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24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>
        <p:scale>
          <a:sx n="80" d="100"/>
          <a:sy n="80" d="100"/>
        </p:scale>
        <p:origin x="900" y="-3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7/11/2019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7/11/2019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TP41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2019-07-08 to 2019-07-12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524000"/>
            <a:ext cx="8915400" cy="4876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A total of </a:t>
            </a:r>
            <a:r>
              <a:rPr lang="en-GB" altLang="en-US" sz="2400" dirty="0">
                <a:solidFill>
                  <a:srgbClr val="C00000"/>
                </a:solidFill>
              </a:rPr>
              <a:t>83</a:t>
            </a:r>
            <a:r>
              <a:rPr lang="en-GB" altLang="en-US" sz="2400" dirty="0"/>
              <a:t> SDS contributions were treated and </a:t>
            </a:r>
            <a:r>
              <a:rPr lang="en-GB" altLang="en-US" sz="2400" dirty="0">
                <a:solidFill>
                  <a:srgbClr val="C00000"/>
                </a:solidFill>
              </a:rPr>
              <a:t>58</a:t>
            </a:r>
            <a:r>
              <a:rPr lang="en-GB" altLang="en-US" sz="2400" dirty="0"/>
              <a:t> Agreed</a:t>
            </a:r>
          </a:p>
          <a:p>
            <a:endParaRPr lang="en-GB" altLang="en-US" sz="2400" dirty="0"/>
          </a:p>
          <a:p>
            <a:r>
              <a:rPr lang="en-GB" altLang="en-US" sz="2400" dirty="0"/>
              <a:t>30 Rel-4 TR contributions treated and 25 Agreed</a:t>
            </a:r>
          </a:p>
          <a:p>
            <a:pPr lvl="1"/>
            <a:r>
              <a:rPr lang="en-GB" altLang="en-US" sz="2000" dirty="0"/>
              <a:t>TR-0024, TR-0033, TR-0036, TR-0044, TR-0050, TR-0052, TR-0053, TR-0055</a:t>
            </a:r>
            <a:endParaRPr lang="en-GB" altLang="en-US" sz="1800" dirty="0"/>
          </a:p>
          <a:p>
            <a:endParaRPr lang="en-GB" altLang="en-US" sz="2400" dirty="0">
              <a:solidFill>
                <a:srgbClr val="C00000"/>
              </a:solidFill>
            </a:endParaRPr>
          </a:p>
          <a:p>
            <a:r>
              <a:rPr lang="en-GB" altLang="en-US" sz="2400" dirty="0">
                <a:solidFill>
                  <a:srgbClr val="C00000"/>
                </a:solidFill>
              </a:rPr>
              <a:t>51</a:t>
            </a:r>
            <a:r>
              <a:rPr lang="en-GB" altLang="en-US" sz="2400" dirty="0"/>
              <a:t> TS contributions treated and </a:t>
            </a:r>
            <a:r>
              <a:rPr lang="en-GB" altLang="en-US" sz="2400" dirty="0">
                <a:solidFill>
                  <a:srgbClr val="C00000"/>
                </a:solidFill>
              </a:rPr>
              <a:t>33 </a:t>
            </a:r>
            <a:r>
              <a:rPr lang="en-GB" altLang="en-US" sz="2400" dirty="0"/>
              <a:t>Agreed</a:t>
            </a:r>
          </a:p>
          <a:p>
            <a:pPr lvl="1"/>
            <a:r>
              <a:rPr lang="en-GB" altLang="en-US" sz="2000" dirty="0"/>
              <a:t>22</a:t>
            </a:r>
            <a:r>
              <a:rPr lang="en-GB" altLang="en-US" sz="2000" dirty="0">
                <a:solidFill>
                  <a:schemeClr val="tx1"/>
                </a:solidFill>
              </a:rPr>
              <a:t> targeting Rel-4 TSs and </a:t>
            </a:r>
            <a:r>
              <a:rPr lang="en-GB" altLang="en-US" sz="2000" dirty="0"/>
              <a:t>14</a:t>
            </a:r>
            <a:r>
              <a:rPr lang="en-GB" altLang="en-US" sz="2000" dirty="0">
                <a:solidFill>
                  <a:schemeClr val="tx1"/>
                </a:solidFill>
              </a:rPr>
              <a:t> Agreed</a:t>
            </a:r>
          </a:p>
          <a:p>
            <a:pPr lvl="1"/>
            <a:r>
              <a:rPr lang="en-GB" altLang="en-US" sz="2000" dirty="0"/>
              <a:t>29</a:t>
            </a:r>
            <a:r>
              <a:rPr lang="en-GB" altLang="en-US" sz="2000" dirty="0">
                <a:solidFill>
                  <a:schemeClr val="tx1"/>
                </a:solidFill>
              </a:rPr>
              <a:t> targeting Rel-2/Rel-3 TSs and </a:t>
            </a:r>
            <a:r>
              <a:rPr lang="en-GB" altLang="en-US" sz="2000" dirty="0"/>
              <a:t>19 </a:t>
            </a:r>
            <a:r>
              <a:rPr lang="en-GB" altLang="en-US" sz="2000" dirty="0">
                <a:solidFill>
                  <a:schemeClr val="tx1"/>
                </a:solidFill>
              </a:rPr>
              <a:t>Agreed</a:t>
            </a:r>
          </a:p>
          <a:p>
            <a:endParaRPr lang="en-GB" altLang="en-US" sz="2400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1C27D5B-0976-4FA3-9465-7F151DDB1AD1}"/>
              </a:ext>
            </a:extLst>
          </p:cNvPr>
          <p:cNvSpPr/>
          <p:nvPr/>
        </p:nvSpPr>
        <p:spPr>
          <a:xfrm>
            <a:off x="533400" y="5457855"/>
            <a:ext cx="3810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2B5BBD-7310-473E-AA47-8BA634B67ACD}"/>
              </a:ext>
            </a:extLst>
          </p:cNvPr>
          <p:cNvSpPr txBox="1"/>
          <p:nvPr/>
        </p:nvSpPr>
        <p:spPr>
          <a:xfrm>
            <a:off x="934736" y="5410200"/>
            <a:ext cx="7878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C00000"/>
                </a:solidFill>
              </a:rPr>
              <a:t>Starting to see some normative Rel-4 TS work ramping up on a couple WIs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SDS WI Status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455A4BC-96EC-4F20-9B04-6FE997149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87" y="1477750"/>
            <a:ext cx="8690626" cy="39025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19010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 (no risk for Rel-4)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18902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 (low risk for Rel-4)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2985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 (med risk for Rel-4)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25135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 started or stalled (high risk Rel-4)</a:t>
            </a:r>
          </a:p>
        </p:txBody>
      </p:sp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3BB61-2DA3-41D8-9497-1A5096B6F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to WI Rapporteurs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ECDEB-B9BE-4955-94A7-7DB18D953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r>
              <a:rPr lang="en-US" sz="2800" dirty="0"/>
              <a:t>Rapporteurs of Rel-4 WIs involving Stage 2 and Stage 3 work are requested to do the following:</a:t>
            </a:r>
          </a:p>
          <a:p>
            <a:pPr lvl="1"/>
            <a:r>
              <a:rPr lang="en-US" sz="2400" b="1" u="sng" dirty="0"/>
              <a:t>Before</a:t>
            </a:r>
            <a:r>
              <a:rPr lang="en-US" sz="2400" dirty="0"/>
              <a:t> transitioning from TR to normative TS work, please propose TR conclusions to allow SDS WG to reach consensus</a:t>
            </a:r>
          </a:p>
          <a:p>
            <a:pPr lvl="2"/>
            <a:r>
              <a:rPr lang="en-US" sz="2000" dirty="0"/>
              <a:t>This serves as a good checkpoint to ensure goals of WI are bring met </a:t>
            </a:r>
          </a:p>
          <a:p>
            <a:pPr lvl="1"/>
            <a:r>
              <a:rPr lang="en-US" sz="2400" dirty="0"/>
              <a:t>A good way to do this is the following:</a:t>
            </a:r>
          </a:p>
          <a:p>
            <a:pPr lvl="2"/>
            <a:r>
              <a:rPr lang="en-US" sz="2000" dirty="0"/>
              <a:t>Prepare a ppt contribution </a:t>
            </a:r>
            <a:r>
              <a:rPr lang="en-US" sz="2000" dirty="0">
                <a:highlight>
                  <a:srgbClr val="FFFF00"/>
                </a:highlight>
              </a:rPr>
              <a:t>(e.g. SDS-2019-0369) </a:t>
            </a:r>
            <a:r>
              <a:rPr lang="en-US" sz="2000" dirty="0"/>
              <a:t>for discussion and to reach consensus</a:t>
            </a:r>
          </a:p>
          <a:p>
            <a:pPr lvl="2"/>
            <a:r>
              <a:rPr lang="en-US" sz="2000" dirty="0"/>
              <a:t>Prepare contribution to TR to capture agreed upon conclusions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1D39DFE-4776-4E0D-8EAA-DF7E4BFAB325}"/>
              </a:ext>
            </a:extLst>
          </p:cNvPr>
          <p:cNvSpPr/>
          <p:nvPr/>
        </p:nvSpPr>
        <p:spPr>
          <a:xfrm>
            <a:off x="685800" y="5528846"/>
            <a:ext cx="381000" cy="30480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E3E3E0-7364-4E94-A726-F5042A18BAD0}"/>
              </a:ext>
            </a:extLst>
          </p:cNvPr>
          <p:cNvSpPr txBox="1"/>
          <p:nvPr/>
        </p:nvSpPr>
        <p:spPr>
          <a:xfrm>
            <a:off x="1066800" y="5528846"/>
            <a:ext cx="75272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To keep on schedule for stage 2 freeze by Dec 2019, normative work needs to start ASAP</a:t>
            </a:r>
          </a:p>
        </p:txBody>
      </p:sp>
    </p:spTree>
    <p:extLst>
      <p:ext uri="{BB962C8B-B14F-4D97-AF65-F5344CB8AC3E}">
        <p14:creationId xmlns:p14="http://schemas.microsoft.com/office/powerpoint/2010/main" val="359721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TP-2019-0129 – 3-R2, 5-R3, 9-R4  =  17</a:t>
            </a:r>
          </a:p>
          <a:p>
            <a:r>
              <a:rPr lang="en-US" altLang="en-US" sz="2400" dirty="0"/>
              <a:t>TS-0004 – TP-2019-0130 – 3-R2, 6-R3, 2-R4  =  11</a:t>
            </a:r>
          </a:p>
          <a:p>
            <a:r>
              <a:rPr lang="en-US" altLang="en-US" sz="2400" dirty="0"/>
              <a:t>TS-0022 – TP-2019-0131 – 0-R2, 0-R3, 1-R4  =  1  </a:t>
            </a:r>
          </a:p>
          <a:p>
            <a:r>
              <a:rPr lang="en-US" altLang="en-US" sz="2400" dirty="0"/>
              <a:t>TS-0026 – TP-2019-0132 – 0-R2, 2-R3, 5-R4  =  5  </a:t>
            </a: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44169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41.1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25-Jul-2019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41.2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08-Aug-2019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41.3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22-Aug-2019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41.4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05-Sep-2019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19136</TotalTime>
  <Words>343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Times New Roman</vt:lpstr>
      <vt:lpstr>Office Theme</vt:lpstr>
      <vt:lpstr>SDS Status Report to TP41</vt:lpstr>
      <vt:lpstr>Summary</vt:lpstr>
      <vt:lpstr>SDS WI Status </vt:lpstr>
      <vt:lpstr>Request to WI Rapporteurs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 Seed</cp:lastModifiedBy>
  <cp:revision>565</cp:revision>
  <dcterms:created xsi:type="dcterms:W3CDTF">2012-09-11T22:52:11Z</dcterms:created>
  <dcterms:modified xsi:type="dcterms:W3CDTF">2019-07-12T04:03:17Z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