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313" r:id="rId2"/>
    <p:sldId id="328" r:id="rId3"/>
    <p:sldId id="359" r:id="rId4"/>
    <p:sldId id="362" r:id="rId5"/>
    <p:sldId id="361" r:id="rId6"/>
    <p:sldId id="346" r:id="rId7"/>
    <p:sldId id="363" r:id="rId8"/>
    <p:sldId id="357" r:id="rId9"/>
    <p:sldId id="358" r:id="rId10"/>
    <p:sldId id="355" r:id="rId11"/>
    <p:sldId id="347" r:id="rId12"/>
    <p:sldId id="33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yne Garfitt" initials="JG" lastIdx="5" clrIdx="0">
    <p:extLst>
      <p:ext uri="{19B8F6BF-5375-455C-9EA6-DF929625EA0E}">
        <p15:presenceInfo xmlns:p15="http://schemas.microsoft.com/office/powerpoint/2012/main" userId="1cbd19617fdeafa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8C98"/>
    <a:srgbClr val="C631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249" autoAdjust="0"/>
  </p:normalViewPr>
  <p:slideViewPr>
    <p:cSldViewPr snapToGrid="0">
      <p:cViewPr varScale="1">
        <p:scale>
          <a:sx n="68" d="100"/>
          <a:sy n="68" d="100"/>
        </p:scale>
        <p:origin x="816" y="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dirty="0"/>
              <a:t>oneM2M coverage </a:t>
            </a:r>
          </a:p>
        </c:rich>
      </c:tx>
      <c:layout>
        <c:manualLayout>
          <c:xMode val="edge"/>
          <c:yMode val="edge"/>
          <c:x val="0.36316072914179837"/>
          <c:y val="6.622885396130941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1108813987133757E-2"/>
          <c:y val="2.0932029678564942E-2"/>
          <c:w val="0.89194974800921645"/>
          <c:h val="0.75231371646524092"/>
        </c:manualLayout>
      </c:layout>
      <c:barChart>
        <c:barDir val="col"/>
        <c:grouping val="stacked"/>
        <c:varyColors val="0"/>
        <c:ser>
          <c:idx val="0"/>
          <c:order val="0"/>
          <c:tx>
            <c:strRef>
              <c:f>Sheet1!$B$1</c:f>
              <c:strCache>
                <c:ptCount val="1"/>
                <c:pt idx="0">
                  <c:v>Features</c:v>
                </c:pt>
              </c:strCache>
            </c:strRef>
          </c:tx>
          <c:spPr>
            <a:solidFill>
              <a:schemeClr val="accent1"/>
            </a:solidFill>
            <a:ln>
              <a:noFill/>
            </a:ln>
            <a:effectLst/>
          </c:spPr>
          <c:invertIfNegative val="0"/>
          <c:cat>
            <c:numRef>
              <c:f>Sheet1!$A$4:$A$8</c:f>
              <c:numCache>
                <c:formatCode>mmm\-yy</c:formatCode>
                <c:ptCount val="5"/>
                <c:pt idx="0">
                  <c:v>43586</c:v>
                </c:pt>
                <c:pt idx="1">
                  <c:v>43617</c:v>
                </c:pt>
                <c:pt idx="2">
                  <c:v>43647</c:v>
                </c:pt>
                <c:pt idx="3">
                  <c:v>43678</c:v>
                </c:pt>
                <c:pt idx="4">
                  <c:v>43709</c:v>
                </c:pt>
              </c:numCache>
            </c:numRef>
          </c:cat>
          <c:val>
            <c:numRef>
              <c:f>Sheet1!$B$4:$B$8</c:f>
              <c:numCache>
                <c:formatCode>General</c:formatCode>
                <c:ptCount val="5"/>
                <c:pt idx="1">
                  <c:v>2</c:v>
                </c:pt>
                <c:pt idx="2">
                  <c:v>1</c:v>
                </c:pt>
                <c:pt idx="3">
                  <c:v>1</c:v>
                </c:pt>
              </c:numCache>
            </c:numRef>
          </c:val>
          <c:extLst>
            <c:ext xmlns:c16="http://schemas.microsoft.com/office/drawing/2014/chart" uri="{C3380CC4-5D6E-409C-BE32-E72D297353CC}">
              <c16:uniqueId val="{00000000-853E-418E-9134-9F0E07DDE0F7}"/>
            </c:ext>
          </c:extLst>
        </c:ser>
        <c:ser>
          <c:idx val="1"/>
          <c:order val="1"/>
          <c:tx>
            <c:strRef>
              <c:f>Sheet1!$C$1</c:f>
              <c:strCache>
                <c:ptCount val="1"/>
                <c:pt idx="0">
                  <c:v>Press Releases issued</c:v>
                </c:pt>
              </c:strCache>
            </c:strRef>
          </c:tx>
          <c:spPr>
            <a:solidFill>
              <a:schemeClr val="accent2"/>
            </a:solidFill>
            <a:ln>
              <a:noFill/>
            </a:ln>
            <a:effectLst/>
          </c:spPr>
          <c:invertIfNegative val="0"/>
          <c:cat>
            <c:numRef>
              <c:f>Sheet1!$A$4:$A$8</c:f>
              <c:numCache>
                <c:formatCode>mmm\-yy</c:formatCode>
                <c:ptCount val="5"/>
                <c:pt idx="0">
                  <c:v>43586</c:v>
                </c:pt>
                <c:pt idx="1">
                  <c:v>43617</c:v>
                </c:pt>
                <c:pt idx="2">
                  <c:v>43647</c:v>
                </c:pt>
                <c:pt idx="3">
                  <c:v>43678</c:v>
                </c:pt>
                <c:pt idx="4">
                  <c:v>43709</c:v>
                </c:pt>
              </c:numCache>
            </c:numRef>
          </c:cat>
          <c:val>
            <c:numRef>
              <c:f>Sheet1!$C$4:$C$8</c:f>
              <c:numCache>
                <c:formatCode>General</c:formatCode>
                <c:ptCount val="5"/>
                <c:pt idx="2">
                  <c:v>1</c:v>
                </c:pt>
                <c:pt idx="3">
                  <c:v>1</c:v>
                </c:pt>
                <c:pt idx="4">
                  <c:v>2</c:v>
                </c:pt>
              </c:numCache>
            </c:numRef>
          </c:val>
          <c:extLst>
            <c:ext xmlns:c16="http://schemas.microsoft.com/office/drawing/2014/chart" uri="{C3380CC4-5D6E-409C-BE32-E72D297353CC}">
              <c16:uniqueId val="{00000001-853E-418E-9134-9F0E07DDE0F7}"/>
            </c:ext>
          </c:extLst>
        </c:ser>
        <c:ser>
          <c:idx val="3"/>
          <c:order val="3"/>
          <c:tx>
            <c:strRef>
              <c:f>Sheet1!$E$1</c:f>
              <c:strCache>
                <c:ptCount val="1"/>
                <c:pt idx="0">
                  <c:v>Executive Interviews</c:v>
                </c:pt>
              </c:strCache>
            </c:strRef>
          </c:tx>
          <c:spPr>
            <a:solidFill>
              <a:schemeClr val="accent4"/>
            </a:solidFill>
            <a:ln>
              <a:noFill/>
            </a:ln>
            <a:effectLst/>
          </c:spPr>
          <c:invertIfNegative val="0"/>
          <c:cat>
            <c:numRef>
              <c:f>Sheet1!$A$4:$A$8</c:f>
              <c:numCache>
                <c:formatCode>mmm\-yy</c:formatCode>
                <c:ptCount val="5"/>
                <c:pt idx="0">
                  <c:v>43586</c:v>
                </c:pt>
                <c:pt idx="1">
                  <c:v>43617</c:v>
                </c:pt>
                <c:pt idx="2">
                  <c:v>43647</c:v>
                </c:pt>
                <c:pt idx="3">
                  <c:v>43678</c:v>
                </c:pt>
                <c:pt idx="4">
                  <c:v>43709</c:v>
                </c:pt>
              </c:numCache>
            </c:numRef>
          </c:cat>
          <c:val>
            <c:numRef>
              <c:f>Sheet1!$E$4:$E$8</c:f>
              <c:numCache>
                <c:formatCode>General</c:formatCode>
                <c:ptCount val="5"/>
                <c:pt idx="0">
                  <c:v>0</c:v>
                </c:pt>
                <c:pt idx="1">
                  <c:v>2</c:v>
                </c:pt>
                <c:pt idx="2">
                  <c:v>3</c:v>
                </c:pt>
                <c:pt idx="3">
                  <c:v>1</c:v>
                </c:pt>
                <c:pt idx="4">
                  <c:v>0</c:v>
                </c:pt>
              </c:numCache>
            </c:numRef>
          </c:val>
          <c:extLst>
            <c:ext xmlns:c16="http://schemas.microsoft.com/office/drawing/2014/chart" uri="{C3380CC4-5D6E-409C-BE32-E72D297353CC}">
              <c16:uniqueId val="{00000003-853E-418E-9134-9F0E07DDE0F7}"/>
            </c:ext>
          </c:extLst>
        </c:ser>
        <c:ser>
          <c:idx val="4"/>
          <c:order val="4"/>
          <c:tx>
            <c:strRef>
              <c:f>Sheet1!$F$1</c:f>
              <c:strCache>
                <c:ptCount val="1"/>
                <c:pt idx="0">
                  <c:v>Industry Mention</c:v>
                </c:pt>
              </c:strCache>
            </c:strRef>
          </c:tx>
          <c:spPr>
            <a:solidFill>
              <a:schemeClr val="accent5"/>
            </a:solidFill>
            <a:ln>
              <a:noFill/>
            </a:ln>
            <a:effectLst/>
          </c:spPr>
          <c:invertIfNegative val="0"/>
          <c:cat>
            <c:numRef>
              <c:f>Sheet1!$A$4:$A$8</c:f>
              <c:numCache>
                <c:formatCode>mmm\-yy</c:formatCode>
                <c:ptCount val="5"/>
                <c:pt idx="0">
                  <c:v>43586</c:v>
                </c:pt>
                <c:pt idx="1">
                  <c:v>43617</c:v>
                </c:pt>
                <c:pt idx="2">
                  <c:v>43647</c:v>
                </c:pt>
                <c:pt idx="3">
                  <c:v>43678</c:v>
                </c:pt>
                <c:pt idx="4">
                  <c:v>43709</c:v>
                </c:pt>
              </c:numCache>
            </c:numRef>
          </c:cat>
          <c:val>
            <c:numRef>
              <c:f>Sheet1!$F$4:$F$8</c:f>
              <c:numCache>
                <c:formatCode>General</c:formatCode>
                <c:ptCount val="5"/>
                <c:pt idx="0">
                  <c:v>81</c:v>
                </c:pt>
                <c:pt idx="1">
                  <c:v>370</c:v>
                </c:pt>
                <c:pt idx="2">
                  <c:v>112</c:v>
                </c:pt>
                <c:pt idx="3">
                  <c:v>81</c:v>
                </c:pt>
                <c:pt idx="4">
                  <c:v>108</c:v>
                </c:pt>
              </c:numCache>
            </c:numRef>
          </c:val>
          <c:extLst>
            <c:ext xmlns:c16="http://schemas.microsoft.com/office/drawing/2014/chart" uri="{C3380CC4-5D6E-409C-BE32-E72D297353CC}">
              <c16:uniqueId val="{00000004-853E-418E-9134-9F0E07DDE0F7}"/>
            </c:ext>
          </c:extLst>
        </c:ser>
        <c:dLbls>
          <c:showLegendKey val="0"/>
          <c:showVal val="0"/>
          <c:showCatName val="0"/>
          <c:showSerName val="0"/>
          <c:showPercent val="0"/>
          <c:showBubbleSize val="0"/>
        </c:dLbls>
        <c:gapWidth val="150"/>
        <c:overlap val="100"/>
        <c:axId val="300982112"/>
        <c:axId val="300980472"/>
      </c:barChart>
      <c:barChart>
        <c:barDir val="col"/>
        <c:grouping val="stacked"/>
        <c:varyColors val="0"/>
        <c:ser>
          <c:idx val="2"/>
          <c:order val="2"/>
          <c:tx>
            <c:strRef>
              <c:f>Sheet1!$D$1</c:f>
              <c:strCache>
                <c:ptCount val="1"/>
                <c:pt idx="0">
                  <c:v>Press Release coverage</c:v>
                </c:pt>
              </c:strCache>
            </c:strRef>
          </c:tx>
          <c:spPr>
            <a:solidFill>
              <a:schemeClr val="accent3"/>
            </a:solidFill>
            <a:ln>
              <a:noFill/>
            </a:ln>
            <a:effectLst/>
          </c:spPr>
          <c:invertIfNegative val="0"/>
          <c:cat>
            <c:numRef>
              <c:f>Sheet1!$A$4:$A$8</c:f>
              <c:numCache>
                <c:formatCode>mmm\-yy</c:formatCode>
                <c:ptCount val="5"/>
                <c:pt idx="0">
                  <c:v>43586</c:v>
                </c:pt>
                <c:pt idx="1">
                  <c:v>43617</c:v>
                </c:pt>
                <c:pt idx="2">
                  <c:v>43647</c:v>
                </c:pt>
                <c:pt idx="3">
                  <c:v>43678</c:v>
                </c:pt>
                <c:pt idx="4">
                  <c:v>43709</c:v>
                </c:pt>
              </c:numCache>
            </c:numRef>
          </c:cat>
          <c:val>
            <c:numRef>
              <c:f>Sheet1!$D$4:$D$8</c:f>
              <c:numCache>
                <c:formatCode>General</c:formatCode>
                <c:ptCount val="5"/>
                <c:pt idx="0">
                  <c:v>0</c:v>
                </c:pt>
                <c:pt idx="1">
                  <c:v>0</c:v>
                </c:pt>
                <c:pt idx="2">
                  <c:v>83</c:v>
                </c:pt>
                <c:pt idx="3">
                  <c:v>59</c:v>
                </c:pt>
                <c:pt idx="4">
                  <c:v>87</c:v>
                </c:pt>
              </c:numCache>
            </c:numRef>
          </c:val>
          <c:extLst>
            <c:ext xmlns:c16="http://schemas.microsoft.com/office/drawing/2014/chart" uri="{C3380CC4-5D6E-409C-BE32-E72D297353CC}">
              <c16:uniqueId val="{00000002-853E-418E-9134-9F0E07DDE0F7}"/>
            </c:ext>
          </c:extLst>
        </c:ser>
        <c:dLbls>
          <c:showLegendKey val="0"/>
          <c:showVal val="0"/>
          <c:showCatName val="0"/>
          <c:showSerName val="0"/>
          <c:showPercent val="0"/>
          <c:showBubbleSize val="0"/>
        </c:dLbls>
        <c:gapWidth val="150"/>
        <c:overlap val="100"/>
        <c:axId val="368080512"/>
        <c:axId val="288338576"/>
      </c:barChart>
      <c:dateAx>
        <c:axId val="300982112"/>
        <c:scaling>
          <c:orientation val="minMax"/>
        </c:scaling>
        <c:delete val="0"/>
        <c:axPos val="t"/>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00980472"/>
        <c:crosses val="max"/>
        <c:auto val="1"/>
        <c:lblOffset val="100"/>
        <c:baseTimeUnit val="months"/>
      </c:dateAx>
      <c:valAx>
        <c:axId val="300980472"/>
        <c:scaling>
          <c:orientation val="minMax"/>
          <c:max val="1000"/>
          <c:min val="0"/>
        </c:scaling>
        <c:delete val="1"/>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crossAx val="300982112"/>
        <c:crosses val="autoZero"/>
        <c:crossBetween val="between"/>
        <c:dispUnits>
          <c:builtInUnit val="hundreds"/>
          <c:dispUnitsLbl>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dispUnitsLbl>
        </c:dispUnits>
      </c:valAx>
      <c:valAx>
        <c:axId val="288338576"/>
        <c:scaling>
          <c:orientation val="minMax"/>
          <c:max val="50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68080512"/>
        <c:crosses val="max"/>
        <c:crossBetween val="between"/>
      </c:valAx>
      <c:dateAx>
        <c:axId val="368080512"/>
        <c:scaling>
          <c:orientation val="minMax"/>
        </c:scaling>
        <c:delete val="1"/>
        <c:axPos val="b"/>
        <c:numFmt formatCode="mmm\-yy" sourceLinked="1"/>
        <c:majorTickMark val="out"/>
        <c:minorTickMark val="none"/>
        <c:tickLblPos val="nextTo"/>
        <c:crossAx val="288338576"/>
        <c:crosses val="autoZero"/>
        <c:auto val="1"/>
        <c:lblOffset val="100"/>
        <c:baseTimeUnit val="months"/>
      </c:dateAx>
      <c:spPr>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c:spPr>
    </c:plotArea>
    <c:legend>
      <c:legendPos val="b"/>
      <c:layout>
        <c:manualLayout>
          <c:xMode val="edge"/>
          <c:yMode val="edge"/>
          <c:x val="3.3728030188076949E-2"/>
          <c:y val="0.86710789469423966"/>
          <c:w val="0.93426955983910187"/>
          <c:h val="0.1150471330415648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F551F4-7F07-400E-A03E-ADA4CCC86208}" type="datetimeFigureOut">
              <a:rPr lang="en-US" smtClean="0"/>
              <a:t>9/20/2019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F79383-E4C0-4FC2-A15A-FDB41178610A}" type="slidenum">
              <a:rPr lang="en-US" smtClean="0"/>
              <a:t>‹#›</a:t>
            </a:fld>
            <a:endParaRPr lang="en-US" dirty="0"/>
          </a:p>
        </p:txBody>
      </p:sp>
    </p:spTree>
    <p:extLst>
      <p:ext uri="{BB962C8B-B14F-4D97-AF65-F5344CB8AC3E}">
        <p14:creationId xmlns:p14="http://schemas.microsoft.com/office/powerpoint/2010/main" val="1385205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3C3676-268C-43E7-9C5A-45E44A388936}" type="slidenum">
              <a:rPr lang="en-US" smtClean="0"/>
              <a:t>1</a:t>
            </a:fld>
            <a:endParaRPr lang="en-US" dirty="0"/>
          </a:p>
        </p:txBody>
      </p:sp>
    </p:spTree>
    <p:extLst>
      <p:ext uri="{BB962C8B-B14F-4D97-AF65-F5344CB8AC3E}">
        <p14:creationId xmlns:p14="http://schemas.microsoft.com/office/powerpoint/2010/main" val="33151816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325DA6-4CDD-4C50-9592-EBBE853CC41E}" type="slidenum">
              <a:rPr lang="en-US" smtClean="0"/>
              <a:t>11</a:t>
            </a:fld>
            <a:endParaRPr lang="en-US" dirty="0"/>
          </a:p>
        </p:txBody>
      </p:sp>
    </p:spTree>
    <p:extLst>
      <p:ext uri="{BB962C8B-B14F-4D97-AF65-F5344CB8AC3E}">
        <p14:creationId xmlns:p14="http://schemas.microsoft.com/office/powerpoint/2010/main" val="34432517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325DA6-4CDD-4C50-9592-EBBE853CC41E}" type="slidenum">
              <a:rPr lang="en-US" smtClean="0"/>
              <a:t>12</a:t>
            </a:fld>
            <a:endParaRPr lang="en-US" dirty="0"/>
          </a:p>
        </p:txBody>
      </p:sp>
    </p:spTree>
    <p:extLst>
      <p:ext uri="{BB962C8B-B14F-4D97-AF65-F5344CB8AC3E}">
        <p14:creationId xmlns:p14="http://schemas.microsoft.com/office/powerpoint/2010/main" val="733289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325DA6-4CDD-4C50-9592-EBBE853CC41E}" type="slidenum">
              <a:rPr lang="en-US" smtClean="0"/>
              <a:t>2</a:t>
            </a:fld>
            <a:endParaRPr lang="en-US" dirty="0"/>
          </a:p>
        </p:txBody>
      </p:sp>
    </p:spTree>
    <p:extLst>
      <p:ext uri="{BB962C8B-B14F-4D97-AF65-F5344CB8AC3E}">
        <p14:creationId xmlns:p14="http://schemas.microsoft.com/office/powerpoint/2010/main" val="3065192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325DA6-4CDD-4C50-9592-EBBE853CC41E}" type="slidenum">
              <a:rPr lang="en-US" smtClean="0"/>
              <a:t>3</a:t>
            </a:fld>
            <a:endParaRPr lang="en-US" dirty="0"/>
          </a:p>
        </p:txBody>
      </p:sp>
    </p:spTree>
    <p:extLst>
      <p:ext uri="{BB962C8B-B14F-4D97-AF65-F5344CB8AC3E}">
        <p14:creationId xmlns:p14="http://schemas.microsoft.com/office/powerpoint/2010/main" val="337683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325DA6-4CDD-4C50-9592-EBBE853CC41E}" type="slidenum">
              <a:rPr lang="en-US" smtClean="0"/>
              <a:t>4</a:t>
            </a:fld>
            <a:endParaRPr lang="en-US" dirty="0"/>
          </a:p>
        </p:txBody>
      </p:sp>
    </p:spTree>
    <p:extLst>
      <p:ext uri="{BB962C8B-B14F-4D97-AF65-F5344CB8AC3E}">
        <p14:creationId xmlns:p14="http://schemas.microsoft.com/office/powerpoint/2010/main" val="2303453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325DA6-4CDD-4C50-9592-EBBE853CC41E}" type="slidenum">
              <a:rPr lang="en-US" smtClean="0"/>
              <a:t>5</a:t>
            </a:fld>
            <a:endParaRPr lang="en-US" dirty="0"/>
          </a:p>
        </p:txBody>
      </p:sp>
    </p:spTree>
    <p:extLst>
      <p:ext uri="{BB962C8B-B14F-4D97-AF65-F5344CB8AC3E}">
        <p14:creationId xmlns:p14="http://schemas.microsoft.com/office/powerpoint/2010/main" val="3835464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325DA6-4CDD-4C50-9592-EBBE853CC41E}" type="slidenum">
              <a:rPr lang="en-US" smtClean="0"/>
              <a:t>6</a:t>
            </a:fld>
            <a:endParaRPr lang="en-US" dirty="0"/>
          </a:p>
        </p:txBody>
      </p:sp>
    </p:spTree>
    <p:extLst>
      <p:ext uri="{BB962C8B-B14F-4D97-AF65-F5344CB8AC3E}">
        <p14:creationId xmlns:p14="http://schemas.microsoft.com/office/powerpoint/2010/main" val="2182840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325DA6-4CDD-4C50-9592-EBBE853CC41E}" type="slidenum">
              <a:rPr lang="en-US" smtClean="0"/>
              <a:t>7</a:t>
            </a:fld>
            <a:endParaRPr lang="en-US" dirty="0"/>
          </a:p>
        </p:txBody>
      </p:sp>
    </p:spTree>
    <p:extLst>
      <p:ext uri="{BB962C8B-B14F-4D97-AF65-F5344CB8AC3E}">
        <p14:creationId xmlns:p14="http://schemas.microsoft.com/office/powerpoint/2010/main" val="1498758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325DA6-4CDD-4C50-9592-EBBE853CC41E}" type="slidenum">
              <a:rPr lang="en-US" smtClean="0"/>
              <a:t>8</a:t>
            </a:fld>
            <a:endParaRPr lang="en-US" dirty="0"/>
          </a:p>
        </p:txBody>
      </p:sp>
    </p:spTree>
    <p:extLst>
      <p:ext uri="{BB962C8B-B14F-4D97-AF65-F5344CB8AC3E}">
        <p14:creationId xmlns:p14="http://schemas.microsoft.com/office/powerpoint/2010/main" val="2302902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325DA6-4CDD-4C50-9592-EBBE853CC41E}" type="slidenum">
              <a:rPr lang="en-US" smtClean="0"/>
              <a:t>9</a:t>
            </a:fld>
            <a:endParaRPr lang="en-US" dirty="0"/>
          </a:p>
        </p:txBody>
      </p:sp>
    </p:spTree>
    <p:extLst>
      <p:ext uri="{BB962C8B-B14F-4D97-AF65-F5344CB8AC3E}">
        <p14:creationId xmlns:p14="http://schemas.microsoft.com/office/powerpoint/2010/main" val="38264448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0" y="4285397"/>
            <a:ext cx="12192000" cy="2572603"/>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01444" y="1122363"/>
            <a:ext cx="11296184" cy="2387600"/>
          </a:xfrm>
        </p:spPr>
        <p:txBody>
          <a:bodyPr anchor="b"/>
          <a:lstStyle>
            <a:lvl1pPr algn="ctr">
              <a:defRPr sz="6000"/>
            </a:lvl1pPr>
          </a:lstStyle>
          <a:p>
            <a:r>
              <a:rPr lang="en-US"/>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25860" y="194184"/>
            <a:ext cx="2722432" cy="1856358"/>
          </a:xfrm>
          <a:prstGeom prst="rect">
            <a:avLst/>
          </a:prstGeom>
        </p:spPr>
      </p:pic>
      <p:sp>
        <p:nvSpPr>
          <p:cNvPr id="3" name="Subtitle 2"/>
          <p:cNvSpPr>
            <a:spLocks noGrp="1"/>
          </p:cNvSpPr>
          <p:nvPr>
            <p:ph type="subTitle" idx="1"/>
          </p:nvPr>
        </p:nvSpPr>
        <p:spPr>
          <a:xfrm>
            <a:off x="1524000" y="5019675"/>
            <a:ext cx="9144000" cy="1655762"/>
          </a:xfrm>
        </p:spPr>
        <p:txBody>
          <a:bodyPr/>
          <a:lstStyle>
            <a:lvl1pPr marL="0" indent="0" algn="ctr">
              <a:buNone/>
              <a:defRPr sz="2400">
                <a:solidFill>
                  <a:schemeClr val="bg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148782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9312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0" y="5341434"/>
            <a:ext cx="12192000" cy="1516566"/>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01444" y="1122363"/>
            <a:ext cx="11296184" cy="2387600"/>
          </a:xfrm>
        </p:spPr>
        <p:txBody>
          <a:bodyPr anchor="b"/>
          <a:lstStyle>
            <a:lvl1pPr algn="ctr">
              <a:defRPr sz="6000"/>
            </a:lvl1pPr>
          </a:lstStyle>
          <a:p>
            <a:r>
              <a:rPr lang="en-US"/>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25860" y="194184"/>
            <a:ext cx="2722432" cy="1856358"/>
          </a:xfrm>
          <a:prstGeom prst="rect">
            <a:avLst/>
          </a:prstGeom>
        </p:spPr>
      </p:pic>
      <p:sp>
        <p:nvSpPr>
          <p:cNvPr id="3" name="Subtitle 2"/>
          <p:cNvSpPr>
            <a:spLocks noGrp="1"/>
          </p:cNvSpPr>
          <p:nvPr>
            <p:ph type="subTitle" idx="1"/>
          </p:nvPr>
        </p:nvSpPr>
        <p:spPr>
          <a:xfrm>
            <a:off x="1524000" y="5847556"/>
            <a:ext cx="9144000" cy="1655762"/>
          </a:xfrm>
        </p:spPr>
        <p:txBody>
          <a:bodyPr/>
          <a:lstStyle>
            <a:lvl1pPr marL="0" indent="0" algn="ctr">
              <a:buNone/>
              <a:defRPr sz="2400">
                <a:solidFill>
                  <a:schemeClr val="bg1"/>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094554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9" name="Rectangle 8"/>
          <p:cNvSpPr/>
          <p:nvPr userDrawn="1"/>
        </p:nvSpPr>
        <p:spPr>
          <a:xfrm>
            <a:off x="0" y="0"/>
            <a:ext cx="12192000" cy="217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59780" y="1233866"/>
            <a:ext cx="11296184" cy="2387600"/>
          </a:xfrm>
        </p:spPr>
        <p:txBody>
          <a:bodyPr anchor="b">
            <a:normAutofit/>
          </a:bodyPr>
          <a:lstStyle>
            <a:lvl1pPr algn="l">
              <a:defRPr sz="4800">
                <a:solidFill>
                  <a:schemeClr val="tx1"/>
                </a:solidFill>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1444" y="305687"/>
            <a:ext cx="2722432" cy="1856358"/>
          </a:xfrm>
          <a:prstGeom prst="rect">
            <a:avLst/>
          </a:prstGeom>
        </p:spPr>
      </p:pic>
      <p:sp>
        <p:nvSpPr>
          <p:cNvPr id="3" name="Subtitle 2"/>
          <p:cNvSpPr>
            <a:spLocks noGrp="1"/>
          </p:cNvSpPr>
          <p:nvPr>
            <p:ph type="subTitle" idx="1"/>
          </p:nvPr>
        </p:nvSpPr>
        <p:spPr>
          <a:xfrm>
            <a:off x="659780" y="3837899"/>
            <a:ext cx="9144000" cy="1655762"/>
          </a:xfrm>
        </p:spPr>
        <p:txBody>
          <a:bodyPr/>
          <a:lstStyle>
            <a:lvl1pPr marL="0" indent="0" algn="l">
              <a:buNone/>
              <a:defRPr sz="2400">
                <a:solidFill>
                  <a:schemeClr val="tx1">
                    <a:lumMod val="50000"/>
                    <a:lumOff val="50000"/>
                  </a:schemeClr>
                </a:solidFill>
                <a:latin typeface="Myriad Pro" panose="020B05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07940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latin typeface="Myriad Pro" panose="020B0503030403020204" pitchFamily="34" charset="0"/>
              </a:defRPr>
            </a:lvl1pPr>
            <a:lvl2pPr>
              <a:defRPr>
                <a:latin typeface="Myriad Pro" panose="020B0503030403020204" pitchFamily="34" charset="0"/>
              </a:defRPr>
            </a:lvl2pPr>
            <a:lvl3pPr>
              <a:defRPr>
                <a:latin typeface="Myriad Pro" panose="020B0503030403020204" pitchFamily="34" charset="0"/>
              </a:defRPr>
            </a:lvl3pPr>
            <a:lvl4pPr>
              <a:defRPr>
                <a:latin typeface="Myriad Pro" panose="020B0503030403020204" pitchFamily="34" charset="0"/>
              </a:defRPr>
            </a:lvl4pPr>
            <a:lvl5pPr>
              <a:defRPr>
                <a:latin typeface="Myriad Pro" panose="020B05030304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dirty="0"/>
          </a:p>
        </p:txBody>
      </p:sp>
    </p:spTree>
    <p:extLst>
      <p:ext uri="{BB962C8B-B14F-4D97-AF65-F5344CB8AC3E}">
        <p14:creationId xmlns:p14="http://schemas.microsoft.com/office/powerpoint/2010/main" val="2102761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163F5A94-8458-4F17-AD3C-1A083E20221D}" type="slidenum">
              <a:rPr lang="en-US" smtClean="0"/>
              <a:t>‹#›</a:t>
            </a:fld>
            <a:endParaRPr lang="en-US" dirty="0"/>
          </a:p>
        </p:txBody>
      </p:sp>
    </p:spTree>
    <p:extLst>
      <p:ext uri="{BB962C8B-B14F-4D97-AF65-F5344CB8AC3E}">
        <p14:creationId xmlns:p14="http://schemas.microsoft.com/office/powerpoint/2010/main" val="1601451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163F5A94-8458-4F17-AD3C-1A083E20221D}" type="slidenum">
              <a:rPr lang="en-US" smtClean="0"/>
              <a:t>‹#›</a:t>
            </a:fld>
            <a:endParaRPr lang="en-US" dirty="0"/>
          </a:p>
        </p:txBody>
      </p:sp>
    </p:spTree>
    <p:extLst>
      <p:ext uri="{BB962C8B-B14F-4D97-AF65-F5344CB8AC3E}">
        <p14:creationId xmlns:p14="http://schemas.microsoft.com/office/powerpoint/2010/main" val="3893867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163F5A94-8458-4F17-AD3C-1A083E20221D}" type="slidenum">
              <a:rPr lang="en-US" smtClean="0"/>
              <a:t>‹#›</a:t>
            </a:fld>
            <a:endParaRPr lang="en-US" dirty="0"/>
          </a:p>
        </p:txBody>
      </p:sp>
    </p:spTree>
    <p:extLst>
      <p:ext uri="{BB962C8B-B14F-4D97-AF65-F5344CB8AC3E}">
        <p14:creationId xmlns:p14="http://schemas.microsoft.com/office/powerpoint/2010/main" val="2961219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163F5A94-8458-4F17-AD3C-1A083E20221D}" type="slidenum">
              <a:rPr lang="en-US" smtClean="0"/>
              <a:t>‹#›</a:t>
            </a:fld>
            <a:endParaRPr lang="en-US" dirty="0"/>
          </a:p>
        </p:txBody>
      </p:sp>
    </p:spTree>
    <p:extLst>
      <p:ext uri="{BB962C8B-B14F-4D97-AF65-F5344CB8AC3E}">
        <p14:creationId xmlns:p14="http://schemas.microsoft.com/office/powerpoint/2010/main" val="3001594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63F5A94-8458-4F17-AD3C-1A083E20221D}" type="slidenum">
              <a:rPr lang="en-US" smtClean="0"/>
              <a:t>‹#›</a:t>
            </a:fld>
            <a:endParaRPr lang="en-US" dirty="0"/>
          </a:p>
        </p:txBody>
      </p:sp>
    </p:spTree>
    <p:extLst>
      <p:ext uri="{BB962C8B-B14F-4D97-AF65-F5344CB8AC3E}">
        <p14:creationId xmlns:p14="http://schemas.microsoft.com/office/powerpoint/2010/main" val="4071596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4696" y="0"/>
            <a:ext cx="7850299" cy="117357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34696" y="1493919"/>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697628" y="6492875"/>
            <a:ext cx="49437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3F5A94-8458-4F17-AD3C-1A083E20221D}" type="slidenum">
              <a:rPr lang="en-US" smtClean="0"/>
              <a:t>‹#›</a:t>
            </a:fld>
            <a:endParaRPr lang="en-US" dirty="0"/>
          </a:p>
        </p:txBody>
      </p:sp>
      <p:sp>
        <p:nvSpPr>
          <p:cNvPr id="7" name="Rectangle 6"/>
          <p:cNvSpPr/>
          <p:nvPr userDrawn="1"/>
        </p:nvSpPr>
        <p:spPr>
          <a:xfrm>
            <a:off x="0" y="1155282"/>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0748241" y="105845"/>
            <a:ext cx="1325890" cy="904091"/>
          </a:xfrm>
          <a:prstGeom prst="rect">
            <a:avLst/>
          </a:prstGeom>
        </p:spPr>
      </p:pic>
      <p:sp>
        <p:nvSpPr>
          <p:cNvPr id="9" name="Rectangle 8"/>
          <p:cNvSpPr/>
          <p:nvPr userDrawn="1"/>
        </p:nvSpPr>
        <p:spPr>
          <a:xfrm>
            <a:off x="0" y="6497638"/>
            <a:ext cx="12192000" cy="18288"/>
          </a:xfrm>
          <a:prstGeom prst="rec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userDrawn="1"/>
        </p:nvSpPr>
        <p:spPr>
          <a:xfrm>
            <a:off x="5592496" y="6592129"/>
            <a:ext cx="1007007" cy="369332"/>
          </a:xfrm>
          <a:prstGeom prst="rect">
            <a:avLst/>
          </a:prstGeom>
          <a:noFill/>
        </p:spPr>
        <p:txBody>
          <a:bodyPr wrap="none" rtlCol="0">
            <a:spAutoFit/>
          </a:bodyPr>
          <a:lstStyle/>
          <a:p>
            <a:r>
              <a:rPr lang="en-US" sz="900" dirty="0">
                <a:solidFill>
                  <a:schemeClr val="bg1">
                    <a:lumMod val="75000"/>
                  </a:schemeClr>
                </a:solidFill>
                <a:latin typeface="Myriad Pro Light" panose="020B0603030403020204" pitchFamily="34" charset="0"/>
              </a:rPr>
              <a:t>© 2017 oneM2M</a:t>
            </a:r>
          </a:p>
          <a:p>
            <a:endParaRPr lang="en-US" sz="900" dirty="0">
              <a:solidFill>
                <a:schemeClr val="bg1">
                  <a:lumMod val="50000"/>
                </a:schemeClr>
              </a:solidFill>
              <a:latin typeface="Myriad Pro Light" panose="020B0603030403020204" pitchFamily="34" charset="0"/>
            </a:endParaRPr>
          </a:p>
        </p:txBody>
      </p:sp>
    </p:spTree>
    <p:extLst>
      <p:ext uri="{BB962C8B-B14F-4D97-AF65-F5344CB8AC3E}">
        <p14:creationId xmlns:p14="http://schemas.microsoft.com/office/powerpoint/2010/main" val="43189451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51" r:id="rId5"/>
    <p:sldLayoutId id="2147483652" r:id="rId6"/>
    <p:sldLayoutId id="2147483653" r:id="rId7"/>
    <p:sldLayoutId id="2147483654" r:id="rId8"/>
    <p:sldLayoutId id="2147483655" r:id="rId9"/>
    <p:sldLayoutId id="2147483662" r:id="rId10"/>
  </p:sldLayoutIdLst>
  <p:hf hdr="0" ftr="0" dt="0"/>
  <p:txStyles>
    <p:titleStyle>
      <a:lvl1pPr algn="l" defTabSz="914400" rtl="0" eaLnBrk="1" latinLnBrk="0" hangingPunct="1">
        <a:lnSpc>
          <a:spcPct val="90000"/>
        </a:lnSpc>
        <a:spcBef>
          <a:spcPct val="0"/>
        </a:spcBef>
        <a:buNone/>
        <a:defRPr sz="4400" b="1" kern="1200">
          <a:solidFill>
            <a:srgbClr val="C63133"/>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18" Type="http://schemas.openxmlformats.org/officeDocument/2006/relationships/image" Target="../media/image17.gif"/><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gif"/><Relationship Id="rId17" Type="http://schemas.openxmlformats.org/officeDocument/2006/relationships/image" Target="../media/image16.png"/><Relationship Id="rId2" Type="http://schemas.openxmlformats.org/officeDocument/2006/relationships/notesSlide" Target="../notesSlides/notesSlide3.xml"/><Relationship Id="rId16" Type="http://schemas.openxmlformats.org/officeDocument/2006/relationships/image" Target="../media/image15.jpeg"/><Relationship Id="rId1" Type="http://schemas.openxmlformats.org/officeDocument/2006/relationships/slideLayout" Target="../slideLayouts/slideLayout4.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jpe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jpeg"/></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30.jpeg"/><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33.gif"/><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82580" y="1767056"/>
            <a:ext cx="6766078" cy="4927601"/>
          </a:xfrm>
        </p:spPr>
        <p:txBody>
          <a:bodyPr anchor="ctr">
            <a:normAutofit/>
          </a:bodyPr>
          <a:lstStyle/>
          <a:p>
            <a:pPr algn="r"/>
            <a:r>
              <a:rPr lang="de-DE" dirty="0">
                <a:solidFill>
                  <a:schemeClr val="tx1"/>
                </a:solidFill>
              </a:rPr>
              <a:t>TP42 meeting </a:t>
            </a:r>
            <a:br>
              <a:rPr lang="de-DE" dirty="0">
                <a:solidFill>
                  <a:schemeClr val="tx1"/>
                </a:solidFill>
              </a:rPr>
            </a:br>
            <a:r>
              <a:rPr lang="de-DE" dirty="0">
                <a:solidFill>
                  <a:schemeClr val="tx1"/>
                </a:solidFill>
              </a:rPr>
              <a:t>Hyderabad, India </a:t>
            </a:r>
            <a:br>
              <a:rPr lang="de-DE" dirty="0"/>
            </a:br>
            <a:endParaRPr lang="de-DE" dirty="0"/>
          </a:p>
        </p:txBody>
      </p:sp>
      <p:sp>
        <p:nvSpPr>
          <p:cNvPr id="15" name="Rectangle 14">
            <a:extLst>
              <a:ext uri="{FF2B5EF4-FFF2-40B4-BE49-F238E27FC236}">
                <a16:creationId xmlns:a16="http://schemas.microsoft.com/office/drawing/2014/main" id="{793EF0C2-EE57-40DD-B754-BF1477FAB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0"/>
            <a:ext cx="4072130"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8454570" y="965199"/>
            <a:ext cx="3093963" cy="4927602"/>
          </a:xfrm>
        </p:spPr>
        <p:txBody>
          <a:bodyPr anchor="ctr">
            <a:normAutofit/>
          </a:bodyPr>
          <a:lstStyle/>
          <a:p>
            <a:pPr algn="l"/>
            <a:r>
              <a:rPr lang="de-DE" sz="2000">
                <a:solidFill>
                  <a:srgbClr val="FFFFFF"/>
                </a:solidFill>
              </a:rPr>
              <a:t>September 2019</a:t>
            </a:r>
          </a:p>
        </p:txBody>
      </p:sp>
    </p:spTree>
    <p:extLst>
      <p:ext uri="{BB962C8B-B14F-4D97-AF65-F5344CB8AC3E}">
        <p14:creationId xmlns:p14="http://schemas.microsoft.com/office/powerpoint/2010/main" val="181400066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A470F-2C3E-4852-B8BE-545F1AC644C2}"/>
              </a:ext>
            </a:extLst>
          </p:cNvPr>
          <p:cNvSpPr>
            <a:spLocks noGrp="1"/>
          </p:cNvSpPr>
          <p:nvPr>
            <p:ph type="title"/>
          </p:nvPr>
        </p:nvSpPr>
        <p:spPr>
          <a:xfrm>
            <a:off x="334696" y="0"/>
            <a:ext cx="7850299" cy="1173570"/>
          </a:xfrm>
        </p:spPr>
        <p:txBody>
          <a:bodyPr>
            <a:normAutofit/>
          </a:bodyPr>
          <a:lstStyle/>
          <a:p>
            <a:r>
              <a:rPr lang="en-GB"/>
              <a:t>Upcoming speaking slots</a:t>
            </a:r>
            <a:endParaRPr lang="en-GB" dirty="0"/>
          </a:p>
        </p:txBody>
      </p:sp>
      <p:sp>
        <p:nvSpPr>
          <p:cNvPr id="4" name="Slide Number Placeholder 3">
            <a:extLst>
              <a:ext uri="{FF2B5EF4-FFF2-40B4-BE49-F238E27FC236}">
                <a16:creationId xmlns:a16="http://schemas.microsoft.com/office/drawing/2014/main" id="{506D60DE-A8CD-4649-93F3-126808335F82}"/>
              </a:ext>
            </a:extLst>
          </p:cNvPr>
          <p:cNvSpPr>
            <a:spLocks noGrp="1"/>
          </p:cNvSpPr>
          <p:nvPr>
            <p:ph type="sldNum" sz="quarter" idx="12"/>
          </p:nvPr>
        </p:nvSpPr>
        <p:spPr>
          <a:xfrm>
            <a:off x="11697628" y="6492875"/>
            <a:ext cx="494371" cy="365125"/>
          </a:xfrm>
        </p:spPr>
        <p:txBody>
          <a:bodyPr/>
          <a:lstStyle/>
          <a:p>
            <a:fld id="{163F5A94-8458-4F17-AD3C-1A083E20221D}" type="slidenum">
              <a:rPr lang="en-US" smtClean="0"/>
              <a:t>10</a:t>
            </a:fld>
            <a:endParaRPr lang="en-US" dirty="0"/>
          </a:p>
        </p:txBody>
      </p:sp>
      <p:graphicFrame>
        <p:nvGraphicFramePr>
          <p:cNvPr id="5" name="Table 4">
            <a:extLst>
              <a:ext uri="{FF2B5EF4-FFF2-40B4-BE49-F238E27FC236}">
                <a16:creationId xmlns:a16="http://schemas.microsoft.com/office/drawing/2014/main" id="{E1BC94BE-EF8C-44EB-9677-1028A9AF64FC}"/>
              </a:ext>
            </a:extLst>
          </p:cNvPr>
          <p:cNvGraphicFramePr>
            <a:graphicFrameLocks noGrp="1"/>
          </p:cNvGraphicFramePr>
          <p:nvPr>
            <p:extLst>
              <p:ext uri="{D42A27DB-BD31-4B8C-83A1-F6EECF244321}">
                <p14:modId xmlns:p14="http://schemas.microsoft.com/office/powerpoint/2010/main" val="657973416"/>
              </p:ext>
            </p:extLst>
          </p:nvPr>
        </p:nvGraphicFramePr>
        <p:xfrm>
          <a:off x="118201" y="1299715"/>
          <a:ext cx="11713581" cy="5193160"/>
        </p:xfrm>
        <a:graphic>
          <a:graphicData uri="http://schemas.openxmlformats.org/drawingml/2006/table">
            <a:tbl>
              <a:tblPr firstRow="1" bandRow="1">
                <a:tableStyleId>{5C22544A-7EE6-4342-B048-85BDC9FD1C3A}</a:tableStyleId>
              </a:tblPr>
              <a:tblGrid>
                <a:gridCol w="1660269">
                  <a:extLst>
                    <a:ext uri="{9D8B030D-6E8A-4147-A177-3AD203B41FA5}">
                      <a16:colId xmlns:a16="http://schemas.microsoft.com/office/drawing/2014/main" val="1495670968"/>
                    </a:ext>
                  </a:extLst>
                </a:gridCol>
                <a:gridCol w="1522497">
                  <a:extLst>
                    <a:ext uri="{9D8B030D-6E8A-4147-A177-3AD203B41FA5}">
                      <a16:colId xmlns:a16="http://schemas.microsoft.com/office/drawing/2014/main" val="4117652481"/>
                    </a:ext>
                  </a:extLst>
                </a:gridCol>
                <a:gridCol w="1619163">
                  <a:extLst>
                    <a:ext uri="{9D8B030D-6E8A-4147-A177-3AD203B41FA5}">
                      <a16:colId xmlns:a16="http://schemas.microsoft.com/office/drawing/2014/main" val="72432804"/>
                    </a:ext>
                  </a:extLst>
                </a:gridCol>
                <a:gridCol w="1884996">
                  <a:extLst>
                    <a:ext uri="{9D8B030D-6E8A-4147-A177-3AD203B41FA5}">
                      <a16:colId xmlns:a16="http://schemas.microsoft.com/office/drawing/2014/main" val="1569655832"/>
                    </a:ext>
                  </a:extLst>
                </a:gridCol>
                <a:gridCol w="2107965">
                  <a:extLst>
                    <a:ext uri="{9D8B030D-6E8A-4147-A177-3AD203B41FA5}">
                      <a16:colId xmlns:a16="http://schemas.microsoft.com/office/drawing/2014/main" val="634495131"/>
                    </a:ext>
                  </a:extLst>
                </a:gridCol>
                <a:gridCol w="1034472">
                  <a:extLst>
                    <a:ext uri="{9D8B030D-6E8A-4147-A177-3AD203B41FA5}">
                      <a16:colId xmlns:a16="http://schemas.microsoft.com/office/drawing/2014/main" val="4145764042"/>
                    </a:ext>
                  </a:extLst>
                </a:gridCol>
                <a:gridCol w="766619">
                  <a:extLst>
                    <a:ext uri="{9D8B030D-6E8A-4147-A177-3AD203B41FA5}">
                      <a16:colId xmlns:a16="http://schemas.microsoft.com/office/drawing/2014/main" val="2438855070"/>
                    </a:ext>
                  </a:extLst>
                </a:gridCol>
                <a:gridCol w="1117600">
                  <a:extLst>
                    <a:ext uri="{9D8B030D-6E8A-4147-A177-3AD203B41FA5}">
                      <a16:colId xmlns:a16="http://schemas.microsoft.com/office/drawing/2014/main" val="716772169"/>
                    </a:ext>
                  </a:extLst>
                </a:gridCol>
              </a:tblGrid>
              <a:tr h="332454">
                <a:tc>
                  <a:txBody>
                    <a:bodyPr/>
                    <a:lstStyle/>
                    <a:p>
                      <a:r>
                        <a:rPr lang="en-GB" sz="1400"/>
                        <a:t>Event name</a:t>
                      </a:r>
                      <a:endParaRPr lang="en-GB" sz="1400" dirty="0"/>
                    </a:p>
                  </a:txBody>
                  <a:tcPr/>
                </a:tc>
                <a:tc>
                  <a:txBody>
                    <a:bodyPr/>
                    <a:lstStyle/>
                    <a:p>
                      <a:r>
                        <a:rPr lang="en-GB" sz="1400"/>
                        <a:t>Date </a:t>
                      </a:r>
                      <a:endParaRPr lang="en-GB" sz="1400" dirty="0"/>
                    </a:p>
                  </a:txBody>
                  <a:tcPr/>
                </a:tc>
                <a:tc>
                  <a:txBody>
                    <a:bodyPr/>
                    <a:lstStyle/>
                    <a:p>
                      <a:r>
                        <a:rPr lang="en-GB" sz="1400"/>
                        <a:t>Location </a:t>
                      </a:r>
                      <a:endParaRPr lang="en-GB" sz="1400" dirty="0"/>
                    </a:p>
                  </a:txBody>
                  <a:tcPr/>
                </a:tc>
                <a:tc>
                  <a:txBody>
                    <a:bodyPr/>
                    <a:lstStyle/>
                    <a:p>
                      <a:r>
                        <a:rPr lang="en-GB" sz="1400"/>
                        <a:t>Topic </a:t>
                      </a:r>
                      <a:endParaRPr lang="en-GB" sz="1400" dirty="0"/>
                    </a:p>
                  </a:txBody>
                  <a:tcPr/>
                </a:tc>
                <a:tc>
                  <a:txBody>
                    <a:bodyPr/>
                    <a:lstStyle/>
                    <a:p>
                      <a:r>
                        <a:rPr lang="en-GB" sz="1400"/>
                        <a:t>Audience </a:t>
                      </a:r>
                      <a:endParaRPr lang="en-GB" sz="1400" dirty="0"/>
                    </a:p>
                  </a:txBody>
                  <a:tcPr/>
                </a:tc>
                <a:tc>
                  <a:txBody>
                    <a:bodyPr/>
                    <a:lstStyle/>
                    <a:p>
                      <a:r>
                        <a:rPr lang="en-GB" sz="1400"/>
                        <a:t>Reach</a:t>
                      </a:r>
                      <a:endParaRPr lang="en-GB" sz="1400" dirty="0"/>
                    </a:p>
                  </a:txBody>
                  <a:tcPr/>
                </a:tc>
                <a:tc>
                  <a:txBody>
                    <a:bodyPr/>
                    <a:lstStyle/>
                    <a:p>
                      <a:r>
                        <a:rPr lang="en-GB" sz="1400"/>
                        <a:t>Level</a:t>
                      </a:r>
                      <a:endParaRPr lang="en-GB" sz="1400" dirty="0"/>
                    </a:p>
                  </a:txBody>
                  <a:tcPr/>
                </a:tc>
                <a:tc>
                  <a:txBody>
                    <a:bodyPr/>
                    <a:lstStyle/>
                    <a:p>
                      <a:r>
                        <a:rPr lang="en-GB" sz="1400"/>
                        <a:t>Speaker?</a:t>
                      </a:r>
                      <a:endParaRPr lang="en-GB" sz="1400" dirty="0"/>
                    </a:p>
                  </a:txBody>
                  <a:tcPr/>
                </a:tc>
                <a:extLst>
                  <a:ext uri="{0D108BD9-81ED-4DB2-BD59-A6C34878D82A}">
                    <a16:rowId xmlns:a16="http://schemas.microsoft.com/office/drawing/2014/main" val="1188068673"/>
                  </a:ext>
                </a:extLst>
              </a:tr>
              <a:tr h="698154">
                <a:tc>
                  <a:txBody>
                    <a:bodyPr/>
                    <a:lstStyle/>
                    <a:p>
                      <a:r>
                        <a:rPr lang="en-GB" sz="1200">
                          <a:latin typeface="Myriad Pro" panose="020B0503030403020204" pitchFamily="34" charset="0"/>
                        </a:rPr>
                        <a:t>IoT Security Summit </a:t>
                      </a:r>
                      <a:endParaRPr lang="en-GB" sz="1200" dirty="0">
                        <a:latin typeface="Myriad Pro" panose="020B0503030403020204" pitchFamily="34" charset="0"/>
                      </a:endParaRPr>
                    </a:p>
                  </a:txBody>
                  <a:tcPr/>
                </a:tc>
                <a:tc>
                  <a:txBody>
                    <a:bodyPr/>
                    <a:lstStyle/>
                    <a:p>
                      <a:r>
                        <a:rPr lang="en-GB" sz="1200">
                          <a:latin typeface="Myriad Pro" panose="020B0503030403020204" pitchFamily="34" charset="0"/>
                        </a:rPr>
                        <a:t>October 31-Nov 1</a:t>
                      </a:r>
                      <a:endParaRPr lang="en-GB" sz="1200" dirty="0">
                        <a:latin typeface="Myriad Pro" panose="020B0503030403020204" pitchFamily="34" charset="0"/>
                      </a:endParaRPr>
                    </a:p>
                  </a:txBody>
                  <a:tcPr/>
                </a:tc>
                <a:tc>
                  <a:txBody>
                    <a:bodyPr/>
                    <a:lstStyle/>
                    <a:p>
                      <a:r>
                        <a:rPr lang="en-GB" sz="1200">
                          <a:latin typeface="Myriad Pro" panose="020B0503030403020204" pitchFamily="34" charset="0"/>
                        </a:rPr>
                        <a:t>Alanta, Georgia</a:t>
                      </a:r>
                      <a:endParaRPr lang="en-GB" sz="1200" dirty="0">
                        <a:latin typeface="Myriad Pro" panose="020B0503030403020204" pitchFamily="34" charset="0"/>
                      </a:endParaRPr>
                    </a:p>
                  </a:txBody>
                  <a:tcPr/>
                </a:tc>
                <a:tc>
                  <a:txBody>
                    <a:bodyPr/>
                    <a:lstStyle/>
                    <a:p>
                      <a:r>
                        <a:rPr lang="en-GB" sz="1200">
                          <a:latin typeface="Myriad Pro" panose="020B0503030403020204" pitchFamily="34" charset="0"/>
                        </a:rPr>
                        <a:t>IoT, security, securing data, Blockchain, edge-computing. </a:t>
                      </a:r>
                      <a:endParaRPr lang="en-GB" sz="1200" dirty="0">
                        <a:latin typeface="Myriad Pro" panose="020B0503030403020204" pitchFamily="34" charset="0"/>
                      </a:endParaRPr>
                    </a:p>
                  </a:txBody>
                  <a:tcPr/>
                </a:tc>
                <a:tc>
                  <a:txBody>
                    <a:bodyPr/>
                    <a:lstStyle/>
                    <a:p>
                      <a:r>
                        <a:rPr lang="en-GB" sz="1200">
                          <a:latin typeface="Myriad Pro" panose="020B0503030403020204" pitchFamily="34" charset="0"/>
                        </a:rPr>
                        <a:t>High-level executives across a range of industry sectors.</a:t>
                      </a:r>
                      <a:endParaRPr lang="en-GB" sz="1200" dirty="0">
                        <a:latin typeface="Myriad Pro" panose="020B0503030403020204" pitchFamily="34" charset="0"/>
                      </a:endParaRPr>
                    </a:p>
                  </a:txBody>
                  <a:tcPr/>
                </a:tc>
                <a:tc>
                  <a:txBody>
                    <a:bodyPr/>
                    <a:lstStyle/>
                    <a:p>
                      <a:r>
                        <a:rPr lang="en-GB" sz="1200">
                          <a:latin typeface="Myriad Pro" panose="020B0503030403020204" pitchFamily="34" charset="0"/>
                        </a:rPr>
                        <a:t>Global</a:t>
                      </a:r>
                      <a:endParaRPr lang="en-GB" sz="1200" dirty="0">
                        <a:latin typeface="Myriad Pro" panose="020B0503030403020204" pitchFamily="34" charset="0"/>
                      </a:endParaRPr>
                    </a:p>
                  </a:txBody>
                  <a:tcPr/>
                </a:tc>
                <a:tc>
                  <a:txBody>
                    <a:bodyPr/>
                    <a:lstStyle/>
                    <a:p>
                      <a:r>
                        <a:rPr lang="en-GB" sz="1200">
                          <a:latin typeface="Myriad Pro" panose="020B0503030403020204" pitchFamily="34" charset="0"/>
                        </a:rPr>
                        <a:t>1</a:t>
                      </a:r>
                      <a:endParaRPr lang="en-GB" sz="1200" dirty="0">
                        <a:latin typeface="Myriad Pro" panose="020B0503030403020204" pitchFamily="34" charset="0"/>
                      </a:endParaRPr>
                    </a:p>
                  </a:txBody>
                  <a:tcPr/>
                </a:tc>
                <a:tc>
                  <a:txBody>
                    <a:bodyPr/>
                    <a:lstStyle/>
                    <a:p>
                      <a:r>
                        <a:rPr lang="en-GB" sz="1200">
                          <a:latin typeface="Myriad Pro" panose="020B0503030403020204" pitchFamily="34" charset="0"/>
                        </a:rPr>
                        <a:t>Still requires speaker.</a:t>
                      </a:r>
                      <a:endParaRPr lang="en-GB" sz="1200" dirty="0">
                        <a:latin typeface="Myriad Pro" panose="020B0503030403020204" pitchFamily="34" charset="0"/>
                      </a:endParaRPr>
                    </a:p>
                  </a:txBody>
                  <a:tcPr/>
                </a:tc>
                <a:extLst>
                  <a:ext uri="{0D108BD9-81ED-4DB2-BD59-A6C34878D82A}">
                    <a16:rowId xmlns:a16="http://schemas.microsoft.com/office/drawing/2014/main" val="1622196950"/>
                  </a:ext>
                </a:extLst>
              </a:tr>
              <a:tr h="698154">
                <a:tc>
                  <a:txBody>
                    <a:bodyPr/>
                    <a:lstStyle/>
                    <a:p>
                      <a:r>
                        <a:rPr lang="en-GB" sz="1200"/>
                        <a:t>Smart Cities Summit</a:t>
                      </a:r>
                      <a:endParaRPr lang="en-GB" sz="1200" dirty="0"/>
                    </a:p>
                  </a:txBody>
                  <a:tcPr/>
                </a:tc>
                <a:tc>
                  <a:txBody>
                    <a:bodyPr/>
                    <a:lstStyle/>
                    <a:p>
                      <a:r>
                        <a:rPr lang="en-GB" sz="1200"/>
                        <a:t>October 31- November 1, </a:t>
                      </a:r>
                      <a:endParaRPr lang="en-GB"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Sheraton Atlanta, GA</a:t>
                      </a:r>
                    </a:p>
                    <a:p>
                      <a:endParaRPr lang="en-GB" sz="1200" dirty="0"/>
                    </a:p>
                  </a:txBody>
                  <a:tcPr/>
                </a:tc>
                <a:tc>
                  <a:txBody>
                    <a:bodyPr/>
                    <a:lstStyle/>
                    <a:p>
                      <a:r>
                        <a:rPr lang="en-GB" sz="1200"/>
                        <a:t>Smart Cities, IoT, data</a:t>
                      </a:r>
                      <a:endParaRPr lang="en-GB" sz="1200" dirty="0"/>
                    </a:p>
                  </a:txBody>
                  <a:tcPr/>
                </a:tc>
                <a:tc>
                  <a:txBody>
                    <a:bodyPr/>
                    <a:lstStyle/>
                    <a:p>
                      <a:r>
                        <a:rPr lang="en-GB" sz="1200"/>
                        <a:t>Event for government and technology decision-makers mapping America’s smart cities.</a:t>
                      </a:r>
                      <a:endParaRPr lang="en-GB"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latin typeface="Myriad Pro" panose="020B0503030403020204" pitchFamily="34" charset="0"/>
                        </a:rPr>
                        <a:t>America</a:t>
                      </a:r>
                    </a:p>
                    <a:p>
                      <a:endParaRPr lang="en-GB" sz="1200" dirty="0"/>
                    </a:p>
                  </a:txBody>
                  <a:tcPr/>
                </a:tc>
                <a:tc>
                  <a:txBody>
                    <a:bodyPr/>
                    <a:lstStyle/>
                    <a:p>
                      <a:r>
                        <a:rPr lang="en-GB" sz="1200"/>
                        <a:t>1</a:t>
                      </a:r>
                      <a:endParaRPr lang="en-GB" sz="1200" dirty="0"/>
                    </a:p>
                  </a:txBody>
                  <a:tcPr/>
                </a:tc>
                <a:tc>
                  <a:txBody>
                    <a:bodyPr/>
                    <a:lstStyle/>
                    <a:p>
                      <a:r>
                        <a:rPr lang="en-GB" sz="1200"/>
                        <a:t>Syed Hossain, of ATIS will moderate a panel at the event. </a:t>
                      </a:r>
                      <a:endParaRPr lang="en-GB" sz="1200" dirty="0"/>
                    </a:p>
                  </a:txBody>
                  <a:tcPr/>
                </a:tc>
                <a:extLst>
                  <a:ext uri="{0D108BD9-81ED-4DB2-BD59-A6C34878D82A}">
                    <a16:rowId xmlns:a16="http://schemas.microsoft.com/office/drawing/2014/main" val="4176157302"/>
                  </a:ext>
                </a:extLst>
              </a:tr>
              <a:tr h="1419352">
                <a:tc>
                  <a:txBody>
                    <a:bodyPr/>
                    <a:lstStyle/>
                    <a:p>
                      <a:r>
                        <a:rPr lang="en-GB" sz="1200"/>
                        <a:t>Industrial IoT World</a:t>
                      </a:r>
                      <a:endParaRPr lang="en-GB"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October 31- November 1, </a:t>
                      </a:r>
                    </a:p>
                    <a:p>
                      <a:endParaRPr lang="en-GB"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Sheraton Atlanta, GA</a:t>
                      </a:r>
                    </a:p>
                    <a:p>
                      <a:endParaRPr lang="en-GB" sz="1200" dirty="0"/>
                    </a:p>
                  </a:txBody>
                  <a:tcPr/>
                </a:tc>
                <a:tc>
                  <a:txBody>
                    <a:bodyPr/>
                    <a:lstStyle/>
                    <a:p>
                      <a:r>
                        <a:rPr lang="en-GB" sz="1200"/>
                        <a:t>IIoT, IoT, Industry 4.0, digital transformation, emerging tech. </a:t>
                      </a:r>
                      <a:endParaRPr lang="en-GB" sz="1200" dirty="0"/>
                    </a:p>
                  </a:txBody>
                  <a:tcPr/>
                </a:tc>
                <a:tc>
                  <a:txBody>
                    <a:bodyPr/>
                    <a:lstStyle/>
                    <a:p>
                      <a:r>
                        <a:rPr lang="en-GB" sz="1200"/>
                        <a:t>IoT professionals from a range of industry verticals. </a:t>
                      </a:r>
                      <a:endParaRPr lang="en-GB" sz="1200" dirty="0"/>
                    </a:p>
                  </a:txBody>
                  <a:tcPr/>
                </a:tc>
                <a:tc>
                  <a:txBody>
                    <a:bodyPr/>
                    <a:lstStyle/>
                    <a:p>
                      <a:r>
                        <a:rPr lang="en-GB" sz="1200"/>
                        <a:t>Global</a:t>
                      </a:r>
                      <a:endParaRPr lang="en-GB" sz="1200" dirty="0"/>
                    </a:p>
                  </a:txBody>
                  <a:tcPr/>
                </a:tc>
                <a:tc>
                  <a:txBody>
                    <a:bodyPr/>
                    <a:lstStyle/>
                    <a:p>
                      <a:r>
                        <a:rPr lang="en-GB" sz="1200"/>
                        <a:t>2</a:t>
                      </a:r>
                      <a:endParaRPr lang="en-GB"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latin typeface="Myriad Pro" panose="020B0503030403020204" pitchFamily="34" charset="0"/>
                        </a:rPr>
                        <a:t>Still requires speaker.</a:t>
                      </a:r>
                    </a:p>
                    <a:p>
                      <a:endParaRPr lang="en-GB" sz="1200" dirty="0"/>
                    </a:p>
                  </a:txBody>
                  <a:tcPr/>
                </a:tc>
                <a:extLst>
                  <a:ext uri="{0D108BD9-81ED-4DB2-BD59-A6C34878D82A}">
                    <a16:rowId xmlns:a16="http://schemas.microsoft.com/office/drawing/2014/main" val="427351124"/>
                  </a:ext>
                </a:extLst>
              </a:tr>
              <a:tr h="1496043">
                <a:tc>
                  <a:txBody>
                    <a:bodyPr/>
                    <a:lstStyle/>
                    <a:p>
                      <a:r>
                        <a:rPr lang="en-GB" sz="1200"/>
                        <a:t>Smart Home Summit</a:t>
                      </a:r>
                      <a:endParaRPr lang="en-GB" sz="1200" dirty="0"/>
                    </a:p>
                  </a:txBody>
                  <a:tcPr/>
                </a:tc>
                <a:tc>
                  <a:txBody>
                    <a:bodyPr/>
                    <a:lstStyle/>
                    <a:p>
                      <a:r>
                        <a:rPr lang="en-GB" sz="1200"/>
                        <a:t>November 18-20</a:t>
                      </a:r>
                      <a:endParaRPr lang="en-GB"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San Francisco, US </a:t>
                      </a:r>
                    </a:p>
                    <a:p>
                      <a:endParaRPr lang="en-GB" sz="1200" dirty="0"/>
                    </a:p>
                  </a:txBody>
                  <a:tcPr/>
                </a:tc>
                <a:tc>
                  <a:txBody>
                    <a:bodyPr/>
                    <a:lstStyle/>
                    <a:p>
                      <a:r>
                        <a:rPr lang="en-GB" sz="1200"/>
                        <a:t>Smart home, smart lighting, consumer tech, AI.</a:t>
                      </a:r>
                      <a:endParaRPr lang="en-GB"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a:solidFill>
                            <a:schemeClr val="dk1"/>
                          </a:solidFill>
                          <a:effectLst/>
                          <a:latin typeface="+mn-lt"/>
                          <a:ea typeface="+mn-ea"/>
                          <a:cs typeface="+mn-cs"/>
                        </a:rPr>
                        <a:t>Cross-departmental IoT decision-making teams, across: government/public infrastructure, manufacturing, energy, buildings, transportation, &amp; electronics (OEM’s), as well as other BtoB IoT segments</a:t>
                      </a:r>
                      <a:endParaRPr lang="en-GB" sz="1200"/>
                    </a:p>
                    <a:p>
                      <a:endParaRPr lang="en-GB" sz="1200" dirty="0"/>
                    </a:p>
                  </a:txBody>
                  <a:tcPr/>
                </a:tc>
                <a:tc>
                  <a:txBody>
                    <a:bodyPr/>
                    <a:lstStyle/>
                    <a:p>
                      <a:r>
                        <a:rPr lang="en-GB" sz="1200"/>
                        <a:t>Global </a:t>
                      </a:r>
                      <a:endParaRPr lang="en-GB" sz="1200" dirty="0"/>
                    </a:p>
                  </a:txBody>
                  <a:tcPr/>
                </a:tc>
                <a:tc>
                  <a:txBody>
                    <a:bodyPr/>
                    <a:lstStyle/>
                    <a:p>
                      <a:r>
                        <a:rPr lang="en-GB" sz="1200"/>
                        <a:t>1</a:t>
                      </a:r>
                      <a:endParaRPr lang="en-GB"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Myriad Pro" panose="020B0503030403020204" pitchFamily="34" charset="0"/>
                        </a:rPr>
                        <a:t>Still requires speaker.</a:t>
                      </a:r>
                    </a:p>
                    <a:p>
                      <a:endParaRPr lang="en-GB" sz="1200" dirty="0"/>
                    </a:p>
                  </a:txBody>
                  <a:tcPr/>
                </a:tc>
                <a:extLst>
                  <a:ext uri="{0D108BD9-81ED-4DB2-BD59-A6C34878D82A}">
                    <a16:rowId xmlns:a16="http://schemas.microsoft.com/office/drawing/2014/main" val="3265113064"/>
                  </a:ext>
                </a:extLst>
              </a:tr>
            </a:tbl>
          </a:graphicData>
        </a:graphic>
      </p:graphicFrame>
    </p:spTree>
    <p:extLst>
      <p:ext uri="{BB962C8B-B14F-4D97-AF65-F5344CB8AC3E}">
        <p14:creationId xmlns:p14="http://schemas.microsoft.com/office/powerpoint/2010/main" val="3442683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963877"/>
            <a:ext cx="3494362" cy="4930246"/>
          </a:xfrm>
        </p:spPr>
        <p:txBody>
          <a:bodyPr vert="horz" lIns="91440" tIns="45720" rIns="91440" bIns="45720" rtlCol="0" anchor="ctr">
            <a:normAutofit/>
          </a:bodyPr>
          <a:lstStyle/>
          <a:p>
            <a:pPr algn="r"/>
            <a:r>
              <a:rPr lang="en-US" kern="1200" dirty="0">
                <a:solidFill>
                  <a:schemeClr val="accent1"/>
                </a:solidFill>
              </a:rPr>
              <a:t>oneM2M and GCF partnership</a:t>
            </a:r>
          </a:p>
        </p:txBody>
      </p:sp>
      <p:cxnSp>
        <p:nvCxnSpPr>
          <p:cNvPr id="17" name="Straight Connector 16">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016DBE93-FA2D-4972-87AC-E827157910FC}"/>
              </a:ext>
            </a:extLst>
          </p:cNvPr>
          <p:cNvSpPr txBox="1">
            <a:spLocks/>
          </p:cNvSpPr>
          <p:nvPr/>
        </p:nvSpPr>
        <p:spPr>
          <a:xfrm>
            <a:off x="4976030" y="1468358"/>
            <a:ext cx="6377769" cy="4930246"/>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The GCF has invited oneM2M to co-exhibit at a number of industry events:</a:t>
            </a:r>
          </a:p>
          <a:p>
            <a:pPr marL="0" indent="0">
              <a:buNone/>
            </a:pPr>
            <a:endParaRPr lang="en-US" sz="2400" dirty="0"/>
          </a:p>
          <a:p>
            <a:r>
              <a:rPr lang="en-US" sz="2400" dirty="0"/>
              <a:t>Mobile World Congress Los Angeles (opportunity still available) </a:t>
            </a:r>
          </a:p>
          <a:p>
            <a:r>
              <a:rPr lang="en-US" sz="2400" dirty="0"/>
              <a:t>Mobile World Congress India (opportunity still available)</a:t>
            </a:r>
          </a:p>
          <a:p>
            <a:r>
              <a:rPr lang="en-US" sz="2400" dirty="0"/>
              <a:t>IoT Solutions World Congress (</a:t>
            </a:r>
            <a:r>
              <a:rPr lang="en-US" sz="2400" dirty="0" err="1"/>
              <a:t>Chordant</a:t>
            </a:r>
            <a:r>
              <a:rPr lang="en-US" sz="2400" dirty="0"/>
              <a:t> will co-exhibit with the GCF and provide a oneM2M demo at the GCF’s booth.  A press release will be drafted on the demo and co-exhibition. </a:t>
            </a:r>
            <a:endParaRPr lang="en-US" sz="2400" dirty="0">
              <a:latin typeface="+mn-lt"/>
            </a:endParaRPr>
          </a:p>
          <a:p>
            <a:endParaRPr lang="en-US" sz="1900" dirty="0">
              <a:latin typeface="+mn-lt"/>
            </a:endParaRPr>
          </a:p>
        </p:txBody>
      </p:sp>
      <p:sp>
        <p:nvSpPr>
          <p:cNvPr id="9" name="Slide Number Placeholder 8"/>
          <p:cNvSpPr>
            <a:spLocks noGrp="1"/>
          </p:cNvSpPr>
          <p:nvPr>
            <p:ph type="sldNum" sz="quarter" idx="12"/>
          </p:nvPr>
        </p:nvSpPr>
        <p:spPr>
          <a:xfrm>
            <a:off x="10571516" y="6033479"/>
            <a:ext cx="782283" cy="365125"/>
          </a:xfrm>
        </p:spPr>
        <p:txBody>
          <a:bodyPr vert="horz" lIns="91440" tIns="45720" rIns="91440" bIns="45720" rtlCol="0" anchor="ctr">
            <a:normAutofit/>
          </a:bodyPr>
          <a:lstStyle/>
          <a:p>
            <a:pPr>
              <a:spcAft>
                <a:spcPts val="600"/>
              </a:spcAft>
            </a:pPr>
            <a:fld id="{163F5A94-8458-4F17-AD3C-1A083E20221D}" type="slidenum">
              <a:rPr lang="en-US" sz="1050">
                <a:solidFill>
                  <a:schemeClr val="tx1">
                    <a:alpha val="80000"/>
                  </a:schemeClr>
                </a:solidFill>
              </a:rPr>
              <a:pPr>
                <a:spcAft>
                  <a:spcPts val="600"/>
                </a:spcAft>
              </a:pPr>
              <a:t>11</a:t>
            </a:fld>
            <a:endParaRPr lang="en-US" sz="1050">
              <a:solidFill>
                <a:schemeClr val="tx1">
                  <a:alpha val="80000"/>
                </a:schemeClr>
              </a:solidFill>
            </a:endParaRPr>
          </a:p>
        </p:txBody>
      </p:sp>
      <p:pic>
        <p:nvPicPr>
          <p:cNvPr id="3074" name="Picture 2" descr="Image result for GCFlogo">
            <a:extLst>
              <a:ext uri="{FF2B5EF4-FFF2-40B4-BE49-F238E27FC236}">
                <a16:creationId xmlns:a16="http://schemas.microsoft.com/office/drawing/2014/main" id="{3B270976-829E-44A3-BE3A-64319FD4EF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26136" y="123094"/>
            <a:ext cx="1712094" cy="864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2899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19">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6" name="Group 21">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23"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7"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8"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9"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2"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4"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5"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6"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7"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8"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39"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40"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45" name="Group 44">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46" name="Rectangle 45">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 name="Rectangle 47">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19909" y="2386700"/>
            <a:ext cx="3451730" cy="2399869"/>
          </a:xfrm>
        </p:spPr>
        <p:txBody>
          <a:bodyPr vert="horz" lIns="91440" tIns="45720" rIns="91440" bIns="45720" rtlCol="0" anchor="ctr">
            <a:normAutofit/>
          </a:bodyPr>
          <a:lstStyle/>
          <a:p>
            <a:pPr algn="ctr"/>
            <a:r>
              <a:rPr lang="en-US" sz="4000" kern="1200">
                <a:solidFill>
                  <a:srgbClr val="FFFFFF"/>
                </a:solidFill>
              </a:rPr>
              <a:t>How The TP Can Help</a:t>
            </a:r>
            <a:endParaRPr lang="en-US" sz="4000" kern="1200" dirty="0">
              <a:solidFill>
                <a:srgbClr val="FFFFFF"/>
              </a:solidFill>
            </a:endParaRPr>
          </a:p>
        </p:txBody>
      </p:sp>
      <p:sp>
        <p:nvSpPr>
          <p:cNvPr id="9" name="Slide Number Placeholder 8"/>
          <p:cNvSpPr>
            <a:spLocks noGrp="1"/>
          </p:cNvSpPr>
          <p:nvPr>
            <p:ph type="sldNum" sz="quarter" idx="12"/>
          </p:nvPr>
        </p:nvSpPr>
        <p:spPr>
          <a:xfrm>
            <a:off x="10469880" y="320040"/>
            <a:ext cx="914400" cy="320040"/>
          </a:xfrm>
        </p:spPr>
        <p:txBody>
          <a:bodyPr vert="horz" lIns="91440" tIns="45720" rIns="91440" bIns="45720" rtlCol="0" anchor="ctr">
            <a:normAutofit/>
          </a:bodyPr>
          <a:lstStyle/>
          <a:p>
            <a:pPr>
              <a:spcAft>
                <a:spcPts val="600"/>
              </a:spcAft>
            </a:pPr>
            <a:fld id="{163F5A94-8458-4F17-AD3C-1A083E20221D}" type="slidenum">
              <a:rPr lang="en-US" smtClean="0">
                <a:solidFill>
                  <a:schemeClr val="tx1">
                    <a:lumMod val="50000"/>
                    <a:lumOff val="50000"/>
                  </a:schemeClr>
                </a:solidFill>
              </a:rPr>
              <a:pPr>
                <a:spcAft>
                  <a:spcPts val="600"/>
                </a:spcAft>
              </a:pPr>
              <a:t>12</a:t>
            </a:fld>
            <a:endParaRPr lang="en-US">
              <a:solidFill>
                <a:schemeClr val="tx1">
                  <a:lumMod val="50000"/>
                  <a:lumOff val="50000"/>
                </a:schemeClr>
              </a:solidFill>
            </a:endParaRPr>
          </a:p>
        </p:txBody>
      </p:sp>
      <p:sp>
        <p:nvSpPr>
          <p:cNvPr id="10" name="Content Placeholder 2">
            <a:extLst>
              <a:ext uri="{FF2B5EF4-FFF2-40B4-BE49-F238E27FC236}">
                <a16:creationId xmlns:a16="http://schemas.microsoft.com/office/drawing/2014/main" id="{016DBE93-FA2D-4972-87AC-E827157910FC}"/>
              </a:ext>
            </a:extLst>
          </p:cNvPr>
          <p:cNvSpPr txBox="1">
            <a:spLocks/>
          </p:cNvSpPr>
          <p:nvPr/>
        </p:nvSpPr>
        <p:spPr>
          <a:xfrm>
            <a:off x="4794316" y="633096"/>
            <a:ext cx="7280273" cy="6362114"/>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Clr>
                <a:srgbClr val="C00000"/>
              </a:buClr>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Clr>
                <a:srgbClr val="C00000"/>
              </a:buClr>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Clr>
                <a:srgbClr val="C00000"/>
              </a:buClr>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Clr>
                <a:srgbClr val="C00000"/>
              </a:buClr>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Take advantage of available speaking slots. Speaking slots give oneM2M a valuable platform to reach a much wider audience and it is important that these opportunities are not missed as and when they arise.</a:t>
            </a:r>
          </a:p>
          <a:p>
            <a:r>
              <a:rPr lang="en-US" sz="1800" dirty="0"/>
              <a:t>If you have taken part in a speaking opportunity on behalf of oneM2M, please share any feedback of the event with the Marcom team. </a:t>
            </a:r>
          </a:p>
          <a:p>
            <a:pPr marL="228600" lvl="1">
              <a:spcBef>
                <a:spcPts val="1000"/>
              </a:spcBef>
            </a:pPr>
            <a:r>
              <a:rPr lang="en-US" sz="1800" dirty="0"/>
              <a:t>Share any interesting activity or relevant updates which would make good content for press releases, features, white papers and social media. This is crucial in order for oneM2M to continue building its presence in the IoT sector and across the telecom industry. This also allows oneM2M to maintain a fresh and dynamic presence online. </a:t>
            </a:r>
          </a:p>
          <a:p>
            <a:pPr marL="228600" lvl="1">
              <a:spcBef>
                <a:spcPts val="1000"/>
              </a:spcBef>
            </a:pPr>
            <a:r>
              <a:rPr lang="en-US" sz="1800" dirty="0"/>
              <a:t>Please share any interesting projects, work area updates and events with us by completing our PR questionnaire.</a:t>
            </a:r>
          </a:p>
          <a:p>
            <a:r>
              <a:rPr lang="en-US" sz="1800" dirty="0"/>
              <a:t>Suggest future topics for webinars and help progress them. </a:t>
            </a:r>
          </a:p>
          <a:p>
            <a:r>
              <a:rPr lang="en-US" sz="1800" dirty="0"/>
              <a:t>Share relevant exposure of oneM2M-related content.</a:t>
            </a:r>
          </a:p>
          <a:p>
            <a:pPr marL="228600" lvl="1">
              <a:spcBef>
                <a:spcPts val="1000"/>
              </a:spcBef>
            </a:pPr>
            <a:r>
              <a:rPr lang="en-US" sz="1800" dirty="0"/>
              <a:t>Please keep us updated on any member companies that are speaking about oneM2M at events.</a:t>
            </a:r>
          </a:p>
          <a:p>
            <a:pPr marL="228600" lvl="1">
              <a:spcBef>
                <a:spcPts val="1000"/>
              </a:spcBef>
            </a:pPr>
            <a:r>
              <a:rPr lang="en-US" sz="1800" dirty="0"/>
              <a:t>Share progress and information regarding Release 4. </a:t>
            </a:r>
          </a:p>
          <a:p>
            <a:pPr marL="228600" lvl="1">
              <a:spcBef>
                <a:spcPts val="1000"/>
              </a:spcBef>
            </a:pPr>
            <a:r>
              <a:rPr lang="en-US" sz="1800" dirty="0"/>
              <a:t>Please share details of industry alliances that oneM2M has and how they are progressing. </a:t>
            </a:r>
          </a:p>
          <a:p>
            <a:pPr marL="0" lvl="1">
              <a:spcBef>
                <a:spcPts val="1000"/>
              </a:spcBef>
            </a:pPr>
            <a:endParaRPr lang="en-US" sz="1400" dirty="0">
              <a:latin typeface="+mn-lt"/>
            </a:endParaRPr>
          </a:p>
        </p:txBody>
      </p:sp>
    </p:spTree>
    <p:extLst>
      <p:ext uri="{BB962C8B-B14F-4D97-AF65-F5344CB8AC3E}">
        <p14:creationId xmlns:p14="http://schemas.microsoft.com/office/powerpoint/2010/main" val="271933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Recent oneM2M coverage</a:t>
            </a:r>
          </a:p>
        </p:txBody>
      </p:sp>
      <p:sp>
        <p:nvSpPr>
          <p:cNvPr id="30" name="Slide Number Placeholder 29"/>
          <p:cNvSpPr>
            <a:spLocks noGrp="1"/>
          </p:cNvSpPr>
          <p:nvPr>
            <p:ph type="sldNum" sz="quarter" idx="12"/>
          </p:nvPr>
        </p:nvSpPr>
        <p:spPr/>
        <p:txBody>
          <a:bodyPr/>
          <a:lstStyle/>
          <a:p>
            <a:fld id="{163F5A94-8458-4F17-AD3C-1A083E20221D}" type="slidenum">
              <a:rPr lang="en-US" smtClean="0"/>
              <a:t>2</a:t>
            </a:fld>
            <a:endParaRPr lang="en-US" dirty="0"/>
          </a:p>
        </p:txBody>
      </p:sp>
      <p:graphicFrame>
        <p:nvGraphicFramePr>
          <p:cNvPr id="7" name="Chart 6">
            <a:extLst>
              <a:ext uri="{FF2B5EF4-FFF2-40B4-BE49-F238E27FC236}">
                <a16:creationId xmlns:a16="http://schemas.microsoft.com/office/drawing/2014/main" id="{E1058C72-D984-4A16-A35D-0AD8A6A56089}"/>
              </a:ext>
            </a:extLst>
          </p:cNvPr>
          <p:cNvGraphicFramePr/>
          <p:nvPr>
            <p:extLst>
              <p:ext uri="{D42A27DB-BD31-4B8C-83A1-F6EECF244321}">
                <p14:modId xmlns:p14="http://schemas.microsoft.com/office/powerpoint/2010/main" val="2820468425"/>
              </p:ext>
            </p:extLst>
          </p:nvPr>
        </p:nvGraphicFramePr>
        <p:xfrm>
          <a:off x="247187" y="1212922"/>
          <a:ext cx="7937807" cy="50753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Table 8">
            <a:extLst>
              <a:ext uri="{FF2B5EF4-FFF2-40B4-BE49-F238E27FC236}">
                <a16:creationId xmlns:a16="http://schemas.microsoft.com/office/drawing/2014/main" id="{8382174E-E7C7-462B-ADA2-573226649A4E}"/>
              </a:ext>
            </a:extLst>
          </p:cNvPr>
          <p:cNvGraphicFramePr>
            <a:graphicFrameLocks noGrp="1"/>
          </p:cNvGraphicFramePr>
          <p:nvPr>
            <p:extLst>
              <p:ext uri="{D42A27DB-BD31-4B8C-83A1-F6EECF244321}">
                <p14:modId xmlns:p14="http://schemas.microsoft.com/office/powerpoint/2010/main" val="773711170"/>
              </p:ext>
            </p:extLst>
          </p:nvPr>
        </p:nvGraphicFramePr>
        <p:xfrm>
          <a:off x="8352586" y="1733426"/>
          <a:ext cx="3345042" cy="2349724"/>
        </p:xfrm>
        <a:graphic>
          <a:graphicData uri="http://schemas.openxmlformats.org/drawingml/2006/table">
            <a:tbl>
              <a:tblPr/>
              <a:tblGrid>
                <a:gridCol w="1353726">
                  <a:extLst>
                    <a:ext uri="{9D8B030D-6E8A-4147-A177-3AD203B41FA5}">
                      <a16:colId xmlns:a16="http://schemas.microsoft.com/office/drawing/2014/main" val="2340611123"/>
                    </a:ext>
                  </a:extLst>
                </a:gridCol>
                <a:gridCol w="621783">
                  <a:extLst>
                    <a:ext uri="{9D8B030D-6E8A-4147-A177-3AD203B41FA5}">
                      <a16:colId xmlns:a16="http://schemas.microsoft.com/office/drawing/2014/main" val="1771086294"/>
                    </a:ext>
                  </a:extLst>
                </a:gridCol>
                <a:gridCol w="790575">
                  <a:extLst>
                    <a:ext uri="{9D8B030D-6E8A-4147-A177-3AD203B41FA5}">
                      <a16:colId xmlns:a16="http://schemas.microsoft.com/office/drawing/2014/main" val="1985774578"/>
                    </a:ext>
                  </a:extLst>
                </a:gridCol>
                <a:gridCol w="578958">
                  <a:extLst>
                    <a:ext uri="{9D8B030D-6E8A-4147-A177-3AD203B41FA5}">
                      <a16:colId xmlns:a16="http://schemas.microsoft.com/office/drawing/2014/main" val="2581594877"/>
                    </a:ext>
                  </a:extLst>
                </a:gridCol>
              </a:tblGrid>
              <a:tr h="288634">
                <a:tc gridSpan="4">
                  <a:txBody>
                    <a:bodyPr/>
                    <a:lstStyle/>
                    <a:p>
                      <a:pPr algn="ctr" fontAlgn="b"/>
                      <a:r>
                        <a:rPr lang="en-GB" sz="1400" b="1" i="0" u="none" strike="noStrike" dirty="0">
                          <a:solidFill>
                            <a:srgbClr val="000000"/>
                          </a:solidFill>
                          <a:effectLst/>
                          <a:latin typeface="Calibri" panose="020F0502020204030204" pitchFamily="34" charset="0"/>
                        </a:rPr>
                        <a:t>Press releases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57512317"/>
                  </a:ext>
                </a:extLst>
              </a:tr>
              <a:tr h="288634">
                <a:tc>
                  <a:txBody>
                    <a:bodyPr/>
                    <a:lstStyle/>
                    <a:p>
                      <a:pPr algn="l" fontAlgn="b"/>
                      <a:r>
                        <a:rPr lang="en-GB" sz="1100" b="1" i="0" u="none" strike="noStrike">
                          <a:solidFill>
                            <a:srgbClr val="000000"/>
                          </a:solidFill>
                          <a:effectLst/>
                          <a:latin typeface="Calibri" panose="020F0502020204030204" pitchFamily="34" charset="0"/>
                        </a:rPr>
                        <a:t>Topic</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GB" sz="1100" b="1" i="0" u="none" strike="noStrike" dirty="0">
                          <a:solidFill>
                            <a:srgbClr val="000000"/>
                          </a:solidFill>
                          <a:effectLst/>
                          <a:latin typeface="Calibri" panose="020F0502020204030204" pitchFamily="34" charset="0"/>
                        </a:rPr>
                        <a:t>Online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1" i="0" u="none" strike="noStrike">
                          <a:solidFill>
                            <a:srgbClr val="000000"/>
                          </a:solidFill>
                          <a:effectLst/>
                          <a:latin typeface="Calibri" panose="020F0502020204030204" pitchFamily="34" charset="0"/>
                        </a:rPr>
                        <a:t>Social Media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1" i="0" u="none" strike="noStrike">
                          <a:solidFill>
                            <a:srgbClr val="000000"/>
                          </a:solidFill>
                          <a:effectLst/>
                          <a:latin typeface="Calibri" panose="020F0502020204030204" pitchFamily="34" charset="0"/>
                        </a:rPr>
                        <a:t>Print</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8665802"/>
                  </a:ext>
                </a:extLst>
              </a:tr>
              <a:tr h="561749">
                <a:tc>
                  <a:txBody>
                    <a:bodyPr/>
                    <a:lstStyle/>
                    <a:p>
                      <a:pPr algn="l" fontAlgn="b"/>
                      <a:r>
                        <a:rPr lang="en-GB" sz="1100" b="0" i="0" u="none" strike="noStrike" dirty="0">
                          <a:solidFill>
                            <a:srgbClr val="000000"/>
                          </a:solidFill>
                          <a:effectLst/>
                          <a:latin typeface="Calibri" panose="020F0502020204030204" pitchFamily="34" charset="0"/>
                        </a:rPr>
                        <a:t>Marcom appointments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b"/>
                      <a:r>
                        <a:rPr lang="en-GB" sz="1100" b="0" i="0" u="none" strike="noStrike" dirty="0">
                          <a:solidFill>
                            <a:srgbClr val="000000"/>
                          </a:solidFill>
                          <a:effectLst/>
                          <a:latin typeface="Calibri" panose="020F0502020204030204" pitchFamily="34" charset="0"/>
                        </a:rPr>
                        <a:t>66</a:t>
                      </a:r>
                    </a:p>
                  </a:txBody>
                  <a:tcPr marL="9525" marR="9525" marT="9525"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a:solidFill>
                            <a:srgbClr val="000000"/>
                          </a:solidFill>
                          <a:effectLst/>
                          <a:latin typeface="Calibri" panose="020F0502020204030204" pitchFamily="34" charset="0"/>
                        </a:rPr>
                        <a:t>17 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2834802"/>
                  </a:ext>
                </a:extLst>
              </a:tr>
              <a:tr h="288634">
                <a:tc>
                  <a:txBody>
                    <a:bodyPr/>
                    <a:lstStyle/>
                    <a:p>
                      <a:pPr algn="l" fontAlgn="b"/>
                      <a:r>
                        <a:rPr lang="en-GB" sz="1100" b="0" i="0" u="none" strike="noStrike" dirty="0">
                          <a:solidFill>
                            <a:srgbClr val="000000"/>
                          </a:solidFill>
                          <a:effectLst/>
                          <a:latin typeface="Calibri" panose="020F0502020204030204" pitchFamily="34" charset="0"/>
                        </a:rPr>
                        <a:t>India workshop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r>
                        <a:rPr lang="en-GB" sz="1100" b="0" i="0" u="none" strike="noStrike" dirty="0">
                          <a:solidFill>
                            <a:srgbClr val="000000"/>
                          </a:solidFill>
                          <a:effectLst/>
                          <a:latin typeface="Calibri" panose="020F0502020204030204" pitchFamily="34" charset="0"/>
                        </a:rPr>
                        <a:t>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a:solidFill>
                            <a:srgbClr val="000000"/>
                          </a:solidFill>
                          <a:effectLst/>
                          <a:latin typeface="Calibri" panose="020F0502020204030204" pitchFamily="34" charset="0"/>
                        </a:rPr>
                        <a:t> 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GB"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2125725"/>
                  </a:ext>
                </a:extLst>
              </a:tr>
              <a:tr h="288634">
                <a:tc>
                  <a:txBody>
                    <a:bodyPr/>
                    <a:lstStyle/>
                    <a:p>
                      <a:pPr algn="l" fontAlgn="b"/>
                      <a:r>
                        <a:rPr lang="en-GB" sz="1100" b="0" i="0" u="none" strike="noStrike" dirty="0">
                          <a:solidFill>
                            <a:srgbClr val="000000"/>
                          </a:solidFill>
                          <a:effectLst/>
                          <a:latin typeface="Calibri" panose="020F0502020204030204" pitchFamily="34" charset="0"/>
                        </a:rPr>
                        <a:t>Technical Excellence Awards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r" fontAlgn="b"/>
                      <a:r>
                        <a:rPr lang="en-GB" sz="1100" b="0" i="0" u="none" strike="noStrike" dirty="0">
                          <a:solidFill>
                            <a:srgbClr val="000000"/>
                          </a:solidFill>
                          <a:effectLst/>
                          <a:latin typeface="Calibri" panose="020F0502020204030204" pitchFamily="34" charset="0"/>
                        </a:rPr>
                        <a:t>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GB" sz="1100" b="0" i="0" u="none" strike="noStrike" dirty="0">
                          <a:solidFill>
                            <a:srgbClr val="000000"/>
                          </a:solidFill>
                          <a:effectLst/>
                          <a:latin typeface="Calibri" panose="020F0502020204030204"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420836"/>
                  </a:ext>
                </a:extLst>
              </a:tr>
              <a:tr h="288634">
                <a:tc>
                  <a:txBody>
                    <a:bodyPr/>
                    <a:lstStyle/>
                    <a:p>
                      <a:pPr algn="l" fontAlgn="b"/>
                      <a:r>
                        <a:rPr lang="en-GB" sz="1100" b="0" i="0" u="none" strike="noStrike" dirty="0">
                          <a:solidFill>
                            <a:srgbClr val="000000"/>
                          </a:solidFill>
                          <a:effectLst/>
                          <a:latin typeface="Calibri" panose="020F0502020204030204" pitchFamily="34" charset="0"/>
                        </a:rPr>
                        <a:t>Industry Day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r" fontAlgn="b"/>
                      <a:r>
                        <a:rPr lang="en-GB" sz="1100" b="0" i="0" u="none" strike="noStrike" dirty="0">
                          <a:solidFill>
                            <a:srgbClr val="000000"/>
                          </a:solidFill>
                          <a:effectLst/>
                          <a:latin typeface="Calibri" panose="020F0502020204030204" pitchFamily="34" charset="0"/>
                        </a:rPr>
                        <a:t>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100" b="0" i="0" u="none" strike="noStrike" dirty="0">
                          <a:solidFill>
                            <a:srgbClr val="000000"/>
                          </a:solidFill>
                          <a:effectLst/>
                          <a:latin typeface="Calibri" panose="020F0502020204030204" pitchFamily="34" charset="0"/>
                        </a:rPr>
                        <a:t>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0949070"/>
                  </a:ext>
                </a:extLst>
              </a:tr>
              <a:tr h="288634">
                <a:tc>
                  <a:txBody>
                    <a:bodyPr/>
                    <a:lstStyle/>
                    <a:p>
                      <a:pPr algn="l" fontAlgn="b"/>
                      <a:r>
                        <a:rPr lang="en-GB" sz="1100" b="1" i="0" u="none" strike="noStrike" dirty="0">
                          <a:solidFill>
                            <a:srgbClr val="000000"/>
                          </a:solidFill>
                          <a:effectLst/>
                          <a:latin typeface="Calibri" panose="020F0502020204030204" pitchFamily="34" charset="0"/>
                        </a:rPr>
                        <a:t>Total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100" b="1" i="0" u="none" strike="noStrike" dirty="0">
                          <a:solidFill>
                            <a:srgbClr val="000000"/>
                          </a:solidFill>
                          <a:effectLst/>
                          <a:latin typeface="Calibri" panose="020F0502020204030204" pitchFamily="34" charset="0"/>
                        </a:rPr>
                        <a:t>155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GB" sz="1100" b="1" i="0" u="none" strike="noStrike" dirty="0">
                          <a:solidFill>
                            <a:srgbClr val="000000"/>
                          </a:solidFill>
                          <a:effectLst/>
                          <a:latin typeface="Calibri" panose="020F0502020204030204" pitchFamily="34" charset="0"/>
                        </a:rPr>
                        <a:t>74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GB" sz="1100" b="1" i="0" u="none" strike="noStrike" dirty="0">
                          <a:solidFill>
                            <a:srgbClr val="000000"/>
                          </a:solidFill>
                          <a:effectLst/>
                          <a:latin typeface="Calibri" panose="020F0502020204030204" pitchFamily="34" charset="0"/>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2711845"/>
                  </a:ext>
                </a:extLst>
              </a:tr>
            </a:tbl>
          </a:graphicData>
        </a:graphic>
      </p:graphicFrame>
    </p:spTree>
    <p:extLst>
      <p:ext uri="{BB962C8B-B14F-4D97-AF65-F5344CB8AC3E}">
        <p14:creationId xmlns:p14="http://schemas.microsoft.com/office/powerpoint/2010/main" val="617728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96" y="0"/>
            <a:ext cx="7850299" cy="1173570"/>
          </a:xfrm>
        </p:spPr>
        <p:txBody>
          <a:bodyPr>
            <a:normAutofit fontScale="90000"/>
          </a:bodyPr>
          <a:lstStyle/>
          <a:p>
            <a:r>
              <a:rPr lang="en-US" sz="4000"/>
              <a:t>Press Release Coverage Highlights</a:t>
            </a:r>
            <a:endParaRPr lang="en-US" sz="4000" dirty="0"/>
          </a:p>
        </p:txBody>
      </p:sp>
      <p:sp>
        <p:nvSpPr>
          <p:cNvPr id="30" name="Slide Number Placeholder 29"/>
          <p:cNvSpPr>
            <a:spLocks noGrp="1"/>
          </p:cNvSpPr>
          <p:nvPr>
            <p:ph type="sldNum" sz="quarter" idx="12"/>
          </p:nvPr>
        </p:nvSpPr>
        <p:spPr>
          <a:xfrm>
            <a:off x="11697628" y="6492875"/>
            <a:ext cx="494371" cy="365125"/>
          </a:xfrm>
        </p:spPr>
        <p:txBody>
          <a:bodyPr/>
          <a:lstStyle/>
          <a:p>
            <a:fld id="{163F5A94-8458-4F17-AD3C-1A083E20221D}" type="slidenum">
              <a:rPr lang="en-US" smtClean="0"/>
              <a:t>3</a:t>
            </a:fld>
            <a:endParaRPr lang="en-US" dirty="0"/>
          </a:p>
        </p:txBody>
      </p:sp>
      <p:pic>
        <p:nvPicPr>
          <p:cNvPr id="3" name="Picture 2">
            <a:extLst>
              <a:ext uri="{FF2B5EF4-FFF2-40B4-BE49-F238E27FC236}">
                <a16:creationId xmlns:a16="http://schemas.microsoft.com/office/drawing/2014/main" id="{34944D35-0FDE-4A82-AAA7-2B098EEDDA84}"/>
              </a:ext>
            </a:extLst>
          </p:cNvPr>
          <p:cNvPicPr>
            <a:picLocks noChangeAspect="1"/>
          </p:cNvPicPr>
          <p:nvPr/>
        </p:nvPicPr>
        <p:blipFill rotWithShape="1">
          <a:blip r:embed="rId3"/>
          <a:srcRect l="17769" t="53335" r="17842" b="33941"/>
          <a:stretch/>
        </p:blipFill>
        <p:spPr>
          <a:xfrm>
            <a:off x="3425482" y="2886481"/>
            <a:ext cx="7008639" cy="778685"/>
          </a:xfrm>
          <a:prstGeom prst="rect">
            <a:avLst/>
          </a:prstGeom>
        </p:spPr>
      </p:pic>
      <p:pic>
        <p:nvPicPr>
          <p:cNvPr id="5122" name="Picture 2" descr="Image result for IoT global network logo">
            <a:extLst>
              <a:ext uri="{FF2B5EF4-FFF2-40B4-BE49-F238E27FC236}">
                <a16:creationId xmlns:a16="http://schemas.microsoft.com/office/drawing/2014/main" id="{BAAF604B-9283-4D6C-83B6-1F6DE7D932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13631" y="3367104"/>
            <a:ext cx="2183715" cy="793416"/>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6" descr="Image result for IoT Now log">
            <a:extLst>
              <a:ext uri="{FF2B5EF4-FFF2-40B4-BE49-F238E27FC236}">
                <a16:creationId xmlns:a16="http://schemas.microsoft.com/office/drawing/2014/main" id="{765131A9-3802-41B4-A644-7309DE8CDD9B}"/>
              </a:ext>
            </a:extLst>
          </p:cNvPr>
          <p:cNvSpPr>
            <a:spLocks noChangeAspect="1" noChangeArrowheads="1"/>
          </p:cNvSpPr>
          <p:nvPr/>
        </p:nvSpPr>
        <p:spPr bwMode="auto">
          <a:xfrm>
            <a:off x="2778369" y="40081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140" name="Picture 20">
            <a:extLst>
              <a:ext uri="{FF2B5EF4-FFF2-40B4-BE49-F238E27FC236}">
                <a16:creationId xmlns:a16="http://schemas.microsoft.com/office/drawing/2014/main" id="{81611527-1BDF-4492-B572-FF31BC732A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5767" y="4873083"/>
            <a:ext cx="1000125" cy="10001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68648D4A-D692-4EB4-B8A0-98C677C9B672}"/>
              </a:ext>
            </a:extLst>
          </p:cNvPr>
          <p:cNvPicPr>
            <a:picLocks noChangeAspect="1"/>
          </p:cNvPicPr>
          <p:nvPr/>
        </p:nvPicPr>
        <p:blipFill rotWithShape="1">
          <a:blip r:embed="rId6"/>
          <a:srcRect l="8538" t="41552" r="46808" b="41551"/>
          <a:stretch/>
        </p:blipFill>
        <p:spPr>
          <a:xfrm>
            <a:off x="187621" y="1330409"/>
            <a:ext cx="4772170" cy="1015268"/>
          </a:xfrm>
          <a:prstGeom prst="rect">
            <a:avLst/>
          </a:prstGeom>
        </p:spPr>
      </p:pic>
      <p:pic>
        <p:nvPicPr>
          <p:cNvPr id="5142" name="Picture 22" descr="Totaltele">
            <a:extLst>
              <a:ext uri="{FF2B5EF4-FFF2-40B4-BE49-F238E27FC236}">
                <a16:creationId xmlns:a16="http://schemas.microsoft.com/office/drawing/2014/main" id="{1AE7187B-1DE9-4199-9D01-7728A4C9F95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88235" y="3959131"/>
            <a:ext cx="2000250" cy="904875"/>
          </a:xfrm>
          <a:prstGeom prst="rect">
            <a:avLst/>
          </a:prstGeom>
          <a:noFill/>
          <a:extLst>
            <a:ext uri="{909E8E84-426E-40DD-AFC4-6F175D3DCCD1}">
              <a14:hiddenFill xmlns:a14="http://schemas.microsoft.com/office/drawing/2010/main">
                <a:solidFill>
                  <a:srgbClr val="FFFFFF"/>
                </a:solidFill>
              </a14:hiddenFill>
            </a:ext>
          </a:extLst>
        </p:spPr>
      </p:pic>
      <p:pic>
        <p:nvPicPr>
          <p:cNvPr id="5148" name="Picture 28" descr="Image result for satellite evolution logo">
            <a:extLst>
              <a:ext uri="{FF2B5EF4-FFF2-40B4-BE49-F238E27FC236}">
                <a16:creationId xmlns:a16="http://schemas.microsoft.com/office/drawing/2014/main" id="{652A189B-BC1A-4071-8E24-75C8781481D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39121" y="1360977"/>
            <a:ext cx="1853416" cy="1307740"/>
          </a:xfrm>
          <a:prstGeom prst="rect">
            <a:avLst/>
          </a:prstGeom>
          <a:noFill/>
          <a:extLst>
            <a:ext uri="{909E8E84-426E-40DD-AFC4-6F175D3DCCD1}">
              <a14:hiddenFill xmlns:a14="http://schemas.microsoft.com/office/drawing/2010/main">
                <a:solidFill>
                  <a:srgbClr val="FFFFFF"/>
                </a:solidFill>
              </a14:hiddenFill>
            </a:ext>
          </a:extLst>
        </p:spPr>
      </p:pic>
      <p:pic>
        <p:nvPicPr>
          <p:cNvPr id="5150" name="Picture 30" descr="Related image">
            <a:extLst>
              <a:ext uri="{FF2B5EF4-FFF2-40B4-BE49-F238E27FC236}">
                <a16:creationId xmlns:a16="http://schemas.microsoft.com/office/drawing/2014/main" id="{DE05DD3E-0A8C-43B4-A353-8E983EBE9329}"/>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232" t="13125" r="-1232" b="16255"/>
          <a:stretch/>
        </p:blipFill>
        <p:spPr bwMode="auto">
          <a:xfrm>
            <a:off x="7522766" y="1267126"/>
            <a:ext cx="2667000" cy="1076238"/>
          </a:xfrm>
          <a:prstGeom prst="rect">
            <a:avLst/>
          </a:prstGeom>
          <a:noFill/>
          <a:extLst>
            <a:ext uri="{909E8E84-426E-40DD-AFC4-6F175D3DCCD1}">
              <a14:hiddenFill xmlns:a14="http://schemas.microsoft.com/office/drawing/2010/main">
                <a:solidFill>
                  <a:srgbClr val="FFFFFF"/>
                </a:solidFill>
              </a14:hiddenFill>
            </a:ext>
          </a:extLst>
        </p:spPr>
      </p:pic>
      <p:pic>
        <p:nvPicPr>
          <p:cNvPr id="5152" name="Picture 32" descr="Image result for IoT Global Network logo">
            <a:extLst>
              <a:ext uri="{FF2B5EF4-FFF2-40B4-BE49-F238E27FC236}">
                <a16:creationId xmlns:a16="http://schemas.microsoft.com/office/drawing/2014/main" id="{A25AECA0-8E1F-4706-A7E4-A71B3163FC6E}"/>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20610" b="18173"/>
          <a:stretch/>
        </p:blipFill>
        <p:spPr bwMode="auto">
          <a:xfrm>
            <a:off x="288853" y="2414899"/>
            <a:ext cx="2489516" cy="152399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E6D5A73F-A358-4D10-83C1-6F3ECEDDBD27}"/>
              </a:ext>
            </a:extLst>
          </p:cNvPr>
          <p:cNvPicPr>
            <a:picLocks noChangeAspect="1"/>
          </p:cNvPicPr>
          <p:nvPr/>
        </p:nvPicPr>
        <p:blipFill rotWithShape="1">
          <a:blip r:embed="rId11"/>
          <a:srcRect l="4385" t="53446" r="54538" b="36700"/>
          <a:stretch/>
        </p:blipFill>
        <p:spPr>
          <a:xfrm>
            <a:off x="318011" y="5187893"/>
            <a:ext cx="5008099" cy="675482"/>
          </a:xfrm>
          <a:prstGeom prst="rect">
            <a:avLst/>
          </a:prstGeom>
        </p:spPr>
      </p:pic>
      <p:pic>
        <p:nvPicPr>
          <p:cNvPr id="5158" name="Picture 38" descr="IT News Africa – Up to date technology news, IT news, Digital news, Telecom news, Mobile news, Gadgets news, Analysis and Reports">
            <a:extLst>
              <a:ext uri="{FF2B5EF4-FFF2-40B4-BE49-F238E27FC236}">
                <a16:creationId xmlns:a16="http://schemas.microsoft.com/office/drawing/2014/main" id="{1C9F3EF5-F2C4-4D5B-B844-49F6BDEBE57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64054" y="5777958"/>
            <a:ext cx="3207959" cy="577433"/>
          </a:xfrm>
          <a:prstGeom prst="rect">
            <a:avLst/>
          </a:prstGeom>
          <a:noFill/>
          <a:extLst>
            <a:ext uri="{909E8E84-426E-40DD-AFC4-6F175D3DCCD1}">
              <a14:hiddenFill xmlns:a14="http://schemas.microsoft.com/office/drawing/2010/main">
                <a:solidFill>
                  <a:srgbClr val="FFFFFF"/>
                </a:solidFill>
              </a14:hiddenFill>
            </a:ext>
          </a:extLst>
        </p:spPr>
      </p:pic>
      <p:pic>
        <p:nvPicPr>
          <p:cNvPr id="5160" name="Picture 40" descr="Virtual-Strategy Magazine">
            <a:extLst>
              <a:ext uri="{FF2B5EF4-FFF2-40B4-BE49-F238E27FC236}">
                <a16:creationId xmlns:a16="http://schemas.microsoft.com/office/drawing/2014/main" id="{23CE1CFC-AFA6-449F-BA0E-D20FA0938BD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522766" y="3882930"/>
            <a:ext cx="1228725" cy="105727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1BC9EF14-82F4-43D3-8231-001E8C18A112}"/>
              </a:ext>
            </a:extLst>
          </p:cNvPr>
          <p:cNvPicPr>
            <a:picLocks noChangeAspect="1"/>
          </p:cNvPicPr>
          <p:nvPr/>
        </p:nvPicPr>
        <p:blipFill rotWithShape="1">
          <a:blip r:embed="rId14"/>
          <a:srcRect l="10384" t="55034" r="41975" b="29065"/>
          <a:stretch/>
        </p:blipFill>
        <p:spPr>
          <a:xfrm>
            <a:off x="7500916" y="5462573"/>
            <a:ext cx="4271785" cy="801604"/>
          </a:xfrm>
          <a:prstGeom prst="rect">
            <a:avLst/>
          </a:prstGeom>
        </p:spPr>
      </p:pic>
      <p:pic>
        <p:nvPicPr>
          <p:cNvPr id="41" name="Picture 6" descr="https://alltheinternetofthings.com/assets/logo-deeab188b51500f497b7a8a34b16e10cb885743af3b4124c9dcf0aa84c3e499a.png">
            <a:extLst>
              <a:ext uri="{FF2B5EF4-FFF2-40B4-BE49-F238E27FC236}">
                <a16:creationId xmlns:a16="http://schemas.microsoft.com/office/drawing/2014/main" id="{9D16F29F-6D8C-48D4-84A3-3D9AC9BADFBC}"/>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911689" y="3938898"/>
            <a:ext cx="828841" cy="828841"/>
          </a:xfrm>
          <a:prstGeom prst="rect">
            <a:avLst/>
          </a:prstGeom>
          <a:noFill/>
          <a:extLst>
            <a:ext uri="{909E8E84-426E-40DD-AFC4-6F175D3DCCD1}">
              <a14:hiddenFill xmlns:a14="http://schemas.microsoft.com/office/drawing/2010/main">
                <a:solidFill>
                  <a:srgbClr val="FFFFFF"/>
                </a:solidFill>
              </a14:hiddenFill>
            </a:ext>
          </a:extLst>
        </p:spPr>
      </p:pic>
      <p:pic>
        <p:nvPicPr>
          <p:cNvPr id="5164" name="Picture 44" descr="BCW">
            <a:extLst>
              <a:ext uri="{FF2B5EF4-FFF2-40B4-BE49-F238E27FC236}">
                <a16:creationId xmlns:a16="http://schemas.microsoft.com/office/drawing/2014/main" id="{353A0099-5983-4339-9CB7-D3C0BC1BBD98}"/>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00329" y="4063647"/>
            <a:ext cx="725766" cy="725766"/>
          </a:xfrm>
          <a:prstGeom prst="rect">
            <a:avLst/>
          </a:prstGeom>
          <a:noFill/>
          <a:extLst>
            <a:ext uri="{909E8E84-426E-40DD-AFC4-6F175D3DCCD1}">
              <a14:hiddenFill xmlns:a14="http://schemas.microsoft.com/office/drawing/2010/main">
                <a:solidFill>
                  <a:srgbClr val="FFFFFF"/>
                </a:solidFill>
              </a14:hiddenFill>
            </a:ext>
          </a:extLst>
        </p:spPr>
      </p:pic>
      <p:pic>
        <p:nvPicPr>
          <p:cNvPr id="5166" name="Picture 46" descr="So-Co-IT">
            <a:extLst>
              <a:ext uri="{FF2B5EF4-FFF2-40B4-BE49-F238E27FC236}">
                <a16:creationId xmlns:a16="http://schemas.microsoft.com/office/drawing/2014/main" id="{356B218A-318F-45C6-A4D2-D1B6979B3282}"/>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505488" y="2205105"/>
            <a:ext cx="1350065" cy="567027"/>
          </a:xfrm>
          <a:prstGeom prst="rect">
            <a:avLst/>
          </a:prstGeom>
          <a:noFill/>
          <a:extLst>
            <a:ext uri="{909E8E84-426E-40DD-AFC4-6F175D3DCCD1}">
              <a14:hiddenFill xmlns:a14="http://schemas.microsoft.com/office/drawing/2010/main">
                <a:solidFill>
                  <a:srgbClr val="FFFFFF"/>
                </a:solidFill>
              </a14:hiddenFill>
            </a:ext>
          </a:extLst>
        </p:spPr>
      </p:pic>
      <p:pic>
        <p:nvPicPr>
          <p:cNvPr id="5168" name="Picture 48" descr="TelcoProfessionals">
            <a:extLst>
              <a:ext uri="{FF2B5EF4-FFF2-40B4-BE49-F238E27FC236}">
                <a16:creationId xmlns:a16="http://schemas.microsoft.com/office/drawing/2014/main" id="{1E4291AF-22F3-4FD4-B0C7-2FF69AB58486}"/>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128612" y="2220878"/>
            <a:ext cx="1857789" cy="535480"/>
          </a:xfrm>
          <a:prstGeom prst="rect">
            <a:avLst/>
          </a:prstGeom>
          <a:noFill/>
          <a:extLst>
            <a:ext uri="{909E8E84-426E-40DD-AFC4-6F175D3DCCD1}">
              <a14:hiddenFill xmlns:a14="http://schemas.microsoft.com/office/drawing/2010/main">
                <a:solidFill>
                  <a:srgbClr val="FFFFFF"/>
                </a:solidFill>
              </a14:hiddenFill>
            </a:ext>
          </a:extLst>
        </p:spPr>
      </p:pic>
      <p:pic>
        <p:nvPicPr>
          <p:cNvPr id="5170" name="Picture 50">
            <a:extLst>
              <a:ext uri="{FF2B5EF4-FFF2-40B4-BE49-F238E27FC236}">
                <a16:creationId xmlns:a16="http://schemas.microsoft.com/office/drawing/2014/main" id="{2FE55121-6EEC-4DD4-94F4-2CF5872AB080}"/>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262698" y="4874135"/>
            <a:ext cx="2682115" cy="328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0830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03662" y="5118754"/>
            <a:ext cx="8584676" cy="1044301"/>
          </a:xfrm>
        </p:spPr>
        <p:txBody>
          <a:bodyPr vert="horz" lIns="91440" tIns="45720" rIns="91440" bIns="45720" rtlCol="0" anchor="t">
            <a:normAutofit/>
          </a:bodyPr>
          <a:lstStyle/>
          <a:p>
            <a:pPr algn="ctr"/>
            <a:r>
              <a:rPr lang="en-US" sz="4800" dirty="0">
                <a:solidFill>
                  <a:schemeClr val="tx1"/>
                </a:solidFill>
              </a:rPr>
              <a:t>Upcoming editorial coverage </a:t>
            </a:r>
          </a:p>
        </p:txBody>
      </p:sp>
      <p:sp>
        <p:nvSpPr>
          <p:cNvPr id="114" name="Oval 113">
            <a:extLst>
              <a:ext uri="{FF2B5EF4-FFF2-40B4-BE49-F238E27FC236}">
                <a16:creationId xmlns:a16="http://schemas.microsoft.com/office/drawing/2014/main" id="{0C45045A-6083-4B3E-956A-675823375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744" y="832894"/>
            <a:ext cx="3300984" cy="33009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6" name="Oval 115">
            <a:extLst>
              <a:ext uri="{FF2B5EF4-FFF2-40B4-BE49-F238E27FC236}">
                <a16:creationId xmlns:a16="http://schemas.microsoft.com/office/drawing/2014/main" id="{EBD2B2B2-1395-4E7B-87A0-BD34551C01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5336" y="997486"/>
            <a:ext cx="2971800" cy="2971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6" name="Picture 6" descr="Image result for intelligent cio logo">
            <a:extLst>
              <a:ext uri="{FF2B5EF4-FFF2-40B4-BE49-F238E27FC236}">
                <a16:creationId xmlns:a16="http://schemas.microsoft.com/office/drawing/2014/main" id="{683299C7-843C-4340-BB7E-24F0EE85333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474489" y="1920964"/>
            <a:ext cx="1837266" cy="734906"/>
          </a:xfrm>
          <a:prstGeom prst="rect">
            <a:avLst/>
          </a:prstGeom>
          <a:noFill/>
          <a:extLst>
            <a:ext uri="{909E8E84-426E-40DD-AFC4-6F175D3DCCD1}">
              <a14:hiddenFill xmlns:a14="http://schemas.microsoft.com/office/drawing/2010/main">
                <a:solidFill>
                  <a:srgbClr val="FFFFFF"/>
                </a:solidFill>
              </a14:hiddenFill>
            </a:ext>
          </a:extLst>
        </p:spPr>
      </p:pic>
      <p:sp>
        <p:nvSpPr>
          <p:cNvPr id="118" name="Oval 117">
            <a:extLst>
              <a:ext uri="{FF2B5EF4-FFF2-40B4-BE49-F238E27FC236}">
                <a16:creationId xmlns:a16="http://schemas.microsoft.com/office/drawing/2014/main" id="{42875DDC-0225-45F8-B745-78688F2D1A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45509" y="832894"/>
            <a:ext cx="3300984" cy="33009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0" name="Oval 119">
            <a:extLst>
              <a:ext uri="{FF2B5EF4-FFF2-40B4-BE49-F238E27FC236}">
                <a16:creationId xmlns:a16="http://schemas.microsoft.com/office/drawing/2014/main" id="{4F329563-0961-4426-90D2-2DF4888E5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0101" y="997486"/>
            <a:ext cx="2971800" cy="2971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8" descr="Image result for IEEE magazine logo">
            <a:extLst>
              <a:ext uri="{FF2B5EF4-FFF2-40B4-BE49-F238E27FC236}">
                <a16:creationId xmlns:a16="http://schemas.microsoft.com/office/drawing/2014/main" id="{01F8433E-2C80-465F-96B6-AC5F443C6D2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088680" y="1909991"/>
            <a:ext cx="1837944" cy="597331"/>
          </a:xfrm>
          <a:prstGeom prst="rect">
            <a:avLst/>
          </a:prstGeom>
          <a:noFill/>
          <a:extLst>
            <a:ext uri="{909E8E84-426E-40DD-AFC4-6F175D3DCCD1}">
              <a14:hiddenFill xmlns:a14="http://schemas.microsoft.com/office/drawing/2010/main">
                <a:solidFill>
                  <a:srgbClr val="FFFFFF"/>
                </a:solidFill>
              </a14:hiddenFill>
            </a:ext>
          </a:extLst>
        </p:spPr>
      </p:pic>
      <p:sp>
        <p:nvSpPr>
          <p:cNvPr id="122" name="Oval 121">
            <a:extLst>
              <a:ext uri="{FF2B5EF4-FFF2-40B4-BE49-F238E27FC236}">
                <a16:creationId xmlns:a16="http://schemas.microsoft.com/office/drawing/2014/main" id="{12617755-D451-4BAF-9B55-518297BFF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60273" y="832894"/>
            <a:ext cx="3300984" cy="33009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4" name="Oval 123">
            <a:extLst>
              <a:ext uri="{FF2B5EF4-FFF2-40B4-BE49-F238E27FC236}">
                <a16:creationId xmlns:a16="http://schemas.microsoft.com/office/drawing/2014/main" id="{86C062C2-3673-4248-BE21-B51B16E63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4865" y="997486"/>
            <a:ext cx="2971800" cy="2971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Picture 2" descr="Image result for IT pro portal logo">
            <a:extLst>
              <a:ext uri="{FF2B5EF4-FFF2-40B4-BE49-F238E27FC236}">
                <a16:creationId xmlns:a16="http://schemas.microsoft.com/office/drawing/2014/main" id="{D86A251E-92A1-4398-AEE0-AC6F4691E93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8532422" y="1980817"/>
            <a:ext cx="2503677" cy="513253"/>
          </a:xfrm>
          <a:prstGeom prst="rect">
            <a:avLst/>
          </a:prstGeom>
          <a:noFill/>
          <a:extLst>
            <a:ext uri="{909E8E84-426E-40DD-AFC4-6F175D3DCCD1}">
              <a14:hiddenFill xmlns:a14="http://schemas.microsoft.com/office/drawing/2010/main">
                <a:solidFill>
                  <a:srgbClr val="FFFFFF"/>
                </a:solidFill>
              </a14:hiddenFill>
            </a:ext>
          </a:extLst>
        </p:spPr>
      </p:pic>
      <p:sp>
        <p:nvSpPr>
          <p:cNvPr id="30" name="Slide Number Placeholder 29"/>
          <p:cNvSpPr>
            <a:spLocks noGrp="1"/>
          </p:cNvSpPr>
          <p:nvPr>
            <p:ph type="sldNum" sz="quarter" idx="12"/>
          </p:nvPr>
        </p:nvSpPr>
        <p:spPr>
          <a:xfrm>
            <a:off x="11000232" y="6108192"/>
            <a:ext cx="548640" cy="548640"/>
          </a:xfrm>
          <a:prstGeom prst="ellipse">
            <a:avLst/>
          </a:prstGeom>
          <a:solidFill>
            <a:srgbClr val="7F7F7F"/>
          </a:solidFill>
        </p:spPr>
        <p:txBody>
          <a:bodyPr vert="horz" lIns="91440" tIns="45720" rIns="91440" bIns="45720" rtlCol="0" anchor="ctr">
            <a:normAutofit/>
          </a:bodyPr>
          <a:lstStyle/>
          <a:p>
            <a:pPr algn="ctr">
              <a:spcAft>
                <a:spcPts val="600"/>
              </a:spcAft>
            </a:pPr>
            <a:fld id="{163F5A94-8458-4F17-AD3C-1A083E20221D}" type="slidenum">
              <a:rPr lang="en-US" sz="1500">
                <a:solidFill>
                  <a:srgbClr val="FFFFFF"/>
                </a:solidFill>
              </a:rPr>
              <a:pPr algn="ctr">
                <a:spcAft>
                  <a:spcPts val="600"/>
                </a:spcAft>
              </a:pPr>
              <a:t>4</a:t>
            </a:fld>
            <a:endParaRPr lang="en-US" sz="1500">
              <a:solidFill>
                <a:srgbClr val="FFFFFF"/>
              </a:solidFill>
            </a:endParaRPr>
          </a:p>
        </p:txBody>
      </p:sp>
      <p:sp>
        <p:nvSpPr>
          <p:cNvPr id="33" name="Rectangle 32">
            <a:extLst>
              <a:ext uri="{FF2B5EF4-FFF2-40B4-BE49-F238E27FC236}">
                <a16:creationId xmlns:a16="http://schemas.microsoft.com/office/drawing/2014/main" id="{56ED1B0F-65BD-4A9D-992A-4F8BC6593619}"/>
              </a:ext>
            </a:extLst>
          </p:cNvPr>
          <p:cNvSpPr/>
          <p:nvPr/>
        </p:nvSpPr>
        <p:spPr>
          <a:xfrm>
            <a:off x="8296950" y="2503107"/>
            <a:ext cx="2748501" cy="850682"/>
          </a:xfrm>
          <a:prstGeom prst="rect">
            <a:avLst/>
          </a:prstGeom>
        </p:spPr>
        <p:txBody>
          <a:bodyPr wrap="square">
            <a:spAutoFit/>
          </a:bodyPr>
          <a:lstStyle/>
          <a:p>
            <a:pPr lvl="1" algn="ctr">
              <a:lnSpc>
                <a:spcPct val="120000"/>
              </a:lnSpc>
              <a:spcBef>
                <a:spcPts val="600"/>
              </a:spcBef>
            </a:pPr>
            <a:r>
              <a:rPr lang="en-GB" sz="1400" dirty="0">
                <a:solidFill>
                  <a:schemeClr val="bg1"/>
                </a:solidFill>
                <a:latin typeface="Myriad Pro" panose="020B0503030403020204" pitchFamily="34" charset="0"/>
              </a:rPr>
              <a:t>A comment piece on securing smart cities in IT Pro Portal.</a:t>
            </a:r>
          </a:p>
        </p:txBody>
      </p:sp>
      <p:sp>
        <p:nvSpPr>
          <p:cNvPr id="3" name="Rectangle 2">
            <a:extLst>
              <a:ext uri="{FF2B5EF4-FFF2-40B4-BE49-F238E27FC236}">
                <a16:creationId xmlns:a16="http://schemas.microsoft.com/office/drawing/2014/main" id="{FE4509A7-D80F-4EFE-8CA9-7D95479050D3}"/>
              </a:ext>
            </a:extLst>
          </p:cNvPr>
          <p:cNvSpPr/>
          <p:nvPr/>
        </p:nvSpPr>
        <p:spPr>
          <a:xfrm>
            <a:off x="4429047" y="2523142"/>
            <a:ext cx="2849217" cy="850682"/>
          </a:xfrm>
          <a:prstGeom prst="rect">
            <a:avLst/>
          </a:prstGeom>
        </p:spPr>
        <p:txBody>
          <a:bodyPr wrap="square">
            <a:spAutoFit/>
          </a:bodyPr>
          <a:lstStyle/>
          <a:p>
            <a:pPr lvl="1" algn="ctr">
              <a:lnSpc>
                <a:spcPct val="120000"/>
              </a:lnSpc>
              <a:spcBef>
                <a:spcPts val="600"/>
              </a:spcBef>
            </a:pPr>
            <a:r>
              <a:rPr lang="en-GB" sz="1400" dirty="0">
                <a:solidFill>
                  <a:schemeClr val="bg1"/>
                </a:solidFill>
                <a:latin typeface="Myriad Pro" panose="020B0503030403020204" pitchFamily="34" charset="0"/>
              </a:rPr>
              <a:t>A feature on IoT data models will be published in IEEE’s IoT September edition.</a:t>
            </a:r>
          </a:p>
        </p:txBody>
      </p:sp>
      <p:sp>
        <p:nvSpPr>
          <p:cNvPr id="5" name="Rectangle 4">
            <a:extLst>
              <a:ext uri="{FF2B5EF4-FFF2-40B4-BE49-F238E27FC236}">
                <a16:creationId xmlns:a16="http://schemas.microsoft.com/office/drawing/2014/main" id="{A0F08959-B855-4836-ACE0-7FC8EA76B733}"/>
              </a:ext>
            </a:extLst>
          </p:cNvPr>
          <p:cNvSpPr/>
          <p:nvPr/>
        </p:nvSpPr>
        <p:spPr>
          <a:xfrm>
            <a:off x="789319" y="2578318"/>
            <a:ext cx="2640817" cy="850682"/>
          </a:xfrm>
          <a:prstGeom prst="rect">
            <a:avLst/>
          </a:prstGeom>
        </p:spPr>
        <p:txBody>
          <a:bodyPr wrap="square">
            <a:spAutoFit/>
          </a:bodyPr>
          <a:lstStyle/>
          <a:p>
            <a:pPr lvl="1" algn="ctr">
              <a:lnSpc>
                <a:spcPct val="120000"/>
              </a:lnSpc>
              <a:spcBef>
                <a:spcPts val="600"/>
              </a:spcBef>
            </a:pPr>
            <a:r>
              <a:rPr lang="en-GB" sz="1400" dirty="0">
                <a:solidFill>
                  <a:schemeClr val="bg1"/>
                </a:solidFill>
                <a:latin typeface="Myriad Pro" panose="020B0503030403020204" pitchFamily="34" charset="0"/>
              </a:rPr>
              <a:t>A feature on Smart Cities will appear in its November edition. </a:t>
            </a:r>
          </a:p>
        </p:txBody>
      </p:sp>
    </p:spTree>
    <p:extLst>
      <p:ext uri="{BB962C8B-B14F-4D97-AF65-F5344CB8AC3E}">
        <p14:creationId xmlns:p14="http://schemas.microsoft.com/office/powerpoint/2010/main" val="663637890"/>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6232" y="5200879"/>
            <a:ext cx="8082447" cy="802111"/>
          </a:xfrm>
        </p:spPr>
        <p:txBody>
          <a:bodyPr vert="horz" lIns="91440" tIns="45720" rIns="91440" bIns="45720" rtlCol="0" anchor="ctr">
            <a:normAutofit/>
          </a:bodyPr>
          <a:lstStyle/>
          <a:p>
            <a:pPr algn="r"/>
            <a:r>
              <a:rPr lang="en-US" kern="1200" dirty="0">
                <a:solidFill>
                  <a:schemeClr val="tx1"/>
                </a:solidFill>
              </a:rPr>
              <a:t>Features lined up </a:t>
            </a:r>
          </a:p>
        </p:txBody>
      </p:sp>
      <p:sp>
        <p:nvSpPr>
          <p:cNvPr id="85" name="Rectangle 84">
            <a:extLst>
              <a:ext uri="{FF2B5EF4-FFF2-40B4-BE49-F238E27FC236}">
                <a16:creationId xmlns:a16="http://schemas.microsoft.com/office/drawing/2014/main" id="{26882C51-76F9-4F99-997D-31FA6242A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126" y="629042"/>
            <a:ext cx="1217216" cy="85953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4" name="Picture 6" descr="Image result for IoT Evolution World">
            <a:extLst>
              <a:ext uri="{FF2B5EF4-FFF2-40B4-BE49-F238E27FC236}">
                <a16:creationId xmlns:a16="http://schemas.microsoft.com/office/drawing/2014/main" id="{A8524B3A-0436-427B-AD64-605683FC987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09232" y="826892"/>
            <a:ext cx="1047722" cy="463835"/>
          </a:xfrm>
          <a:prstGeom prst="rect">
            <a:avLst/>
          </a:prstGeom>
          <a:noFill/>
          <a:extLst>
            <a:ext uri="{909E8E84-426E-40DD-AFC4-6F175D3DCCD1}">
              <a14:hiddenFill xmlns:a14="http://schemas.microsoft.com/office/drawing/2010/main">
                <a:solidFill>
                  <a:srgbClr val="FFFFFF"/>
                </a:solidFill>
              </a14:hiddenFill>
            </a:ext>
          </a:extLst>
        </p:spPr>
      </p:pic>
      <p:sp>
        <p:nvSpPr>
          <p:cNvPr id="87" name="Right Triangle 86">
            <a:extLst>
              <a:ext uri="{FF2B5EF4-FFF2-40B4-BE49-F238E27FC236}">
                <a16:creationId xmlns:a16="http://schemas.microsoft.com/office/drawing/2014/main" id="{61FFFC16-86E2-4B9A-BC6D-213DC26547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3683" y="635538"/>
            <a:ext cx="680408" cy="849747"/>
          </a:xfrm>
          <a:prstGeom prst="r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9" name="Freeform: Shape 88">
            <a:extLst>
              <a:ext uri="{FF2B5EF4-FFF2-40B4-BE49-F238E27FC236}">
                <a16:creationId xmlns:a16="http://schemas.microsoft.com/office/drawing/2014/main" id="{DD3524E0-C87C-4F38-9FC7-E969C15A79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14143" y="991883"/>
            <a:ext cx="1371600" cy="2356777"/>
          </a:xfrm>
          <a:custGeom>
            <a:avLst/>
            <a:gdLst>
              <a:gd name="connsiteX0" fmla="*/ 0 w 1371600"/>
              <a:gd name="connsiteY0" fmla="*/ 0 h 2356777"/>
              <a:gd name="connsiteX1" fmla="*/ 0 w 1371600"/>
              <a:gd name="connsiteY1" fmla="*/ 1216152 h 2356777"/>
              <a:gd name="connsiteX2" fmla="*/ 4495 w 1371600"/>
              <a:gd name="connsiteY2" fmla="*/ 1216152 h 2356777"/>
              <a:gd name="connsiteX3" fmla="*/ 4495 w 1371600"/>
              <a:gd name="connsiteY3" fmla="*/ 2356777 h 2356777"/>
              <a:gd name="connsiteX4" fmla="*/ 1367105 w 1371600"/>
              <a:gd name="connsiteY4" fmla="*/ 2356777 h 2356777"/>
              <a:gd name="connsiteX5" fmla="*/ 1367105 w 1371600"/>
              <a:gd name="connsiteY5" fmla="*/ 1216152 h 2356777"/>
              <a:gd name="connsiteX6" fmla="*/ 1371600 w 1371600"/>
              <a:gd name="connsiteY6" fmla="*/ 1216152 h 2356777"/>
              <a:gd name="connsiteX7" fmla="*/ 1367105 w 1371600"/>
              <a:gd name="connsiteY7" fmla="*/ 1212166 h 2356777"/>
              <a:gd name="connsiteX8" fmla="*/ 1367105 w 1371600"/>
              <a:gd name="connsiteY8" fmla="*/ 1210176 h 2356777"/>
              <a:gd name="connsiteX9" fmla="*/ 1364860 w 1371600"/>
              <a:gd name="connsiteY9" fmla="*/ 1210176 h 2356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2356777">
                <a:moveTo>
                  <a:pt x="0" y="0"/>
                </a:moveTo>
                <a:lnTo>
                  <a:pt x="0" y="1216152"/>
                </a:lnTo>
                <a:lnTo>
                  <a:pt x="4495" y="1216152"/>
                </a:lnTo>
                <a:lnTo>
                  <a:pt x="4495" y="2356777"/>
                </a:lnTo>
                <a:lnTo>
                  <a:pt x="1367105" y="2356777"/>
                </a:lnTo>
                <a:lnTo>
                  <a:pt x="1367105" y="1216152"/>
                </a:lnTo>
                <a:lnTo>
                  <a:pt x="1371600" y="1216152"/>
                </a:lnTo>
                <a:lnTo>
                  <a:pt x="1367105" y="1212166"/>
                </a:lnTo>
                <a:lnTo>
                  <a:pt x="1367105" y="1210176"/>
                </a:lnTo>
                <a:lnTo>
                  <a:pt x="1364860" y="1210176"/>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1" name="Right Triangle 90">
            <a:extLst>
              <a:ext uri="{FF2B5EF4-FFF2-40B4-BE49-F238E27FC236}">
                <a16:creationId xmlns:a16="http://schemas.microsoft.com/office/drawing/2014/main" id="{F1ED1DF4-DDDE-4464-8ABC-ED1F633CCE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55916" y="1477941"/>
            <a:ext cx="1092260" cy="1371600"/>
          </a:xfrm>
          <a:prstGeom prst="r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3" name="Rectangle 92">
            <a:extLst>
              <a:ext uri="{FF2B5EF4-FFF2-40B4-BE49-F238E27FC236}">
                <a16:creationId xmlns:a16="http://schemas.microsoft.com/office/drawing/2014/main" id="{E7E01BF7-4F45-4B6D-82BF-5A5DB30A62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541" y="2856071"/>
            <a:ext cx="2340073" cy="191109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ight Triangle 94">
            <a:extLst>
              <a:ext uri="{FF2B5EF4-FFF2-40B4-BE49-F238E27FC236}">
                <a16:creationId xmlns:a16="http://schemas.microsoft.com/office/drawing/2014/main" id="{F2FC5C7B-261A-4268-BA85-C29488A8B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810520" y="2798992"/>
            <a:ext cx="1911096" cy="1980472"/>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7" name="Rectangle 96">
            <a:extLst>
              <a:ext uri="{FF2B5EF4-FFF2-40B4-BE49-F238E27FC236}">
                <a16:creationId xmlns:a16="http://schemas.microsoft.com/office/drawing/2014/main" id="{5CB4E315-91F2-4710-B866-B119037ED9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5769" y="673132"/>
            <a:ext cx="1980472" cy="216464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Image result for networking plus logo">
            <a:extLst>
              <a:ext uri="{FF2B5EF4-FFF2-40B4-BE49-F238E27FC236}">
                <a16:creationId xmlns:a16="http://schemas.microsoft.com/office/drawing/2014/main" id="{393F8045-6865-491C-9E1C-BFEA677007A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933499" y="918905"/>
            <a:ext cx="1685012" cy="1685012"/>
          </a:xfrm>
          <a:prstGeom prst="rect">
            <a:avLst/>
          </a:prstGeom>
          <a:noFill/>
          <a:extLst>
            <a:ext uri="{909E8E84-426E-40DD-AFC4-6F175D3DCCD1}">
              <a14:hiddenFill xmlns:a14="http://schemas.microsoft.com/office/drawing/2010/main">
                <a:solidFill>
                  <a:srgbClr val="FFFFFF"/>
                </a:solidFill>
              </a14:hiddenFill>
            </a:ext>
          </a:extLst>
        </p:spPr>
      </p:pic>
      <p:sp>
        <p:nvSpPr>
          <p:cNvPr id="99" name="Right Triangle 98">
            <a:extLst>
              <a:ext uri="{FF2B5EF4-FFF2-40B4-BE49-F238E27FC236}">
                <a16:creationId xmlns:a16="http://schemas.microsoft.com/office/drawing/2014/main" id="{569BABC0-B0CC-4E7B-838A-F6E644779E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V="1">
            <a:off x="8642224" y="795153"/>
            <a:ext cx="1399032" cy="115062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64" name="Picture 16" descr="Image result for IoT Tech News logo">
            <a:extLst>
              <a:ext uri="{FF2B5EF4-FFF2-40B4-BE49-F238E27FC236}">
                <a16:creationId xmlns:a16="http://schemas.microsoft.com/office/drawing/2014/main" id="{D0F32382-030C-47A3-A25D-8DFB9D367A47}"/>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7634" y="3130104"/>
            <a:ext cx="1955665" cy="1368965"/>
          </a:xfrm>
          <a:prstGeom prst="rect">
            <a:avLst/>
          </a:prstGeom>
          <a:noFill/>
          <a:extLst>
            <a:ext uri="{909E8E84-426E-40DD-AFC4-6F175D3DCCD1}">
              <a14:hiddenFill xmlns:a14="http://schemas.microsoft.com/office/drawing/2010/main">
                <a:solidFill>
                  <a:srgbClr val="FFFFFF"/>
                </a:solidFill>
              </a14:hiddenFill>
            </a:ext>
          </a:extLst>
        </p:spPr>
      </p:pic>
      <p:sp>
        <p:nvSpPr>
          <p:cNvPr id="101" name="Rectangle 100">
            <a:extLst>
              <a:ext uri="{FF2B5EF4-FFF2-40B4-BE49-F238E27FC236}">
                <a16:creationId xmlns:a16="http://schemas.microsoft.com/office/drawing/2014/main" id="{DCBE1B01-A27C-45C2-ADA4-AA13C3AC1F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1516" y="2850674"/>
            <a:ext cx="2716145" cy="190195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ight Triangle 102">
            <a:extLst>
              <a:ext uri="{FF2B5EF4-FFF2-40B4-BE49-F238E27FC236}">
                <a16:creationId xmlns:a16="http://schemas.microsoft.com/office/drawing/2014/main" id="{BE7E1DAA-43FB-4446-A354-9283DE668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564669" y="3250084"/>
            <a:ext cx="1911096" cy="1100751"/>
          </a:xfrm>
          <a:prstGeom prst="rtTriangl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5" name="Rectangle 104">
            <a:extLst>
              <a:ext uri="{FF2B5EF4-FFF2-40B4-BE49-F238E27FC236}">
                <a16:creationId xmlns:a16="http://schemas.microsoft.com/office/drawing/2014/main" id="{F6FE5468-759E-4E83-828A-5587C7F58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2111" y="1485831"/>
            <a:ext cx="2537199" cy="1371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60" name="Picture 12" descr="Image result for IoT Agenda">
            <a:extLst>
              <a:ext uri="{FF2B5EF4-FFF2-40B4-BE49-F238E27FC236}">
                <a16:creationId xmlns:a16="http://schemas.microsoft.com/office/drawing/2014/main" id="{1F98844F-52F2-4C68-B6FF-9ACF814C28F6}"/>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2635624" y="1884497"/>
            <a:ext cx="2155206" cy="55461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IoT now transport">
            <a:extLst>
              <a:ext uri="{FF2B5EF4-FFF2-40B4-BE49-F238E27FC236}">
                <a16:creationId xmlns:a16="http://schemas.microsoft.com/office/drawing/2014/main" id="{4C7C9DBA-F614-4A5E-A606-6D2EDE4155C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4225834" y="3492107"/>
            <a:ext cx="2396155" cy="617009"/>
          </a:xfrm>
          <a:prstGeom prst="rect">
            <a:avLst/>
          </a:prstGeom>
          <a:noFill/>
          <a:extLst>
            <a:ext uri="{909E8E84-426E-40DD-AFC4-6F175D3DCCD1}">
              <a14:hiddenFill xmlns:a14="http://schemas.microsoft.com/office/drawing/2010/main">
                <a:solidFill>
                  <a:srgbClr val="FFFFFF"/>
                </a:solidFill>
              </a14:hiddenFill>
            </a:ext>
          </a:extLst>
        </p:spPr>
      </p:pic>
      <p:sp>
        <p:nvSpPr>
          <p:cNvPr id="107" name="Rectangle 106">
            <a:extLst>
              <a:ext uri="{FF2B5EF4-FFF2-40B4-BE49-F238E27FC236}">
                <a16:creationId xmlns:a16="http://schemas.microsoft.com/office/drawing/2014/main" id="{99FE99BC-5F7D-47C3-AA1E-16D7DBDBD1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6605" y="2069831"/>
            <a:ext cx="2789854" cy="263688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Image result for EE world logo">
            <a:extLst>
              <a:ext uri="{FF2B5EF4-FFF2-40B4-BE49-F238E27FC236}">
                <a16:creationId xmlns:a16="http://schemas.microsoft.com/office/drawing/2014/main" id="{4773EEA4-DC7E-46C3-A7F4-9F2AECC9072D}"/>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9007328" y="2265082"/>
            <a:ext cx="2288408" cy="2288408"/>
          </a:xfrm>
          <a:prstGeom prst="rect">
            <a:avLst/>
          </a:prstGeom>
          <a:noFill/>
          <a:extLst>
            <a:ext uri="{909E8E84-426E-40DD-AFC4-6F175D3DCCD1}">
              <a14:hiddenFill xmlns:a14="http://schemas.microsoft.com/office/drawing/2010/main">
                <a:solidFill>
                  <a:srgbClr val="FFFFFF"/>
                </a:solidFill>
              </a14:hiddenFill>
            </a:ext>
          </a:extLst>
        </p:spPr>
      </p:pic>
      <p:sp>
        <p:nvSpPr>
          <p:cNvPr id="109" name="Right Triangle 108">
            <a:extLst>
              <a:ext uri="{FF2B5EF4-FFF2-40B4-BE49-F238E27FC236}">
                <a16:creationId xmlns:a16="http://schemas.microsoft.com/office/drawing/2014/main" id="{27400BAF-FCE6-4296-8A0E-9B595ADC09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432800" y="4724529"/>
            <a:ext cx="325600" cy="406635"/>
          </a:xfrm>
          <a:prstGeom prst="rtTriangle">
            <a:avLst/>
          </a:prstGeom>
          <a:solidFill>
            <a:srgbClr val="75BF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Slide Number Placeholder 29"/>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163F5A94-8458-4F17-AD3C-1A083E20221D}" type="slidenum">
              <a:rPr lang="en-US">
                <a:solidFill>
                  <a:schemeClr val="tx1"/>
                </a:solidFill>
              </a:rPr>
              <a:pPr>
                <a:spcAft>
                  <a:spcPts val="600"/>
                </a:spcAft>
              </a:pPr>
              <a:t>5</a:t>
            </a:fld>
            <a:endParaRPr lang="en-US">
              <a:solidFill>
                <a:schemeClr val="tx1"/>
              </a:solidFill>
            </a:endParaRPr>
          </a:p>
        </p:txBody>
      </p:sp>
    </p:spTree>
    <p:extLst>
      <p:ext uri="{BB962C8B-B14F-4D97-AF65-F5344CB8AC3E}">
        <p14:creationId xmlns:p14="http://schemas.microsoft.com/office/powerpoint/2010/main" val="2712606644"/>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96" y="0"/>
            <a:ext cx="7850299" cy="1173570"/>
          </a:xfrm>
        </p:spPr>
        <p:txBody>
          <a:bodyPr>
            <a:normAutofit/>
          </a:bodyPr>
          <a:lstStyle/>
          <a:p>
            <a:r>
              <a:rPr lang="en-US" sz="4000"/>
              <a:t>Contributed Content Highlights</a:t>
            </a:r>
            <a:endParaRPr lang="en-US" sz="4000" dirty="0"/>
          </a:p>
        </p:txBody>
      </p:sp>
      <p:sp>
        <p:nvSpPr>
          <p:cNvPr id="30" name="Slide Number Placeholder 29"/>
          <p:cNvSpPr>
            <a:spLocks noGrp="1"/>
          </p:cNvSpPr>
          <p:nvPr>
            <p:ph type="sldNum" sz="quarter" idx="12"/>
          </p:nvPr>
        </p:nvSpPr>
        <p:spPr>
          <a:xfrm>
            <a:off x="11697628" y="6492875"/>
            <a:ext cx="494371" cy="365125"/>
          </a:xfrm>
        </p:spPr>
        <p:txBody>
          <a:bodyPr/>
          <a:lstStyle/>
          <a:p>
            <a:fld id="{163F5A94-8458-4F17-AD3C-1A083E20221D}" type="slidenum">
              <a:rPr lang="en-US" smtClean="0"/>
              <a:t>6</a:t>
            </a:fld>
            <a:endParaRPr lang="en-US" dirty="0"/>
          </a:p>
        </p:txBody>
      </p:sp>
      <p:pic>
        <p:nvPicPr>
          <p:cNvPr id="5" name="Picture 4">
            <a:extLst>
              <a:ext uri="{FF2B5EF4-FFF2-40B4-BE49-F238E27FC236}">
                <a16:creationId xmlns:a16="http://schemas.microsoft.com/office/drawing/2014/main" id="{3FFE9370-DE62-431D-9A79-3A05B5D8B823}"/>
              </a:ext>
            </a:extLst>
          </p:cNvPr>
          <p:cNvPicPr>
            <a:picLocks noChangeAspect="1"/>
          </p:cNvPicPr>
          <p:nvPr/>
        </p:nvPicPr>
        <p:blipFill rotWithShape="1">
          <a:blip r:embed="rId3"/>
          <a:srcRect l="9513" t="8675" r="69543" b="33441"/>
          <a:stretch/>
        </p:blipFill>
        <p:spPr>
          <a:xfrm>
            <a:off x="334696" y="1570395"/>
            <a:ext cx="4992547" cy="4534716"/>
          </a:xfrm>
          <a:prstGeom prst="rect">
            <a:avLst/>
          </a:prstGeom>
        </p:spPr>
      </p:pic>
      <p:sp>
        <p:nvSpPr>
          <p:cNvPr id="6" name="Rectangle 5">
            <a:extLst>
              <a:ext uri="{FF2B5EF4-FFF2-40B4-BE49-F238E27FC236}">
                <a16:creationId xmlns:a16="http://schemas.microsoft.com/office/drawing/2014/main" id="{D6935D79-DED3-435E-90C8-B838C312B14D}"/>
              </a:ext>
            </a:extLst>
          </p:cNvPr>
          <p:cNvSpPr/>
          <p:nvPr/>
        </p:nvSpPr>
        <p:spPr>
          <a:xfrm>
            <a:off x="5518501" y="1158822"/>
            <a:ext cx="6179127" cy="1290866"/>
          </a:xfrm>
          <a:prstGeom prst="rect">
            <a:avLst/>
          </a:prstGeom>
        </p:spPr>
        <p:txBody>
          <a:bodyPr wrap="square">
            <a:spAutoFit/>
          </a:bodyPr>
          <a:lstStyle/>
          <a:p>
            <a:pPr marL="457200" lvl="2">
              <a:lnSpc>
                <a:spcPct val="150000"/>
              </a:lnSpc>
              <a:spcBef>
                <a:spcPts val="600"/>
              </a:spcBef>
            </a:pPr>
            <a:r>
              <a:rPr lang="en-US" dirty="0">
                <a:latin typeface="Myriad Pro" panose="020B0503030403020204" pitchFamily="34" charset="0"/>
              </a:rPr>
              <a:t>A piece by Ken Figueredo on the importance of </a:t>
            </a:r>
            <a:r>
              <a:rPr lang="en-US" dirty="0" err="1">
                <a:latin typeface="Myriad Pro" panose="020B0503030403020204" pitchFamily="34" charset="0"/>
              </a:rPr>
              <a:t>standardisation</a:t>
            </a:r>
            <a:r>
              <a:rPr lang="en-US" dirty="0">
                <a:latin typeface="Myriad Pro" panose="020B0503030403020204" pitchFamily="34" charset="0"/>
              </a:rPr>
              <a:t> in Smart Cities was published in </a:t>
            </a:r>
            <a:r>
              <a:rPr lang="en-US" b="1" dirty="0" err="1">
                <a:latin typeface="Myriad Pro" panose="020B0503030403020204" pitchFamily="34" charset="0"/>
              </a:rPr>
              <a:t>Digitalisation</a:t>
            </a:r>
            <a:r>
              <a:rPr lang="en-US" b="1" dirty="0">
                <a:latin typeface="Myriad Pro" panose="020B0503030403020204" pitchFamily="34" charset="0"/>
              </a:rPr>
              <a:t> World. </a:t>
            </a:r>
          </a:p>
        </p:txBody>
      </p:sp>
      <p:pic>
        <p:nvPicPr>
          <p:cNvPr id="7" name="Picture 6">
            <a:extLst>
              <a:ext uri="{FF2B5EF4-FFF2-40B4-BE49-F238E27FC236}">
                <a16:creationId xmlns:a16="http://schemas.microsoft.com/office/drawing/2014/main" id="{25717AE7-7D9B-435B-9171-049BF9C2AE08}"/>
              </a:ext>
            </a:extLst>
          </p:cNvPr>
          <p:cNvPicPr>
            <a:picLocks noChangeAspect="1"/>
          </p:cNvPicPr>
          <p:nvPr/>
        </p:nvPicPr>
        <p:blipFill rotWithShape="1">
          <a:blip r:embed="rId4"/>
          <a:srcRect l="10531" t="28588" r="68973" b="33693"/>
          <a:stretch/>
        </p:blipFill>
        <p:spPr>
          <a:xfrm>
            <a:off x="5734177" y="2401542"/>
            <a:ext cx="6123127" cy="3703569"/>
          </a:xfrm>
          <a:prstGeom prst="rect">
            <a:avLst/>
          </a:prstGeom>
        </p:spPr>
      </p:pic>
      <p:pic>
        <p:nvPicPr>
          <p:cNvPr id="9220" name="Picture 4" descr="Image result for digitalisation world">
            <a:extLst>
              <a:ext uri="{FF2B5EF4-FFF2-40B4-BE49-F238E27FC236}">
                <a16:creationId xmlns:a16="http://schemas.microsoft.com/office/drawing/2014/main" id="{BCB8DF4D-5539-40C6-8B66-8F9DD138F91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41267" y="424664"/>
            <a:ext cx="2397391" cy="416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9462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96" y="0"/>
            <a:ext cx="7850299" cy="1173570"/>
          </a:xfrm>
        </p:spPr>
        <p:txBody>
          <a:bodyPr>
            <a:normAutofit/>
          </a:bodyPr>
          <a:lstStyle/>
          <a:p>
            <a:r>
              <a:rPr lang="en-US" sz="4000" dirty="0"/>
              <a:t>Contributed Content Highlights</a:t>
            </a:r>
          </a:p>
        </p:txBody>
      </p:sp>
      <p:sp>
        <p:nvSpPr>
          <p:cNvPr id="30" name="Slide Number Placeholder 29"/>
          <p:cNvSpPr>
            <a:spLocks noGrp="1"/>
          </p:cNvSpPr>
          <p:nvPr>
            <p:ph type="sldNum" sz="quarter" idx="12"/>
          </p:nvPr>
        </p:nvSpPr>
        <p:spPr>
          <a:xfrm>
            <a:off x="11697628" y="6492875"/>
            <a:ext cx="494371" cy="365125"/>
          </a:xfrm>
        </p:spPr>
        <p:txBody>
          <a:bodyPr/>
          <a:lstStyle/>
          <a:p>
            <a:fld id="{163F5A94-8458-4F17-AD3C-1A083E20221D}" type="slidenum">
              <a:rPr lang="en-US" smtClean="0"/>
              <a:t>7</a:t>
            </a:fld>
            <a:endParaRPr lang="en-US" dirty="0"/>
          </a:p>
        </p:txBody>
      </p:sp>
      <p:sp>
        <p:nvSpPr>
          <p:cNvPr id="6" name="Rectangle 5">
            <a:extLst>
              <a:ext uri="{FF2B5EF4-FFF2-40B4-BE49-F238E27FC236}">
                <a16:creationId xmlns:a16="http://schemas.microsoft.com/office/drawing/2014/main" id="{D6935D79-DED3-435E-90C8-B838C312B14D}"/>
              </a:ext>
            </a:extLst>
          </p:cNvPr>
          <p:cNvSpPr/>
          <p:nvPr/>
        </p:nvSpPr>
        <p:spPr>
          <a:xfrm>
            <a:off x="6493249" y="5447465"/>
            <a:ext cx="5519947" cy="876715"/>
          </a:xfrm>
          <a:prstGeom prst="rect">
            <a:avLst/>
          </a:prstGeom>
        </p:spPr>
        <p:txBody>
          <a:bodyPr wrap="square">
            <a:spAutoFit/>
          </a:bodyPr>
          <a:lstStyle/>
          <a:p>
            <a:pPr marL="457200" lvl="2">
              <a:lnSpc>
                <a:spcPct val="150000"/>
              </a:lnSpc>
              <a:spcBef>
                <a:spcPts val="600"/>
              </a:spcBef>
            </a:pPr>
            <a:r>
              <a:rPr lang="en-US" dirty="0">
                <a:latin typeface="Myriad Pro" panose="020B0503030403020204" pitchFamily="34" charset="0"/>
              </a:rPr>
              <a:t>The executive interview with </a:t>
            </a:r>
            <a:r>
              <a:rPr lang="en-US" dirty="0" err="1">
                <a:latin typeface="Myriad Pro" panose="020B0503030403020204" pitchFamily="34" charset="0"/>
              </a:rPr>
              <a:t>Enirco</a:t>
            </a:r>
            <a:r>
              <a:rPr lang="en-US" dirty="0">
                <a:latin typeface="Myriad Pro" panose="020B0503030403020204" pitchFamily="34" charset="0"/>
              </a:rPr>
              <a:t> Scarrone has been published in </a:t>
            </a:r>
            <a:r>
              <a:rPr lang="en-US" dirty="0" err="1">
                <a:latin typeface="Myriad Pro" panose="020B0503030403020204" pitchFamily="34" charset="0"/>
              </a:rPr>
              <a:t>Intercomms</a:t>
            </a:r>
            <a:r>
              <a:rPr lang="en-US" dirty="0">
                <a:latin typeface="Myriad Pro" panose="020B0503030403020204" pitchFamily="34" charset="0"/>
              </a:rPr>
              <a:t>. </a:t>
            </a:r>
            <a:endParaRPr lang="en-US" b="1" dirty="0">
              <a:latin typeface="Myriad Pro" panose="020B0503030403020204" pitchFamily="34" charset="0"/>
            </a:endParaRPr>
          </a:p>
        </p:txBody>
      </p:sp>
      <p:pic>
        <p:nvPicPr>
          <p:cNvPr id="3" name="Picture 2">
            <a:extLst>
              <a:ext uri="{FF2B5EF4-FFF2-40B4-BE49-F238E27FC236}">
                <a16:creationId xmlns:a16="http://schemas.microsoft.com/office/drawing/2014/main" id="{B3D94552-A22F-41DE-9DEB-441E35009492}"/>
              </a:ext>
            </a:extLst>
          </p:cNvPr>
          <p:cNvPicPr>
            <a:picLocks noChangeAspect="1"/>
          </p:cNvPicPr>
          <p:nvPr/>
        </p:nvPicPr>
        <p:blipFill rotWithShape="1">
          <a:blip r:embed="rId3"/>
          <a:srcRect l="21461" t="15162" r="21885" b="11572"/>
          <a:stretch/>
        </p:blipFill>
        <p:spPr>
          <a:xfrm>
            <a:off x="213017" y="1466555"/>
            <a:ext cx="6612181" cy="4807635"/>
          </a:xfrm>
          <a:prstGeom prst="rect">
            <a:avLst/>
          </a:prstGeom>
        </p:spPr>
      </p:pic>
      <p:pic>
        <p:nvPicPr>
          <p:cNvPr id="4" name="Picture 3">
            <a:extLst>
              <a:ext uri="{FF2B5EF4-FFF2-40B4-BE49-F238E27FC236}">
                <a16:creationId xmlns:a16="http://schemas.microsoft.com/office/drawing/2014/main" id="{BED4A08C-17EA-4DEC-B58E-EBB74ED98FE6}"/>
              </a:ext>
            </a:extLst>
          </p:cNvPr>
          <p:cNvPicPr>
            <a:picLocks noChangeAspect="1"/>
          </p:cNvPicPr>
          <p:nvPr/>
        </p:nvPicPr>
        <p:blipFill rotWithShape="1">
          <a:blip r:embed="rId4"/>
          <a:srcRect l="21115" t="11674" r="22693" b="28662"/>
          <a:stretch/>
        </p:blipFill>
        <p:spPr>
          <a:xfrm>
            <a:off x="6825198" y="1247870"/>
            <a:ext cx="5187998" cy="3943760"/>
          </a:xfrm>
          <a:prstGeom prst="rect">
            <a:avLst/>
          </a:prstGeom>
        </p:spPr>
      </p:pic>
      <p:pic>
        <p:nvPicPr>
          <p:cNvPr id="8194" name="Picture 2" descr="InterComms :: International Communications Project">
            <a:extLst>
              <a:ext uri="{FF2B5EF4-FFF2-40B4-BE49-F238E27FC236}">
                <a16:creationId xmlns:a16="http://schemas.microsoft.com/office/drawing/2014/main" id="{CA1F51DE-A5AA-4ED8-A1AC-E31A63DB97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37792" y="335105"/>
            <a:ext cx="2218509" cy="503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2536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1253" y="152234"/>
            <a:ext cx="10515600" cy="1325563"/>
          </a:xfrm>
        </p:spPr>
        <p:txBody>
          <a:bodyPr>
            <a:normAutofit/>
          </a:bodyPr>
          <a:lstStyle/>
          <a:p>
            <a:r>
              <a:rPr lang="en-US" dirty="0"/>
              <a:t>Upcoming Press Releases </a:t>
            </a:r>
          </a:p>
        </p:txBody>
      </p:sp>
      <p:sp>
        <p:nvSpPr>
          <p:cNvPr id="18" name="Content Placeholder 2">
            <a:extLst>
              <a:ext uri="{FF2B5EF4-FFF2-40B4-BE49-F238E27FC236}">
                <a16:creationId xmlns:a16="http://schemas.microsoft.com/office/drawing/2014/main" id="{C93CB627-D2FC-4058-92C9-266D0099A523}"/>
              </a:ext>
            </a:extLst>
          </p:cNvPr>
          <p:cNvSpPr>
            <a:spLocks noGrp="1"/>
          </p:cNvSpPr>
          <p:nvPr>
            <p:ph idx="1"/>
          </p:nvPr>
        </p:nvSpPr>
        <p:spPr>
          <a:xfrm>
            <a:off x="838200" y="1645603"/>
            <a:ext cx="10515600" cy="3871762"/>
          </a:xfrm>
        </p:spPr>
        <p:txBody>
          <a:bodyPr>
            <a:normAutofit/>
          </a:bodyPr>
          <a:lstStyle/>
          <a:p>
            <a:pPr marL="0" indent="0">
              <a:spcBef>
                <a:spcPts val="600"/>
              </a:spcBef>
              <a:buNone/>
            </a:pPr>
            <a:r>
              <a:rPr lang="en-US" sz="2200" b="1" dirty="0"/>
              <a:t>Press releases in the pipeline</a:t>
            </a:r>
            <a:endParaRPr lang="en-GB" sz="2200" dirty="0"/>
          </a:p>
          <a:p>
            <a:pPr marL="457200" lvl="2">
              <a:spcBef>
                <a:spcPts val="600"/>
              </a:spcBef>
            </a:pPr>
            <a:r>
              <a:rPr lang="en-US" sz="2200" dirty="0"/>
              <a:t>A release announcing oneM2M and the IoT Connectivity Alliance’s partnership is currently being approved.</a:t>
            </a:r>
          </a:p>
          <a:p>
            <a:pPr marL="457200" lvl="2">
              <a:spcBef>
                <a:spcPts val="600"/>
              </a:spcBef>
            </a:pPr>
            <a:r>
              <a:rPr lang="en-GB" sz="2200" dirty="0"/>
              <a:t>A news release detailing the latest project work between ATIS, OFC and oneM2M is on the cards.</a:t>
            </a:r>
          </a:p>
          <a:p>
            <a:pPr marL="457200" lvl="2">
              <a:spcBef>
                <a:spcPts val="600"/>
              </a:spcBef>
            </a:pPr>
            <a:r>
              <a:rPr lang="en-GB" sz="2200" dirty="0"/>
              <a:t>A press release will be drafted on the Indian Government smart cities bid if successful.</a:t>
            </a:r>
          </a:p>
          <a:p>
            <a:pPr marL="457200" lvl="2">
              <a:spcBef>
                <a:spcPts val="600"/>
              </a:spcBef>
            </a:pPr>
            <a:r>
              <a:rPr lang="en-GB" sz="2200" dirty="0"/>
              <a:t>A release is also planned to announce the oneM2M demos at ETSI IoT Week.</a:t>
            </a:r>
          </a:p>
          <a:p>
            <a:pPr marL="457200" lvl="2">
              <a:spcBef>
                <a:spcPts val="600"/>
              </a:spcBef>
            </a:pPr>
            <a:r>
              <a:rPr lang="en-GB" sz="2200" dirty="0"/>
              <a:t>Once the information is available, a press release will be produced on oneM2M’s presence at IoT Week Korea.</a:t>
            </a:r>
          </a:p>
          <a:p>
            <a:pPr marL="457200" lvl="2">
              <a:spcBef>
                <a:spcPts val="600"/>
              </a:spcBef>
            </a:pPr>
            <a:r>
              <a:rPr lang="en-GB" sz="2200" dirty="0"/>
              <a:t>A news story sharing the details of Release 4 is also on the horizon.</a:t>
            </a:r>
          </a:p>
          <a:p>
            <a:pPr marL="228600" lvl="2" indent="0">
              <a:spcBef>
                <a:spcPts val="600"/>
              </a:spcBef>
              <a:buNone/>
            </a:pPr>
            <a:endParaRPr lang="en-GB" sz="2200" dirty="0"/>
          </a:p>
          <a:p>
            <a:pPr marL="228600" lvl="2" indent="0">
              <a:spcBef>
                <a:spcPts val="600"/>
              </a:spcBef>
              <a:buNone/>
            </a:pPr>
            <a:endParaRPr lang="en-US" sz="2200" dirty="0"/>
          </a:p>
        </p:txBody>
      </p:sp>
      <p:sp>
        <p:nvSpPr>
          <p:cNvPr id="30" name="Slide Number Placeholder 29"/>
          <p:cNvSpPr>
            <a:spLocks noGrp="1"/>
          </p:cNvSpPr>
          <p:nvPr>
            <p:ph type="sldNum" sz="quarter" idx="12"/>
          </p:nvPr>
        </p:nvSpPr>
        <p:spPr>
          <a:xfrm>
            <a:off x="8610600" y="6077585"/>
            <a:ext cx="2743200" cy="365125"/>
          </a:xfrm>
        </p:spPr>
        <p:txBody>
          <a:bodyPr>
            <a:normAutofit/>
          </a:bodyPr>
          <a:lstStyle/>
          <a:p>
            <a:pPr>
              <a:spcAft>
                <a:spcPts val="600"/>
              </a:spcAft>
            </a:pPr>
            <a:fld id="{163F5A94-8458-4F17-AD3C-1A083E20221D}" type="slidenum">
              <a:rPr lang="en-US"/>
              <a:pPr>
                <a:spcAft>
                  <a:spcPts val="600"/>
                </a:spcAft>
              </a:pPr>
              <a:t>8</a:t>
            </a:fld>
            <a:endParaRPr lang="en-US"/>
          </a:p>
        </p:txBody>
      </p:sp>
    </p:spTree>
    <p:extLst>
      <p:ext uri="{BB962C8B-B14F-4D97-AF65-F5344CB8AC3E}">
        <p14:creationId xmlns:p14="http://schemas.microsoft.com/office/powerpoint/2010/main" val="1628076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3282" y="0"/>
            <a:ext cx="9894133" cy="1031216"/>
          </a:xfrm>
        </p:spPr>
        <p:txBody>
          <a:bodyPr anchor="b">
            <a:normAutofit/>
          </a:bodyPr>
          <a:lstStyle/>
          <a:p>
            <a:r>
              <a:rPr lang="en-US" dirty="0"/>
              <a:t>Executive Interviews</a:t>
            </a:r>
          </a:p>
        </p:txBody>
      </p:sp>
      <p:pic>
        <p:nvPicPr>
          <p:cNvPr id="4" name="Picture 3" descr="A screenshot of a cell phone&#10;&#10;Description automatically generated">
            <a:extLst>
              <a:ext uri="{FF2B5EF4-FFF2-40B4-BE49-F238E27FC236}">
                <a16:creationId xmlns:a16="http://schemas.microsoft.com/office/drawing/2014/main" id="{DB9B95A2-97A3-4A9A-BA17-98ACBC4CFF31}"/>
              </a:ext>
            </a:extLst>
          </p:cNvPr>
          <p:cNvPicPr>
            <a:picLocks noChangeAspect="1"/>
          </p:cNvPicPr>
          <p:nvPr/>
        </p:nvPicPr>
        <p:blipFill rotWithShape="1">
          <a:blip r:embed="rId3">
            <a:extLst>
              <a:ext uri="{28A0092B-C50C-407E-A947-70E740481C1C}">
                <a14:useLocalDpi xmlns:a14="http://schemas.microsoft.com/office/drawing/2010/main" val="0"/>
              </a:ext>
            </a:extLst>
          </a:blip>
          <a:srcRect b="23717"/>
          <a:stretch/>
        </p:blipFill>
        <p:spPr>
          <a:xfrm>
            <a:off x="1514293" y="3136713"/>
            <a:ext cx="5069382" cy="1266475"/>
          </a:xfrm>
          <a:prstGeom prst="rect">
            <a:avLst/>
          </a:prstGeom>
        </p:spPr>
      </p:pic>
      <p:sp>
        <p:nvSpPr>
          <p:cNvPr id="43" name="Freeform: Shape 42">
            <a:extLst>
              <a:ext uri="{FF2B5EF4-FFF2-40B4-BE49-F238E27FC236}">
                <a16:creationId xmlns:a16="http://schemas.microsoft.com/office/drawing/2014/main" id="{C607803A-4E99-444E-94F7-8785CDDF5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80154" y="1884045"/>
            <a:ext cx="3275668" cy="2853308"/>
          </a:xfrm>
          <a:custGeom>
            <a:avLst/>
            <a:gdLst>
              <a:gd name="connsiteX0" fmla="*/ 3275668 w 3275668"/>
              <a:gd name="connsiteY0" fmla="*/ 2853308 h 2853308"/>
              <a:gd name="connsiteX1" fmla="*/ 655 w 3275668"/>
              <a:gd name="connsiteY1" fmla="*/ 2853308 h 2853308"/>
              <a:gd name="connsiteX2" fmla="*/ 0 w 3275668"/>
              <a:gd name="connsiteY2" fmla="*/ 2467565 h 2853308"/>
              <a:gd name="connsiteX3" fmla="*/ 2869894 w 3275668"/>
              <a:gd name="connsiteY3" fmla="*/ 2468888 h 2853308"/>
              <a:gd name="connsiteX4" fmla="*/ 2869894 w 3275668"/>
              <a:gd name="connsiteY4" fmla="*/ 0 h 2853308"/>
              <a:gd name="connsiteX5" fmla="*/ 3275668 w 3275668"/>
              <a:gd name="connsiteY5" fmla="*/ 0 h 285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5668" h="2853308">
                <a:moveTo>
                  <a:pt x="3275668" y="2853308"/>
                </a:moveTo>
                <a:lnTo>
                  <a:pt x="655" y="2853308"/>
                </a:lnTo>
                <a:cubicBezTo>
                  <a:pt x="-655" y="2720171"/>
                  <a:pt x="1310" y="2600702"/>
                  <a:pt x="0" y="2467565"/>
                </a:cubicBezTo>
                <a:lnTo>
                  <a:pt x="2869894" y="2468888"/>
                </a:lnTo>
                <a:lnTo>
                  <a:pt x="2869894" y="0"/>
                </a:lnTo>
                <a:lnTo>
                  <a:pt x="3275668" y="0"/>
                </a:lnTo>
                <a:close/>
              </a:path>
            </a:pathLst>
          </a:custGeom>
          <a:solidFill>
            <a:srgbClr val="4C4C4C"/>
          </a:solidFill>
          <a:ln w="0">
            <a:noFill/>
            <a:prstDash val="solid"/>
            <a:round/>
            <a:headEnd/>
            <a:tailEnd/>
          </a:ln>
        </p:spPr>
      </p:sp>
      <p:sp>
        <p:nvSpPr>
          <p:cNvPr id="45" name="Freeform: Shape 44">
            <a:extLst>
              <a:ext uri="{FF2B5EF4-FFF2-40B4-BE49-F238E27FC236}">
                <a16:creationId xmlns:a16="http://schemas.microsoft.com/office/drawing/2014/main" id="{2989BE6A-C309-418E-8ADD-1616A9805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55822" y="3222529"/>
            <a:ext cx="3242952" cy="2828156"/>
          </a:xfrm>
          <a:custGeom>
            <a:avLst/>
            <a:gdLst>
              <a:gd name="connsiteX0" fmla="*/ 2837178 w 3242952"/>
              <a:gd name="connsiteY0" fmla="*/ 0 h 2828156"/>
              <a:gd name="connsiteX1" fmla="*/ 3242952 w 3242952"/>
              <a:gd name="connsiteY1" fmla="*/ 0 h 2828156"/>
              <a:gd name="connsiteX2" fmla="*/ 3242952 w 3242952"/>
              <a:gd name="connsiteY2" fmla="*/ 2828156 h 2828156"/>
              <a:gd name="connsiteX3" fmla="*/ 0 w 3242952"/>
              <a:gd name="connsiteY3" fmla="*/ 2828156 h 2828156"/>
              <a:gd name="connsiteX4" fmla="*/ 0 w 3242952"/>
              <a:gd name="connsiteY4" fmla="*/ 2442859 h 2828156"/>
              <a:gd name="connsiteX5" fmla="*/ 2837178 w 3242952"/>
              <a:gd name="connsiteY5" fmla="*/ 2443295 h 28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2952" h="2828156">
                <a:moveTo>
                  <a:pt x="2837178" y="0"/>
                </a:moveTo>
                <a:lnTo>
                  <a:pt x="3242952" y="0"/>
                </a:lnTo>
                <a:lnTo>
                  <a:pt x="3242952" y="2828156"/>
                </a:lnTo>
                <a:lnTo>
                  <a:pt x="0" y="2828156"/>
                </a:lnTo>
                <a:lnTo>
                  <a:pt x="0" y="2442859"/>
                </a:lnTo>
                <a:lnTo>
                  <a:pt x="2837178" y="2443295"/>
                </a:lnTo>
                <a:close/>
              </a:path>
            </a:pathLst>
          </a:custGeom>
          <a:solidFill>
            <a:srgbClr val="4C4C4C"/>
          </a:solidFill>
          <a:ln w="0">
            <a:noFill/>
            <a:prstDash val="solid"/>
            <a:round/>
            <a:headEnd/>
            <a:tailEnd/>
          </a:ln>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Content Placeholder 2">
            <a:extLst>
              <a:ext uri="{FF2B5EF4-FFF2-40B4-BE49-F238E27FC236}">
                <a16:creationId xmlns:a16="http://schemas.microsoft.com/office/drawing/2014/main" id="{C93CB627-D2FC-4058-92C9-266D0099A523}"/>
              </a:ext>
            </a:extLst>
          </p:cNvPr>
          <p:cNvSpPr>
            <a:spLocks noGrp="1"/>
          </p:cNvSpPr>
          <p:nvPr>
            <p:ph idx="1"/>
          </p:nvPr>
        </p:nvSpPr>
        <p:spPr>
          <a:xfrm>
            <a:off x="7331490" y="1336762"/>
            <a:ext cx="4510843" cy="4713923"/>
          </a:xfrm>
        </p:spPr>
        <p:txBody>
          <a:bodyPr anchor="ctr">
            <a:normAutofit/>
          </a:bodyPr>
          <a:lstStyle/>
          <a:p>
            <a:pPr marL="457200" lvl="1" indent="0">
              <a:spcBef>
                <a:spcPts val="600"/>
              </a:spcBef>
              <a:buNone/>
            </a:pPr>
            <a:endParaRPr lang="en-GB" sz="1800" dirty="0"/>
          </a:p>
          <a:p>
            <a:pPr lvl="1">
              <a:spcBef>
                <a:spcPts val="600"/>
              </a:spcBef>
            </a:pPr>
            <a:r>
              <a:rPr lang="en-GB" sz="1800" dirty="0"/>
              <a:t>EE World has agreed to host an article on the Executive Interview with </a:t>
            </a:r>
            <a:r>
              <a:rPr lang="en-GB" sz="1800" dirty="0" err="1"/>
              <a:t>Aurindam</a:t>
            </a:r>
            <a:r>
              <a:rPr lang="en-GB" sz="1800" dirty="0"/>
              <a:t> Bhattacharya of C-DOT, on smart cities. </a:t>
            </a:r>
          </a:p>
          <a:p>
            <a:pPr lvl="1">
              <a:spcBef>
                <a:spcPts val="600"/>
              </a:spcBef>
            </a:pPr>
            <a:endParaRPr lang="en-GB" sz="1800" dirty="0"/>
          </a:p>
          <a:p>
            <a:pPr lvl="1">
              <a:spcBef>
                <a:spcPts val="600"/>
              </a:spcBef>
            </a:pPr>
            <a:r>
              <a:rPr lang="en-GB" sz="1800" dirty="0"/>
              <a:t>An Executive Interview with Dale Seed, of </a:t>
            </a:r>
            <a:r>
              <a:rPr lang="en-GB" sz="1800" dirty="0" err="1"/>
              <a:t>Convida</a:t>
            </a:r>
            <a:r>
              <a:rPr lang="en-GB" sz="1800" dirty="0"/>
              <a:t> Wireless, was published on the activities at TP41. </a:t>
            </a:r>
          </a:p>
          <a:p>
            <a:pPr lvl="1">
              <a:spcBef>
                <a:spcPts val="600"/>
              </a:spcBef>
            </a:pPr>
            <a:endParaRPr lang="en-GB" sz="1800" dirty="0"/>
          </a:p>
          <a:p>
            <a:pPr lvl="1">
              <a:spcBef>
                <a:spcPts val="600"/>
              </a:spcBef>
            </a:pPr>
            <a:r>
              <a:rPr lang="en-GB" sz="1800" dirty="0"/>
              <a:t>An Executive Interview three-part series on market adoption in South Korea is also currently being finalised. This will be published in the run up to IoT Week Korea. </a:t>
            </a:r>
          </a:p>
          <a:p>
            <a:pPr lvl="1">
              <a:spcBef>
                <a:spcPts val="600"/>
              </a:spcBef>
            </a:pPr>
            <a:endParaRPr lang="en-GB" sz="1300" dirty="0"/>
          </a:p>
        </p:txBody>
      </p:sp>
      <p:sp>
        <p:nvSpPr>
          <p:cNvPr id="30" name="Slide Number Placeholder 29"/>
          <p:cNvSpPr>
            <a:spLocks noGrp="1"/>
          </p:cNvSpPr>
          <p:nvPr>
            <p:ph type="sldNum" sz="quarter" idx="12"/>
          </p:nvPr>
        </p:nvSpPr>
        <p:spPr>
          <a:xfrm>
            <a:off x="8610600" y="6356350"/>
            <a:ext cx="2743200" cy="365125"/>
          </a:xfrm>
        </p:spPr>
        <p:txBody>
          <a:bodyPr>
            <a:normAutofit/>
          </a:bodyPr>
          <a:lstStyle/>
          <a:p>
            <a:pPr>
              <a:spcAft>
                <a:spcPts val="600"/>
              </a:spcAft>
            </a:pPr>
            <a:fld id="{163F5A94-8458-4F17-AD3C-1A083E20221D}" type="slidenum">
              <a:rPr lang="en-US">
                <a:solidFill>
                  <a:prstClr val="black">
                    <a:tint val="75000"/>
                  </a:prstClr>
                </a:solidFill>
              </a:rPr>
              <a:pPr>
                <a:spcAft>
                  <a:spcPts val="600"/>
                </a:spcAft>
              </a:pPr>
              <a:t>9</a:t>
            </a:fld>
            <a:endParaRPr lang="en-US">
              <a:solidFill>
                <a:prstClr val="black">
                  <a:tint val="75000"/>
                </a:prstClr>
              </a:solidFill>
            </a:endParaRPr>
          </a:p>
        </p:txBody>
      </p:sp>
    </p:spTree>
    <p:extLst>
      <p:ext uri="{BB962C8B-B14F-4D97-AF65-F5344CB8AC3E}">
        <p14:creationId xmlns:p14="http://schemas.microsoft.com/office/powerpoint/2010/main" val="4067286552"/>
      </p:ext>
    </p:extLst>
  </p:cSld>
  <p:clrMapOvr>
    <a:masterClrMapping/>
  </p:clrMapOvr>
</p:sld>
</file>

<file path=ppt/theme/theme1.xml><?xml version="1.0" encoding="utf-8"?>
<a:theme xmlns:a="http://schemas.openxmlformats.org/drawingml/2006/main" name="Office Theme">
  <a:themeElements>
    <a:clrScheme name="one2m">
      <a:dk1>
        <a:srgbClr val="545054"/>
      </a:dk1>
      <a:lt1>
        <a:sysClr val="window" lastClr="FFFFFF"/>
      </a:lt1>
      <a:dk2>
        <a:srgbClr val="000000"/>
      </a:dk2>
      <a:lt2>
        <a:srgbClr val="E7E6E6"/>
      </a:lt2>
      <a:accent1>
        <a:srgbClr val="C00000"/>
      </a:accent1>
      <a:accent2>
        <a:srgbClr val="545054"/>
      </a:accent2>
      <a:accent3>
        <a:srgbClr val="A5A5A5"/>
      </a:accent3>
      <a:accent4>
        <a:srgbClr val="F6921E"/>
      </a:accent4>
      <a:accent5>
        <a:srgbClr val="716896"/>
      </a:accent5>
      <a:accent6>
        <a:srgbClr val="005480"/>
      </a:accent6>
      <a:hlink>
        <a:srgbClr val="668C97"/>
      </a:hlink>
      <a:folHlink>
        <a:srgbClr val="44546A"/>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786</Words>
  <Application>Microsoft Office PowerPoint</Application>
  <PresentationFormat>Widescreen</PresentationFormat>
  <Paragraphs>131</Paragraphs>
  <Slides>12</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Myriad Pro</vt:lpstr>
      <vt:lpstr>Myriad Pro Light</vt:lpstr>
      <vt:lpstr>Office Theme</vt:lpstr>
      <vt:lpstr>TP42 meeting  Hyderabad, India  </vt:lpstr>
      <vt:lpstr>Recent oneM2M coverage</vt:lpstr>
      <vt:lpstr>Press Release Coverage Highlights</vt:lpstr>
      <vt:lpstr>Upcoming editorial coverage </vt:lpstr>
      <vt:lpstr>Features lined up </vt:lpstr>
      <vt:lpstr>Contributed Content Highlights</vt:lpstr>
      <vt:lpstr>Contributed Content Highlights</vt:lpstr>
      <vt:lpstr>Upcoming Press Releases </vt:lpstr>
      <vt:lpstr>Executive Interviews</vt:lpstr>
      <vt:lpstr>Upcoming speaking slots</vt:lpstr>
      <vt:lpstr>oneM2M and GCF partnership</vt:lpstr>
      <vt:lpstr>How The TP Can Help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TP42 meeting  Hyderabad, India  </dc:title>
  <dc:creator>Callie Sowerby</dc:creator>
  <cp:lastModifiedBy>Callie Sowerby</cp:lastModifiedBy>
  <cp:revision>1</cp:revision>
  <dcterms:created xsi:type="dcterms:W3CDTF">2019-09-20T12:30:10Z</dcterms:created>
  <dcterms:modified xsi:type="dcterms:W3CDTF">2019-09-20T12:30:44Z</dcterms:modified>
</cp:coreProperties>
</file>