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76" r:id="rId3"/>
    <p:sldId id="278" r:id="rId4"/>
    <p:sldId id="284" r:id="rId5"/>
    <p:sldId id="279" r:id="rId6"/>
    <p:sldId id="280" r:id="rId7"/>
    <p:sldId id="281" r:id="rId8"/>
    <p:sldId id="27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97" d="100"/>
          <a:sy n="97" d="100"/>
        </p:scale>
        <p:origin x="53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397" y="0"/>
            <a:ext cx="7850299" cy="1173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slideLayout" Target="../slideLayouts/slideLayout8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WPM status </a:t>
            </a:r>
            <a:r>
              <a:rPr lang="en-US" dirty="0" smtClean="0">
                <a:cs typeface="Arial" panose="020B0604020202020204" pitchFamily="34" charset="0"/>
              </a:rPr>
              <a:t>report TP#42 opening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10005592" cy="1655762"/>
          </a:xfrm>
        </p:spPr>
        <p:txBody>
          <a:bodyPr/>
          <a:lstStyle/>
          <a:p>
            <a:r>
              <a:rPr lang="en-US" dirty="0">
                <a:latin typeface="+mn-lt"/>
                <a:cs typeface="Arial" panose="020B0604020202020204" pitchFamily="34" charset="0"/>
              </a:rPr>
              <a:t>WPM convenor, 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Yongjing Zhang, zhangyongjing@huawei.com</a:t>
            </a:r>
            <a:endParaRPr lang="en-US" dirty="0">
              <a:latin typeface="+mn-lt"/>
              <a:cs typeface="Arial" panose="020B0604020202020204" pitchFamily="34" charset="0"/>
            </a:endParaRPr>
          </a:p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2019-09-23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WPM Status at </a:t>
            </a:r>
            <a:r>
              <a:rPr lang="en-US" dirty="0" smtClean="0"/>
              <a:t>TP#42 </a:t>
            </a:r>
            <a:r>
              <a:rPr lang="en-US" dirty="0"/>
              <a:t>opening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defRPr/>
            </a:pPr>
            <a:r>
              <a:rPr lang="en-US" altLang="de-DE" sz="3600" dirty="0"/>
              <a:t>Content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 Snapshot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WIs reaching </a:t>
            </a:r>
            <a:r>
              <a:rPr lang="en-US" altLang="de-DE" dirty="0" smtClean="0"/>
              <a:t>Freeze </a:t>
            </a:r>
            <a:r>
              <a:rPr lang="en-US" altLang="de-DE" dirty="0"/>
              <a:t>or Approval milestone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Release </a:t>
            </a:r>
            <a:r>
              <a:rPr lang="en-US" altLang="de-DE" dirty="0"/>
              <a:t>4 </a:t>
            </a:r>
            <a:r>
              <a:rPr lang="en-US" altLang="de-DE" dirty="0" smtClean="0"/>
              <a:t>Timeline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4031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TP#42 </a:t>
            </a:r>
            <a:r>
              <a:rPr lang="en-US" dirty="0"/>
              <a:t>opening - WI </a:t>
            </a:r>
            <a:r>
              <a:rPr lang="en-US" dirty="0" smtClean="0"/>
              <a:t>Snapshot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7249445" cy="5286017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31</a:t>
            </a:r>
            <a:r>
              <a:rPr lang="en-US" altLang="de-DE" sz="2400" dirty="0" smtClean="0">
                <a:solidFill>
                  <a:prstClr val="black"/>
                </a:solidFill>
              </a:rPr>
              <a:t> </a:t>
            </a:r>
            <a:r>
              <a:rPr lang="en-US" altLang="de-DE" sz="2400" dirty="0">
                <a:solidFill>
                  <a:prstClr val="black"/>
                </a:solidFill>
              </a:rPr>
              <a:t>active work items </a:t>
            </a:r>
            <a:r>
              <a:rPr lang="en-US" altLang="de-DE" sz="1600" i="1" dirty="0">
                <a:solidFill>
                  <a:prstClr val="black"/>
                </a:solidFill>
              </a:rPr>
              <a:t>of which</a:t>
            </a:r>
            <a:endParaRPr lang="en-US" altLang="de-DE" sz="2400" i="1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Work </a:t>
            </a:r>
            <a:r>
              <a:rPr lang="en-US" altLang="de-DE" sz="2400" dirty="0">
                <a:solidFill>
                  <a:prstClr val="black"/>
                </a:solidFill>
              </a:rPr>
              <a:t>Item Milestones </a:t>
            </a:r>
            <a:r>
              <a:rPr lang="en-US" altLang="de-DE" sz="2400" dirty="0" smtClean="0">
                <a:solidFill>
                  <a:prstClr val="black"/>
                </a:solidFill>
              </a:rPr>
              <a:t>targeted at TP#42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>
                <a:solidFill>
                  <a:srgbClr val="C00000"/>
                </a:solidFill>
              </a:rPr>
              <a:t> </a:t>
            </a:r>
            <a:r>
              <a:rPr lang="en-US" altLang="de-DE" sz="1800" b="1" dirty="0" smtClean="0">
                <a:solidFill>
                  <a:srgbClr val="FF0000"/>
                </a:solidFill>
              </a:rPr>
              <a:t>4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freeze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/>
              <a:t> </a:t>
            </a:r>
            <a:r>
              <a:rPr lang="en-US" altLang="de-DE" sz="1800" b="1" dirty="0" smtClean="0">
                <a:solidFill>
                  <a:srgbClr val="FF0000"/>
                </a:solidFill>
              </a:rPr>
              <a:t>1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approval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/>
              <a:t> </a:t>
            </a:r>
            <a:r>
              <a:rPr lang="en-US" altLang="de-DE" sz="1800" b="1" dirty="0" smtClean="0">
                <a:solidFill>
                  <a:srgbClr val="FF0000"/>
                </a:solidFill>
              </a:rPr>
              <a:t>5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missed </a:t>
            </a:r>
            <a:r>
              <a:rPr lang="en-US" altLang="de-DE" sz="1800" b="1" dirty="0" smtClean="0">
                <a:solidFill>
                  <a:schemeClr val="tx2"/>
                </a:solidFill>
              </a:rPr>
              <a:t>approval/freeze </a:t>
            </a:r>
            <a:r>
              <a:rPr lang="en-US" altLang="de-DE" sz="1800" b="1" dirty="0">
                <a:solidFill>
                  <a:schemeClr val="tx2"/>
                </a:solidFill>
              </a:rPr>
              <a:t>dates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24</a:t>
            </a:r>
            <a:r>
              <a:rPr lang="en-US" altLang="de-DE" sz="2400" dirty="0" smtClean="0">
                <a:solidFill>
                  <a:prstClr val="black"/>
                </a:solidFill>
              </a:rPr>
              <a:t> WIs target for Rel-4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endParaRPr lang="en-US" altLang="de-DE" sz="2400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Release 4 </a:t>
            </a:r>
            <a:r>
              <a:rPr lang="en-US" altLang="zh-CN" sz="2400" dirty="0" smtClean="0">
                <a:solidFill>
                  <a:prstClr val="black"/>
                </a:solidFill>
              </a:rPr>
              <a:t>time line update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</a:t>
            </a:r>
            <a:r>
              <a:rPr lang="en-US" altLang="de-DE" sz="1800" dirty="0"/>
              <a:t>1 </a:t>
            </a:r>
            <a:r>
              <a:rPr lang="en-US" altLang="de-DE" sz="1800" dirty="0" smtClean="0"/>
              <a:t>Freeze TP40 – Q2 2019 : done!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2 Freeze TP43 – Q4 2019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</a:t>
            </a:r>
            <a:r>
              <a:rPr lang="en-US" altLang="de-DE" sz="1800" dirty="0"/>
              <a:t>3 </a:t>
            </a:r>
            <a:r>
              <a:rPr lang="en-US" altLang="de-DE" sz="1800" dirty="0" smtClean="0"/>
              <a:t>Freeze TP45 – Q2 2020</a:t>
            </a:r>
            <a:endParaRPr lang="en-US" altLang="de-DE" sz="1800" dirty="0"/>
          </a:p>
        </p:txBody>
      </p:sp>
      <p:sp>
        <p:nvSpPr>
          <p:cNvPr id="4" name="Textfeld 4"/>
          <p:cNvSpPr txBox="1">
            <a:spLocks noChangeArrowheads="1"/>
          </p:cNvSpPr>
          <p:nvPr/>
        </p:nvSpPr>
        <p:spPr bwMode="auto">
          <a:xfrm>
            <a:off x="334696" y="865595"/>
            <a:ext cx="733803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1400" dirty="0" smtClean="0"/>
              <a:t>See full work program status @ TP41 opening in ADM-0001-Work Program Management </a:t>
            </a:r>
            <a:r>
              <a:rPr lang="en-GB" altLang="de-DE" sz="1400" dirty="0" smtClean="0"/>
              <a:t>v41.0.0</a:t>
            </a:r>
            <a:r>
              <a:rPr lang="en-GB" altLang="de-DE" sz="1400" dirty="0" smtClean="0"/>
              <a:t>.  </a:t>
            </a:r>
            <a:endParaRPr lang="en-GB" altLang="de-DE" sz="1400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9864" y="3931658"/>
            <a:ext cx="2804781" cy="2435399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39864" y="1389175"/>
            <a:ext cx="2804781" cy="234955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4309" y="3931658"/>
            <a:ext cx="2755445" cy="2435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26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31 </a:t>
            </a:r>
            <a:r>
              <a:rPr lang="en-US" dirty="0"/>
              <a:t>active WIs*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8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</a:t>
            </a:r>
            <a:r>
              <a:rPr lang="de-AT" altLang="de-DE" sz="1400" dirty="0" err="1"/>
              <a:t>status</a:t>
            </a:r>
            <a:r>
              <a:rPr lang="de-AT" altLang="de-DE" sz="1400" dirty="0"/>
              <a:t> in ADM-0001-Work </a:t>
            </a:r>
            <a:r>
              <a:rPr lang="de-AT" altLang="de-DE" sz="1400" dirty="0" err="1"/>
              <a:t>Program</a:t>
            </a:r>
            <a:r>
              <a:rPr lang="de-AT" altLang="de-DE" sz="1400" dirty="0"/>
              <a:t> Management </a:t>
            </a:r>
            <a:r>
              <a:rPr lang="de-AT" altLang="de-DE" sz="1400" dirty="0" smtClean="0"/>
              <a:t>v38.2.0</a:t>
            </a:r>
            <a:r>
              <a:rPr lang="de-AT" altLang="de-DE" sz="1400" dirty="0"/>
              <a:t>.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17427" y="865793"/>
            <a:ext cx="2838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Release 4 candidates marked in </a:t>
            </a:r>
            <a:r>
              <a:rPr lang="en-US" sz="1400" dirty="0" smtClean="0">
                <a:solidFill>
                  <a:srgbClr val="0070C0"/>
                </a:solidFill>
              </a:rPr>
              <a:t>blue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8" name="Textfeld 6"/>
          <p:cNvSpPr txBox="1">
            <a:spLocks noChangeArrowheads="1"/>
          </p:cNvSpPr>
          <p:nvPr/>
        </p:nvSpPr>
        <p:spPr bwMode="auto">
          <a:xfrm>
            <a:off x="317427" y="1318760"/>
            <a:ext cx="4030455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TP </a:t>
            </a:r>
            <a:r>
              <a:rPr lang="en-US" altLang="de-DE" sz="1400" b="1" dirty="0"/>
              <a:t>WIs</a:t>
            </a:r>
          </a:p>
          <a:p>
            <a:r>
              <a:rPr lang="en-US" altLang="de-DE" sz="1400" dirty="0"/>
              <a:t>WI-0049 - Rel-1 &amp; 2 Maintenance 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WI-0079 </a:t>
            </a:r>
            <a:r>
              <a:rPr lang="en-US" altLang="de-DE" sz="1400" dirty="0">
                <a:solidFill>
                  <a:srgbClr val="0070C0"/>
                </a:solidFill>
              </a:rPr>
              <a:t>- Rel-4 Small Technical Enhancements</a:t>
            </a:r>
            <a:r>
              <a:rPr lang="en-US" altLang="de-DE" sz="1400" dirty="0"/>
              <a:t> </a:t>
            </a:r>
          </a:p>
          <a:p>
            <a:pPr>
              <a:spcBef>
                <a:spcPts val="600"/>
              </a:spcBef>
            </a:pPr>
            <a:endParaRPr lang="en-US" altLang="de-DE" sz="1400" b="1" dirty="0" smtClean="0"/>
          </a:p>
          <a:p>
            <a:pPr>
              <a:spcBef>
                <a:spcPts val="600"/>
              </a:spcBef>
            </a:pPr>
            <a:r>
              <a:rPr lang="en-US" altLang="de-DE" sz="1400" b="1" dirty="0" smtClean="0"/>
              <a:t>RDM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/>
              <a:t>WI-0015 </a:t>
            </a:r>
            <a:r>
              <a:rPr lang="en-US" altLang="de-DE" sz="1400" dirty="0"/>
              <a:t>- oneM2M Use Case Continuation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WI-0046 – Vehicular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WI-0070 - Disaster Alert Service Enabler</a:t>
            </a:r>
          </a:p>
          <a:p>
            <a:r>
              <a:rPr lang="da-DK" altLang="de-DE" sz="1400" dirty="0">
                <a:solidFill>
                  <a:srgbClr val="0070C0"/>
                </a:solidFill>
              </a:rPr>
              <a:t>WI-0075 – Ind. Dom. Inf. Model Mapg. &amp; Sem. </a:t>
            </a:r>
            <a:r>
              <a:rPr lang="da-DK" altLang="de-DE" sz="1400" dirty="0" smtClean="0">
                <a:solidFill>
                  <a:srgbClr val="0070C0"/>
                </a:solidFill>
              </a:rPr>
              <a:t>Spt.</a:t>
            </a:r>
          </a:p>
          <a:p>
            <a:r>
              <a:rPr lang="fr-FR" altLang="de-DE" sz="1400" dirty="0">
                <a:solidFill>
                  <a:srgbClr val="0070C0"/>
                </a:solidFill>
              </a:rPr>
              <a:t>WI-0081 - Smart </a:t>
            </a:r>
            <a:r>
              <a:rPr lang="fr-FR" altLang="de-DE" sz="1400" dirty="0" err="1">
                <a:solidFill>
                  <a:srgbClr val="0070C0"/>
                </a:solidFill>
              </a:rPr>
              <a:t>Device</a:t>
            </a:r>
            <a:r>
              <a:rPr lang="fr-FR" altLang="de-DE" sz="1400" dirty="0">
                <a:solidFill>
                  <a:srgbClr val="0070C0"/>
                </a:solidFill>
              </a:rPr>
              <a:t> Template 4.0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WI-0084 – SDT based Information Model and Mapping for </a:t>
            </a:r>
            <a:r>
              <a:rPr lang="en-US" altLang="de-DE" sz="1400" dirty="0" smtClean="0">
                <a:solidFill>
                  <a:srgbClr val="0070C0"/>
                </a:solidFill>
              </a:rPr>
              <a:t>Vert. Ind.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WI-0092 - Railway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WI-0094- Ontologies </a:t>
            </a:r>
            <a:r>
              <a:rPr lang="en-US" altLang="de-DE" sz="1400" dirty="0">
                <a:solidFill>
                  <a:srgbClr val="0070C0"/>
                </a:solidFill>
              </a:rPr>
              <a:t>for Smart City Services (OSCS)</a:t>
            </a:r>
          </a:p>
          <a:p>
            <a:endParaRPr lang="en-US" altLang="de-DE" sz="1400" dirty="0">
              <a:solidFill>
                <a:srgbClr val="0070C0"/>
              </a:solidFill>
            </a:endParaRPr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8794376" y="1318760"/>
            <a:ext cx="3397624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TDE WG</a:t>
            </a:r>
            <a:endParaRPr lang="en-US" altLang="de-DE" sz="1400" b="1" dirty="0"/>
          </a:p>
          <a:p>
            <a:r>
              <a:rPr lang="en-US" altLang="de-DE" sz="1400" dirty="0" smtClean="0"/>
              <a:t>WI-0054 </a:t>
            </a:r>
            <a:r>
              <a:rPr lang="en-US" altLang="de-DE" sz="1400" dirty="0"/>
              <a:t>- Developers guide series </a:t>
            </a:r>
          </a:p>
          <a:p>
            <a:r>
              <a:rPr lang="en-US" altLang="de-DE" sz="1400" dirty="0" smtClean="0"/>
              <a:t>WI-0060 </a:t>
            </a:r>
            <a:r>
              <a:rPr lang="en-US" altLang="de-DE" sz="1400" dirty="0"/>
              <a:t>- Interoperability testing Release 2</a:t>
            </a:r>
          </a:p>
          <a:p>
            <a:r>
              <a:rPr lang="en-US" altLang="de-DE" sz="1400" dirty="0" smtClean="0"/>
              <a:t>WI-0078 </a:t>
            </a:r>
            <a:r>
              <a:rPr lang="en-US" altLang="de-DE" sz="1400" dirty="0"/>
              <a:t>- oneM2M API guide </a:t>
            </a:r>
            <a:endParaRPr lang="en-US" altLang="de-DE" sz="1400" dirty="0" smtClean="0"/>
          </a:p>
          <a:p>
            <a:r>
              <a:rPr lang="en-US" altLang="de-DE" sz="1400" dirty="0" smtClean="0"/>
              <a:t>WI-0085 - Conformance </a:t>
            </a:r>
            <a:r>
              <a:rPr lang="en-US" altLang="de-DE" sz="1400" dirty="0"/>
              <a:t>Test Specifications Release </a:t>
            </a:r>
            <a:r>
              <a:rPr lang="en-US" altLang="de-DE" sz="1400" dirty="0" smtClean="0"/>
              <a:t>3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WI-0086 </a:t>
            </a:r>
            <a:r>
              <a:rPr lang="en-US" altLang="de-DE" sz="1400" dirty="0">
                <a:solidFill>
                  <a:srgbClr val="0070C0"/>
                </a:solidFill>
              </a:rPr>
              <a:t>- Conformance Test Specifications Release </a:t>
            </a:r>
            <a:r>
              <a:rPr lang="en-US" altLang="de-DE" sz="1400" dirty="0" smtClean="0">
                <a:solidFill>
                  <a:srgbClr val="0070C0"/>
                </a:solidFill>
              </a:rPr>
              <a:t>4</a:t>
            </a:r>
            <a:endParaRPr lang="en-US" altLang="de-DE" sz="1400" dirty="0">
              <a:solidFill>
                <a:srgbClr val="0070C0"/>
              </a:solidFill>
            </a:endParaRPr>
          </a:p>
        </p:txBody>
      </p:sp>
      <p:sp>
        <p:nvSpPr>
          <p:cNvPr id="11" name="Textfeld 6"/>
          <p:cNvSpPr txBox="1">
            <a:spLocks noChangeArrowheads="1"/>
          </p:cNvSpPr>
          <p:nvPr/>
        </p:nvSpPr>
        <p:spPr bwMode="auto">
          <a:xfrm>
            <a:off x="4701453" y="1322556"/>
            <a:ext cx="3832948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400" b="1" dirty="0" smtClean="0"/>
              <a:t>SDS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WI-0053 </a:t>
            </a:r>
            <a:r>
              <a:rPr lang="en-US" altLang="de-DE" sz="1400" dirty="0">
                <a:solidFill>
                  <a:srgbClr val="0070C0"/>
                </a:solidFill>
              </a:rPr>
              <a:t>- Enhancements on Semantic Support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WI-0058 – Interworking with 3GPP networks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WI-0064 </a:t>
            </a:r>
            <a:r>
              <a:rPr lang="en-US" altLang="de-DE" sz="1400" dirty="0">
                <a:solidFill>
                  <a:srgbClr val="0070C0"/>
                </a:solidFill>
              </a:rPr>
              <a:t>- Adaptation of oneM2M for Smart City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WI-0069 </a:t>
            </a:r>
            <a:r>
              <a:rPr lang="en-US" altLang="de-DE" sz="1400" dirty="0">
                <a:solidFill>
                  <a:srgbClr val="0070C0"/>
                </a:solidFill>
              </a:rPr>
              <a:t>– </a:t>
            </a:r>
            <a:r>
              <a:rPr lang="en-US" altLang="de-DE" sz="1400" dirty="0" err="1">
                <a:solidFill>
                  <a:srgbClr val="0070C0"/>
                </a:solidFill>
              </a:rPr>
              <a:t>Heterogen</a:t>
            </a:r>
            <a:r>
              <a:rPr lang="en-US" altLang="de-DE" sz="1400" dirty="0">
                <a:solidFill>
                  <a:srgbClr val="0070C0"/>
                </a:solidFill>
              </a:rPr>
              <a:t>. </a:t>
            </a:r>
            <a:r>
              <a:rPr lang="en-US" altLang="de-DE" sz="1400" dirty="0" err="1">
                <a:solidFill>
                  <a:srgbClr val="0070C0"/>
                </a:solidFill>
              </a:rPr>
              <a:t>identificat</a:t>
            </a:r>
            <a:r>
              <a:rPr lang="en-US" altLang="de-DE" sz="1400" dirty="0">
                <a:solidFill>
                  <a:srgbClr val="0070C0"/>
                </a:solidFill>
              </a:rPr>
              <a:t>. service in oneM2M syst</a:t>
            </a:r>
            <a:r>
              <a:rPr lang="en-US" altLang="de-DE" sz="14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WI-0071 - oneM2M and W3C Web of Things </a:t>
            </a:r>
            <a:r>
              <a:rPr lang="en-US" altLang="de-DE" sz="1400" dirty="0" err="1" smtClean="0">
                <a:solidFill>
                  <a:srgbClr val="0070C0"/>
                </a:solidFill>
              </a:rPr>
              <a:t>Iwk</a:t>
            </a:r>
            <a:endParaRPr lang="en-US" altLang="de-DE" sz="1400" dirty="0">
              <a:solidFill>
                <a:srgbClr val="0070C0"/>
              </a:solidFill>
            </a:endParaRPr>
          </a:p>
          <a:p>
            <a:r>
              <a:rPr lang="en-US" altLang="de-DE" sz="1400" dirty="0">
                <a:solidFill>
                  <a:srgbClr val="0070C0"/>
                </a:solidFill>
              </a:rPr>
              <a:t>WI-0072 – Modbus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WI-0076 - Lightweight oneM2M 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WI-0077 - Attribute Based Access Control </a:t>
            </a:r>
            <a:r>
              <a:rPr lang="en-US" altLang="de-DE" sz="1400" dirty="0" smtClean="0">
                <a:solidFill>
                  <a:srgbClr val="0070C0"/>
                </a:solidFill>
              </a:rPr>
              <a:t>Policy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WI-0080 </a:t>
            </a:r>
            <a:r>
              <a:rPr lang="en-US" altLang="de-DE" sz="1400" dirty="0">
                <a:solidFill>
                  <a:srgbClr val="0070C0"/>
                </a:solidFill>
              </a:rPr>
              <a:t>- Edge and Fog Computing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WI-0082 - 3GPP V2X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WI-0083 - oneM2M Service Subscribers and </a:t>
            </a:r>
            <a:r>
              <a:rPr lang="en-US" altLang="de-DE" sz="1400" dirty="0" smtClean="0">
                <a:solidFill>
                  <a:srgbClr val="0070C0"/>
                </a:solidFill>
              </a:rPr>
              <a:t>Users</a:t>
            </a:r>
          </a:p>
          <a:p>
            <a:pPr lvl="0"/>
            <a:r>
              <a:rPr lang="en-US" altLang="de-DE" sz="1400" dirty="0" smtClean="0">
                <a:solidFill>
                  <a:srgbClr val="0070C0"/>
                </a:solidFill>
                <a:latin typeface="Calibri" panose="020F0502020204030204"/>
                <a:cs typeface="+mn-cs"/>
              </a:rPr>
              <a:t>WI-0088 </a:t>
            </a:r>
            <a:r>
              <a:rPr lang="en-US" altLang="de-DE" sz="1400" dirty="0">
                <a:solidFill>
                  <a:srgbClr val="0070C0"/>
                </a:solidFill>
                <a:latin typeface="Calibri" panose="020F0502020204030204"/>
                <a:cs typeface="+mn-cs"/>
              </a:rPr>
              <a:t>- M2M/IoT Application and Component </a:t>
            </a:r>
            <a:r>
              <a:rPr lang="en-US" altLang="de-DE" sz="1400" dirty="0" smtClean="0">
                <a:solidFill>
                  <a:srgbClr val="0070C0"/>
                </a:solidFill>
                <a:latin typeface="Calibri" panose="020F0502020204030204"/>
                <a:cs typeface="+mn-cs"/>
              </a:rPr>
              <a:t>Configuration</a:t>
            </a:r>
            <a:endParaRPr lang="en-US" altLang="de-DE" sz="1400" dirty="0" smtClean="0"/>
          </a:p>
          <a:p>
            <a:r>
              <a:rPr lang="en-US" altLang="de-DE" sz="1400" dirty="0"/>
              <a:t>WI-0089 - Getting started with </a:t>
            </a:r>
            <a:r>
              <a:rPr lang="en-US" altLang="de-DE" sz="1400" dirty="0" smtClean="0"/>
              <a:t>oneM2M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WI-0090 - oneM2M and </a:t>
            </a:r>
            <a:r>
              <a:rPr lang="en-US" altLang="de-DE" sz="1400" dirty="0" err="1">
                <a:solidFill>
                  <a:srgbClr val="0070C0"/>
                </a:solidFill>
              </a:rPr>
              <a:t>Zigbee</a:t>
            </a:r>
            <a:r>
              <a:rPr lang="en-US" altLang="de-DE" sz="1400" dirty="0">
                <a:solidFill>
                  <a:srgbClr val="0070C0"/>
                </a:solidFill>
              </a:rPr>
              <a:t>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WI-0091 - oneM2M Services and Platforms Discovery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WI-0093 - Action Triggering Enhancements </a:t>
            </a:r>
          </a:p>
          <a:p>
            <a:endParaRPr lang="en-US" altLang="de-DE" sz="1400" dirty="0"/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Freeze at </a:t>
            </a:r>
            <a:r>
              <a:rPr lang="en-US" dirty="0" smtClean="0"/>
              <a:t>TP#42</a:t>
            </a:r>
            <a:endParaRPr lang="en-US" sz="2000" dirty="0"/>
          </a:p>
        </p:txBody>
      </p:sp>
      <p:sp>
        <p:nvSpPr>
          <p:cNvPr id="27" name="文本框 26"/>
          <p:cNvSpPr txBox="1"/>
          <p:nvPr/>
        </p:nvSpPr>
        <p:spPr>
          <a:xfrm>
            <a:off x="489980" y="5566275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FREEZE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0716" y="2337786"/>
            <a:ext cx="10000279" cy="148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0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Approval </a:t>
            </a:r>
            <a:r>
              <a:rPr lang="en-US" dirty="0"/>
              <a:t>at </a:t>
            </a:r>
            <a:r>
              <a:rPr lang="en-US" dirty="0" smtClean="0"/>
              <a:t>TP#42</a:t>
            </a:r>
            <a:endParaRPr lang="en-US" sz="2000" dirty="0"/>
          </a:p>
        </p:txBody>
      </p:sp>
      <p:sp>
        <p:nvSpPr>
          <p:cNvPr id="17" name="文本框 16"/>
          <p:cNvSpPr txBox="1"/>
          <p:nvPr/>
        </p:nvSpPr>
        <p:spPr>
          <a:xfrm>
            <a:off x="489980" y="5566275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APPROVAL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980" y="2944562"/>
            <a:ext cx="11340233" cy="786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89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Overdue WIs</a:t>
            </a:r>
            <a:endParaRPr lang="en-US" sz="2000" dirty="0"/>
          </a:p>
        </p:txBody>
      </p:sp>
      <p:sp>
        <p:nvSpPr>
          <p:cNvPr id="7" name="文本框 6"/>
          <p:cNvSpPr txBox="1"/>
          <p:nvPr/>
        </p:nvSpPr>
        <p:spPr>
          <a:xfrm>
            <a:off x="9761" y="1173570"/>
            <a:ext cx="12072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5 overdue WIs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34696" y="4517404"/>
            <a:ext cx="1031249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Proposal: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smtClean="0">
                <a:solidFill>
                  <a:schemeClr val="accent1"/>
                </a:solidFill>
              </a:rPr>
              <a:t>WI-0054,0060,0078:  approve the deliverables and close the WIs when ready.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smtClean="0">
                <a:solidFill>
                  <a:schemeClr val="accent1"/>
                </a:solidFill>
              </a:rPr>
              <a:t>WI-0088: consider to update the WID milestones.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smtClean="0">
                <a:solidFill>
                  <a:schemeClr val="accent1"/>
                </a:solidFill>
              </a:rPr>
              <a:t>WI-0076</a:t>
            </a:r>
            <a:r>
              <a:rPr lang="en-US" altLang="zh-CN" smtClean="0">
                <a:solidFill>
                  <a:schemeClr val="accent1"/>
                </a:solidFill>
              </a:rPr>
              <a:t>: (milestones just postponed by TP#42 opening)</a:t>
            </a:r>
            <a:endParaRPr lang="zh-CN" altLang="en-US" dirty="0">
              <a:solidFill>
                <a:schemeClr val="accent1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050" y="2060633"/>
            <a:ext cx="11223999" cy="1995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30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</a:t>
            </a:r>
            <a:r>
              <a:rPr lang="en-US" sz="4000" dirty="0" smtClean="0"/>
              <a:t>Release </a:t>
            </a:r>
            <a:r>
              <a:rPr lang="en-US" sz="4000" dirty="0"/>
              <a:t>4</a:t>
            </a:r>
          </a:p>
        </p:txBody>
      </p:sp>
      <p:sp>
        <p:nvSpPr>
          <p:cNvPr id="66" name="Textfeld 59"/>
          <p:cNvSpPr txBox="1"/>
          <p:nvPr/>
        </p:nvSpPr>
        <p:spPr>
          <a:xfrm>
            <a:off x="461075" y="5643011"/>
            <a:ext cx="8021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R4 Stage 1 Fr</a:t>
            </a:r>
            <a:r>
              <a:rPr lang="en-US" altLang="zh-CN" dirty="0" smtClean="0"/>
              <a:t>ozen by TP#40 – </a:t>
            </a:r>
            <a:r>
              <a:rPr lang="en-US" altLang="zh-CN" i="1" dirty="0" smtClean="0">
                <a:solidFill>
                  <a:srgbClr val="FF0000"/>
                </a:solidFill>
              </a:rPr>
              <a:t>done!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New tentatively date for R4 ratification at Q1 2021</a:t>
            </a:r>
            <a:endParaRPr lang="en-US" dirty="0"/>
          </a:p>
          <a:p>
            <a:endParaRPr lang="en-US" dirty="0"/>
          </a:p>
        </p:txBody>
      </p:sp>
      <p:sp>
        <p:nvSpPr>
          <p:cNvPr id="67" name="Gleichschenkliges Dreieck 2"/>
          <p:cNvSpPr/>
          <p:nvPr/>
        </p:nvSpPr>
        <p:spPr>
          <a:xfrm rot="10800000">
            <a:off x="2308561" y="1237228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8" name="Gruppieren 7"/>
          <p:cNvGrpSpPr/>
          <p:nvPr/>
        </p:nvGrpSpPr>
        <p:grpSpPr>
          <a:xfrm>
            <a:off x="10874383" y="6129582"/>
            <a:ext cx="1037820" cy="326485"/>
            <a:chOff x="573621" y="6127229"/>
            <a:chExt cx="1037820" cy="326485"/>
          </a:xfrm>
        </p:grpSpPr>
        <p:sp>
          <p:nvSpPr>
            <p:cNvPr id="69" name="Freeform 15"/>
            <p:cNvSpPr>
              <a:spLocks noEditPoints="1"/>
            </p:cNvSpPr>
            <p:nvPr/>
          </p:nvSpPr>
          <p:spPr bwMode="auto">
            <a:xfrm>
              <a:off x="573621" y="6158070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0" name="Textfeld 5"/>
            <p:cNvSpPr txBox="1"/>
            <p:nvPr/>
          </p:nvSpPr>
          <p:spPr>
            <a:xfrm>
              <a:off x="775378" y="6127229"/>
              <a:ext cx="836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achieved</a:t>
              </a:r>
              <a:endParaRPr lang="en-US" sz="1400" dirty="0"/>
            </a:p>
          </p:txBody>
        </p:sp>
      </p:grpSp>
      <p:grpSp>
        <p:nvGrpSpPr>
          <p:cNvPr id="71" name="Gruppieren 6"/>
          <p:cNvGrpSpPr/>
          <p:nvPr/>
        </p:nvGrpSpPr>
        <p:grpSpPr>
          <a:xfrm>
            <a:off x="10874383" y="5759916"/>
            <a:ext cx="989085" cy="326486"/>
            <a:chOff x="2577721" y="6127228"/>
            <a:chExt cx="989085" cy="326486"/>
          </a:xfrm>
        </p:grpSpPr>
        <p:sp>
          <p:nvSpPr>
            <p:cNvPr id="72" name="Freeform 15"/>
            <p:cNvSpPr>
              <a:spLocks noEditPoints="1"/>
            </p:cNvSpPr>
            <p:nvPr/>
          </p:nvSpPr>
          <p:spPr bwMode="auto">
            <a:xfrm>
              <a:off x="2577721" y="6158070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3" name="Textfeld 95"/>
            <p:cNvSpPr txBox="1"/>
            <p:nvPr/>
          </p:nvSpPr>
          <p:spPr>
            <a:xfrm>
              <a:off x="2785823" y="6127228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planned</a:t>
              </a:r>
            </a:p>
          </p:txBody>
        </p:sp>
      </p:grpSp>
      <p:sp>
        <p:nvSpPr>
          <p:cNvPr id="74" name="Richtungspfeil 53"/>
          <p:cNvSpPr/>
          <p:nvPr/>
        </p:nvSpPr>
        <p:spPr>
          <a:xfrm>
            <a:off x="249466" y="4900065"/>
            <a:ext cx="11754177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204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6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25740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7" name="AutoShap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342753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8" name="AutoShape 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28106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9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51346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0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59881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1" name="Line 21"/>
          <p:cNvSpPr>
            <a:spLocks noChangeShapeType="1"/>
          </p:cNvSpPr>
          <p:nvPr/>
        </p:nvSpPr>
        <p:spPr bwMode="gray">
          <a:xfrm flipH="1" flipV="1">
            <a:off x="5624179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gray">
          <a:xfrm flipH="1" flipV="1">
            <a:off x="3882783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3" name="Line 21"/>
          <p:cNvSpPr>
            <a:spLocks noChangeShapeType="1"/>
          </p:cNvSpPr>
          <p:nvPr/>
        </p:nvSpPr>
        <p:spPr bwMode="gray">
          <a:xfrm flipH="1" flipV="1">
            <a:off x="138975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4" name="Line 21"/>
          <p:cNvSpPr>
            <a:spLocks noChangeShapeType="1"/>
          </p:cNvSpPr>
          <p:nvPr/>
        </p:nvSpPr>
        <p:spPr bwMode="gray">
          <a:xfrm flipH="1" flipV="1">
            <a:off x="464360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5" name="Textfeld 33"/>
          <p:cNvSpPr txBox="1"/>
          <p:nvPr/>
        </p:nvSpPr>
        <p:spPr>
          <a:xfrm>
            <a:off x="116014" y="1589722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TP#38</a:t>
            </a:r>
            <a:endParaRPr lang="en-US" dirty="0"/>
          </a:p>
        </p:txBody>
      </p:sp>
      <p:sp>
        <p:nvSpPr>
          <p:cNvPr id="86" name="Line 21"/>
          <p:cNvSpPr>
            <a:spLocks noChangeShapeType="1"/>
          </p:cNvSpPr>
          <p:nvPr/>
        </p:nvSpPr>
        <p:spPr bwMode="gray">
          <a:xfrm flipH="1" flipV="1">
            <a:off x="3100368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7" name="Line 21"/>
          <p:cNvSpPr>
            <a:spLocks noChangeShapeType="1"/>
          </p:cNvSpPr>
          <p:nvPr/>
        </p:nvSpPr>
        <p:spPr bwMode="gray">
          <a:xfrm flipH="1" flipV="1">
            <a:off x="473758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8" name="Line 21"/>
          <p:cNvSpPr>
            <a:spLocks noChangeShapeType="1"/>
          </p:cNvSpPr>
          <p:nvPr/>
        </p:nvSpPr>
        <p:spPr bwMode="gray">
          <a:xfrm flipH="1" flipV="1">
            <a:off x="2418605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9" name="Textfeld 39"/>
          <p:cNvSpPr txBox="1"/>
          <p:nvPr/>
        </p:nvSpPr>
        <p:spPr>
          <a:xfrm>
            <a:off x="1042874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TP#39</a:t>
            </a:r>
            <a:endParaRPr lang="en-US" dirty="0"/>
          </a:p>
        </p:txBody>
      </p:sp>
      <p:sp>
        <p:nvSpPr>
          <p:cNvPr id="90" name="Textfeld 40"/>
          <p:cNvSpPr txBox="1"/>
          <p:nvPr/>
        </p:nvSpPr>
        <p:spPr>
          <a:xfrm>
            <a:off x="2141290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TP#40</a:t>
            </a:r>
            <a:endParaRPr lang="en-US" dirty="0"/>
          </a:p>
        </p:txBody>
      </p:sp>
      <p:sp>
        <p:nvSpPr>
          <p:cNvPr id="91" name="Textfeld 41"/>
          <p:cNvSpPr txBox="1"/>
          <p:nvPr/>
        </p:nvSpPr>
        <p:spPr>
          <a:xfrm>
            <a:off x="2781448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TP#41</a:t>
            </a:r>
            <a:endParaRPr lang="en-US" dirty="0"/>
          </a:p>
        </p:txBody>
      </p:sp>
      <p:sp>
        <p:nvSpPr>
          <p:cNvPr id="92" name="Textfeld 43"/>
          <p:cNvSpPr txBox="1"/>
          <p:nvPr/>
        </p:nvSpPr>
        <p:spPr>
          <a:xfrm>
            <a:off x="3591523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TP#42</a:t>
            </a:r>
            <a:endParaRPr lang="en-US" dirty="0"/>
          </a:p>
        </p:txBody>
      </p:sp>
      <p:sp>
        <p:nvSpPr>
          <p:cNvPr id="93" name="Textfeld 44"/>
          <p:cNvSpPr txBox="1"/>
          <p:nvPr/>
        </p:nvSpPr>
        <p:spPr>
          <a:xfrm>
            <a:off x="4465147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TP#43</a:t>
            </a:r>
            <a:endParaRPr lang="en-US" dirty="0"/>
          </a:p>
        </p:txBody>
      </p:sp>
      <p:sp>
        <p:nvSpPr>
          <p:cNvPr id="94" name="Textfeld 45"/>
          <p:cNvSpPr txBox="1"/>
          <p:nvPr/>
        </p:nvSpPr>
        <p:spPr>
          <a:xfrm>
            <a:off x="5215375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TP#44</a:t>
            </a:r>
            <a:endParaRPr lang="en-US" dirty="0"/>
          </a:p>
        </p:txBody>
      </p:sp>
      <p:sp>
        <p:nvSpPr>
          <p:cNvPr id="95" name="Textfeld 50"/>
          <p:cNvSpPr txBox="1"/>
          <p:nvPr/>
        </p:nvSpPr>
        <p:spPr>
          <a:xfrm>
            <a:off x="3022414" y="48924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6" name="Textfeld 51"/>
          <p:cNvSpPr txBox="1"/>
          <p:nvPr/>
        </p:nvSpPr>
        <p:spPr>
          <a:xfrm>
            <a:off x="5277916" y="4912566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" name="Textfeld 58"/>
          <p:cNvSpPr txBox="1"/>
          <p:nvPr/>
        </p:nvSpPr>
        <p:spPr>
          <a:xfrm>
            <a:off x="230929" y="4900065"/>
            <a:ext cx="125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8" name="Richtungspfeil 61"/>
          <p:cNvSpPr/>
          <p:nvPr/>
        </p:nvSpPr>
        <p:spPr>
          <a:xfrm>
            <a:off x="249466" y="4060967"/>
            <a:ext cx="1752181" cy="369332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feld 66"/>
          <p:cNvSpPr txBox="1"/>
          <p:nvPr/>
        </p:nvSpPr>
        <p:spPr>
          <a:xfrm>
            <a:off x="262078" y="4060967"/>
            <a:ext cx="864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Textfeld 9"/>
          <p:cNvSpPr txBox="1"/>
          <p:nvPr/>
        </p:nvSpPr>
        <p:spPr>
          <a:xfrm>
            <a:off x="1903355" y="4409546"/>
            <a:ext cx="124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 R3</a:t>
            </a:r>
            <a:endParaRPr lang="en-US" dirty="0"/>
          </a:p>
        </p:txBody>
      </p:sp>
      <p:sp>
        <p:nvSpPr>
          <p:cNvPr id="101" name="Line 21"/>
          <p:cNvSpPr>
            <a:spLocks noChangeShapeType="1"/>
          </p:cNvSpPr>
          <p:nvPr/>
        </p:nvSpPr>
        <p:spPr bwMode="gray">
          <a:xfrm flipH="1" flipV="1">
            <a:off x="983763" y="3301941"/>
            <a:ext cx="308338" cy="35233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2" name="Raute 77"/>
          <p:cNvSpPr/>
          <p:nvPr/>
        </p:nvSpPr>
        <p:spPr>
          <a:xfrm>
            <a:off x="1227600" y="3955546"/>
            <a:ext cx="129001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Line 21"/>
          <p:cNvSpPr>
            <a:spLocks noChangeShapeType="1"/>
          </p:cNvSpPr>
          <p:nvPr/>
        </p:nvSpPr>
        <p:spPr bwMode="gray">
          <a:xfrm flipH="1" flipV="1">
            <a:off x="7142025" y="3269886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4" name="Raute 80"/>
          <p:cNvSpPr/>
          <p:nvPr/>
        </p:nvSpPr>
        <p:spPr>
          <a:xfrm>
            <a:off x="7587326" y="4687644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5"/>
          <p:cNvSpPr>
            <a:spLocks noEditPoints="1"/>
          </p:cNvSpPr>
          <p:nvPr/>
        </p:nvSpPr>
        <p:spPr bwMode="auto">
          <a:xfrm>
            <a:off x="2085462" y="4080520"/>
            <a:ext cx="288180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cxnSp>
        <p:nvCxnSpPr>
          <p:cNvPr id="106" name="Gerader Verbinder 97"/>
          <p:cNvCxnSpPr/>
          <p:nvPr/>
        </p:nvCxnSpPr>
        <p:spPr>
          <a:xfrm>
            <a:off x="3612125" y="4012968"/>
            <a:ext cx="866" cy="64249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aute 98"/>
          <p:cNvSpPr/>
          <p:nvPr/>
        </p:nvSpPr>
        <p:spPr>
          <a:xfrm>
            <a:off x="3548807" y="4720612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ine 21"/>
          <p:cNvSpPr>
            <a:spLocks noChangeShapeType="1"/>
          </p:cNvSpPr>
          <p:nvPr/>
        </p:nvSpPr>
        <p:spPr bwMode="gray">
          <a:xfrm flipH="1" flipV="1">
            <a:off x="3124803" y="326256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9" name="Line 21"/>
          <p:cNvSpPr>
            <a:spLocks noChangeShapeType="1"/>
          </p:cNvSpPr>
          <p:nvPr/>
        </p:nvSpPr>
        <p:spPr bwMode="gray">
          <a:xfrm flipH="1" flipV="1">
            <a:off x="5447067" y="3240966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0" name="Raute 103"/>
          <p:cNvSpPr/>
          <p:nvPr/>
        </p:nvSpPr>
        <p:spPr>
          <a:xfrm>
            <a:off x="5881267" y="4712654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Gerader Verbinder 104"/>
          <p:cNvCxnSpPr/>
          <p:nvPr/>
        </p:nvCxnSpPr>
        <p:spPr>
          <a:xfrm>
            <a:off x="5943595" y="395515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79"/>
          <p:cNvCxnSpPr/>
          <p:nvPr/>
        </p:nvCxnSpPr>
        <p:spPr>
          <a:xfrm>
            <a:off x="7636370" y="397553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feld 81"/>
          <p:cNvSpPr txBox="1"/>
          <p:nvPr/>
        </p:nvSpPr>
        <p:spPr>
          <a:xfrm>
            <a:off x="7106091" y="48992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4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667434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775401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6" name="Line 21"/>
          <p:cNvSpPr>
            <a:spLocks noChangeShapeType="1"/>
          </p:cNvSpPr>
          <p:nvPr/>
        </p:nvSpPr>
        <p:spPr bwMode="gray">
          <a:xfrm flipH="1" flipV="1">
            <a:off x="6324567" y="1962932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7" name="Textfeld 106"/>
          <p:cNvSpPr txBox="1"/>
          <p:nvPr/>
        </p:nvSpPr>
        <p:spPr>
          <a:xfrm>
            <a:off x="5991867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TP#45</a:t>
            </a:r>
            <a:endParaRPr lang="en-US" dirty="0"/>
          </a:p>
        </p:txBody>
      </p:sp>
      <p:sp>
        <p:nvSpPr>
          <p:cNvPr id="118" name="Line 21"/>
          <p:cNvSpPr>
            <a:spLocks noChangeShapeType="1"/>
          </p:cNvSpPr>
          <p:nvPr/>
        </p:nvSpPr>
        <p:spPr bwMode="gray">
          <a:xfrm flipH="1" flipV="1">
            <a:off x="7366341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9" name="Textfeld 108"/>
          <p:cNvSpPr txBox="1"/>
          <p:nvPr/>
        </p:nvSpPr>
        <p:spPr>
          <a:xfrm>
            <a:off x="7020956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TP#46</a:t>
            </a:r>
            <a:endParaRPr lang="en-US" dirty="0"/>
          </a:p>
        </p:txBody>
      </p:sp>
      <p:sp>
        <p:nvSpPr>
          <p:cNvPr id="120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838487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1" name="Line 21"/>
          <p:cNvSpPr>
            <a:spLocks noChangeShapeType="1"/>
          </p:cNvSpPr>
          <p:nvPr/>
        </p:nvSpPr>
        <p:spPr bwMode="gray">
          <a:xfrm flipH="1" flipV="1">
            <a:off x="7366205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2" name="Textfeld 108"/>
          <p:cNvSpPr txBox="1"/>
          <p:nvPr/>
        </p:nvSpPr>
        <p:spPr>
          <a:xfrm>
            <a:off x="8121551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TP#47</a:t>
            </a:r>
            <a:endParaRPr lang="en-US" dirty="0"/>
          </a:p>
        </p:txBody>
      </p:sp>
      <p:sp>
        <p:nvSpPr>
          <p:cNvPr id="123" name="Line 21"/>
          <p:cNvSpPr>
            <a:spLocks noChangeShapeType="1"/>
          </p:cNvSpPr>
          <p:nvPr/>
        </p:nvSpPr>
        <p:spPr bwMode="gray">
          <a:xfrm flipH="1" flipV="1">
            <a:off x="8466800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4" name="Textfeld 108"/>
          <p:cNvSpPr txBox="1"/>
          <p:nvPr/>
        </p:nvSpPr>
        <p:spPr>
          <a:xfrm>
            <a:off x="8809529" y="15741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TP#48</a:t>
            </a:r>
            <a:endParaRPr lang="en-US" dirty="0"/>
          </a:p>
        </p:txBody>
      </p:sp>
      <p:sp>
        <p:nvSpPr>
          <p:cNvPr id="125" name="Line 21"/>
          <p:cNvSpPr>
            <a:spLocks noChangeShapeType="1"/>
          </p:cNvSpPr>
          <p:nvPr/>
        </p:nvSpPr>
        <p:spPr bwMode="gray">
          <a:xfrm flipH="1" flipV="1">
            <a:off x="9154778" y="19515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6" name="Line 21"/>
          <p:cNvSpPr>
            <a:spLocks noChangeShapeType="1"/>
          </p:cNvSpPr>
          <p:nvPr/>
        </p:nvSpPr>
        <p:spPr bwMode="gray">
          <a:xfrm flipH="1" flipV="1">
            <a:off x="9798066" y="3253112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27" name="Gerader Verbinder 79"/>
          <p:cNvCxnSpPr/>
          <p:nvPr/>
        </p:nvCxnSpPr>
        <p:spPr>
          <a:xfrm>
            <a:off x="10292411" y="3958764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AutoShap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98730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9" name="Raute 80"/>
          <p:cNvSpPr/>
          <p:nvPr/>
        </p:nvSpPr>
        <p:spPr>
          <a:xfrm>
            <a:off x="10233893" y="4645272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feld 81"/>
          <p:cNvSpPr txBox="1"/>
          <p:nvPr/>
        </p:nvSpPr>
        <p:spPr>
          <a:xfrm>
            <a:off x="9845915" y="4872226"/>
            <a:ext cx="1481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R4 </a:t>
            </a:r>
            <a:r>
              <a:rPr lang="en-US" dirty="0" err="1" smtClean="0">
                <a:solidFill>
                  <a:schemeClr val="bg1"/>
                </a:solidFill>
              </a:rPr>
              <a:t>A</a:t>
            </a:r>
            <a:r>
              <a:rPr lang="en-US" altLang="zh-CN" dirty="0" err="1" smtClean="0">
                <a:solidFill>
                  <a:schemeClr val="bg1"/>
                </a:solidFill>
              </a:rPr>
              <a:t>ppr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en-US" altLang="zh-CN" dirty="0" err="1" smtClean="0">
                <a:solidFill>
                  <a:schemeClr val="bg1"/>
                </a:solidFill>
              </a:rPr>
              <a:t>Rati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1" name="Line 21"/>
          <p:cNvSpPr>
            <a:spLocks noChangeShapeType="1"/>
          </p:cNvSpPr>
          <p:nvPr/>
        </p:nvSpPr>
        <p:spPr bwMode="gray">
          <a:xfrm flipH="1" flipV="1">
            <a:off x="10394071" y="3270578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2" name="Gerader Verbinder 79"/>
          <p:cNvCxnSpPr/>
          <p:nvPr/>
        </p:nvCxnSpPr>
        <p:spPr>
          <a:xfrm>
            <a:off x="10888417" y="3976230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aute 80"/>
          <p:cNvSpPr/>
          <p:nvPr/>
        </p:nvSpPr>
        <p:spPr>
          <a:xfrm>
            <a:off x="10829898" y="466273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feld 108"/>
          <p:cNvSpPr txBox="1"/>
          <p:nvPr/>
        </p:nvSpPr>
        <p:spPr>
          <a:xfrm>
            <a:off x="9534204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TP#49</a:t>
            </a:r>
            <a:endParaRPr lang="en-US" dirty="0"/>
          </a:p>
        </p:txBody>
      </p:sp>
      <p:sp>
        <p:nvSpPr>
          <p:cNvPr id="135" name="Line 21"/>
          <p:cNvSpPr>
            <a:spLocks noChangeShapeType="1"/>
          </p:cNvSpPr>
          <p:nvPr/>
        </p:nvSpPr>
        <p:spPr bwMode="gray">
          <a:xfrm flipH="1" flipV="1">
            <a:off x="9836738" y="196988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6" name="Gerader Verbinder 97"/>
          <p:cNvCxnSpPr>
            <a:endCxn id="102" idx="0"/>
          </p:cNvCxnSpPr>
          <p:nvPr/>
        </p:nvCxnSpPr>
        <p:spPr>
          <a:xfrm>
            <a:off x="1290126" y="3676998"/>
            <a:ext cx="1975" cy="27854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AutoShape 10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08943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8" name="Freeform 15"/>
          <p:cNvSpPr>
            <a:spLocks noEditPoints="1"/>
          </p:cNvSpPr>
          <p:nvPr/>
        </p:nvSpPr>
        <p:spPr bwMode="auto">
          <a:xfrm>
            <a:off x="3766420" y="4524533"/>
            <a:ext cx="288180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369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496</Words>
  <Application>Microsoft Office PowerPoint</Application>
  <PresentationFormat>宽屏</PresentationFormat>
  <Paragraphs>107</Paragraphs>
  <Slides>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7" baseType="lpstr">
      <vt:lpstr>Book</vt:lpstr>
      <vt:lpstr>Myriad Pro</vt:lpstr>
      <vt:lpstr>Myriad Pro Light</vt:lpstr>
      <vt:lpstr>Tele-GroteskFet</vt:lpstr>
      <vt:lpstr>宋体</vt:lpstr>
      <vt:lpstr>Arial</vt:lpstr>
      <vt:lpstr>Calibri</vt:lpstr>
      <vt:lpstr>Times New Roman</vt:lpstr>
      <vt:lpstr>Office Theme</vt:lpstr>
      <vt:lpstr>WPM status report TP#42 opening</vt:lpstr>
      <vt:lpstr>WPM Status at TP#42 opening</vt:lpstr>
      <vt:lpstr>TP#42 opening - WI Snapshot</vt:lpstr>
      <vt:lpstr>31 active WIs*</vt:lpstr>
      <vt:lpstr>Freeze at TP#42</vt:lpstr>
      <vt:lpstr>Approval at TP#42</vt:lpstr>
      <vt:lpstr>Overdue WIs</vt:lpstr>
      <vt:lpstr>Timeline Release 4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Yongjing R01</cp:lastModifiedBy>
  <cp:revision>159</cp:revision>
  <dcterms:created xsi:type="dcterms:W3CDTF">2017-09-21T15:46:31Z</dcterms:created>
  <dcterms:modified xsi:type="dcterms:W3CDTF">2019-09-23T06:17:09Z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(3)ymnEDRJRaOkqliNwYw1KqTlaf8//n81biCO+GQ7haVd5wUddmF6QtdZXse0N+S7XiwfoTaX5
P1rF86dGLFhBn28P2MZOv3JqXT898lvZAUjia9+40oXbmbUoZYWX4WMTrD902BIrGkhNMQa9
Qgupu917UVHESzCU+onh9w9oucPejHEZ72skgRPAaJEvScqZubgoAaO8cpdvW1kkfQMlKeUc
qMc35Tr8hy7aGkO3gl</vt:lpwstr>
  </property>
  <property fmtid="{D5CDD505-2E9C-101B-9397-08002B2CF9AE}" pid="3" name="_2015_ms_pID_7253431">
    <vt:lpwstr>efSEq6t0v0LwoZy5bY+WMepxgjhPpiPonnRv2hHtFDDUYO5C9kN3K1
ogXh0mXeETygEvGTftFHiSAHwL4AG4UojaGoRrSssM/txmvvPsj+gwsJLFW8MIPgBA6GuWNZ
0YAnnkEm0g+RFfdVtWNrAijOueqGSW8t/6eK0ci9GbtK1i3GWW+WKaRTp1a7VG0RIDC1JTqk
vbznww6ePJ+5tZDKZZgrmnWZVXmQlXphGAhp</vt:lpwstr>
  </property>
  <property fmtid="{D5CDD505-2E9C-101B-9397-08002B2CF9AE}" pid="4" name="_2015_ms_pID_7253432">
    <vt:lpwstr>4A==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1568787945</vt:lpwstr>
  </property>
</Properties>
</file>