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84" r:id="rId3"/>
    <p:sldId id="323" r:id="rId4"/>
    <p:sldId id="322" r:id="rId5"/>
    <p:sldId id="29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57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9/26/2019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9/26/2019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TP42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225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Dale Seed, Peter Niblett, SeungMyeong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2019-09-23 to 2019-09-27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28600" y="1524000"/>
            <a:ext cx="8915400" cy="4876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/>
              <a:t>A total of </a:t>
            </a:r>
            <a:r>
              <a:rPr lang="en-GB" altLang="en-US" sz="2400" dirty="0">
                <a:solidFill>
                  <a:srgbClr val="C00000"/>
                </a:solidFill>
              </a:rPr>
              <a:t>153</a:t>
            </a:r>
            <a:r>
              <a:rPr lang="en-GB" altLang="en-US" sz="2400" dirty="0"/>
              <a:t> SDS contributions were treated and </a:t>
            </a:r>
            <a:r>
              <a:rPr lang="en-GB" altLang="en-US" sz="2400" dirty="0">
                <a:solidFill>
                  <a:srgbClr val="C00000"/>
                </a:solidFill>
              </a:rPr>
              <a:t>YY</a:t>
            </a:r>
            <a:r>
              <a:rPr lang="en-GB" altLang="en-US" sz="2400" dirty="0"/>
              <a:t> Agreed</a:t>
            </a:r>
          </a:p>
          <a:p>
            <a:endParaRPr lang="en-GB" altLang="en-US" sz="2400" dirty="0"/>
          </a:p>
          <a:p>
            <a:r>
              <a:rPr lang="en-GB" altLang="en-US" sz="2400" dirty="0">
                <a:solidFill>
                  <a:srgbClr val="C00000"/>
                </a:solidFill>
              </a:rPr>
              <a:t>38</a:t>
            </a:r>
            <a:r>
              <a:rPr lang="en-GB" altLang="en-US" sz="2400" dirty="0"/>
              <a:t> Rel-4 TR / discussion contributions treated and </a:t>
            </a:r>
            <a:r>
              <a:rPr lang="en-GB" altLang="en-US" sz="2400" dirty="0">
                <a:solidFill>
                  <a:srgbClr val="C00000"/>
                </a:solidFill>
              </a:rPr>
              <a:t>7</a:t>
            </a:r>
            <a:r>
              <a:rPr lang="en-GB" altLang="en-US" sz="2400" dirty="0"/>
              <a:t> Agreed</a:t>
            </a:r>
          </a:p>
          <a:p>
            <a:pPr lvl="1"/>
            <a:r>
              <a:rPr lang="en-GB" altLang="en-US" sz="2000" dirty="0"/>
              <a:t>TR-0024, TR-0026, TR-0033, TR-0036, TR-0043, TR-0050, TR-0052, TR-0053, TR-0054, TR-0060</a:t>
            </a:r>
            <a:endParaRPr lang="en-GB" altLang="en-US" sz="1800" dirty="0"/>
          </a:p>
          <a:p>
            <a:endParaRPr lang="en-GB" altLang="en-US" sz="2400" dirty="0">
              <a:solidFill>
                <a:srgbClr val="C00000"/>
              </a:solidFill>
            </a:endParaRPr>
          </a:p>
          <a:p>
            <a:r>
              <a:rPr lang="en-GB" altLang="en-US" sz="2400" dirty="0">
                <a:solidFill>
                  <a:srgbClr val="C00000"/>
                </a:solidFill>
              </a:rPr>
              <a:t>115</a:t>
            </a:r>
            <a:r>
              <a:rPr lang="en-GB" altLang="en-US" sz="2400" dirty="0"/>
              <a:t> TS contributions treated and </a:t>
            </a:r>
            <a:r>
              <a:rPr lang="en-GB" altLang="en-US" sz="2400" dirty="0">
                <a:solidFill>
                  <a:srgbClr val="C00000"/>
                </a:solidFill>
              </a:rPr>
              <a:t>62 </a:t>
            </a:r>
            <a:r>
              <a:rPr lang="en-GB" altLang="en-US" sz="2400" dirty="0"/>
              <a:t>Agreed</a:t>
            </a:r>
          </a:p>
          <a:p>
            <a:pPr lvl="1"/>
            <a:r>
              <a:rPr lang="en-GB" altLang="en-US" sz="2000" dirty="0"/>
              <a:t>58</a:t>
            </a:r>
            <a:r>
              <a:rPr lang="en-GB" altLang="en-US" sz="2000" dirty="0">
                <a:solidFill>
                  <a:schemeClr val="tx1"/>
                </a:solidFill>
              </a:rPr>
              <a:t> targeting Rel-4 TSs and </a:t>
            </a:r>
            <a:r>
              <a:rPr lang="en-GB" altLang="en-US" sz="2000" dirty="0"/>
              <a:t>26</a:t>
            </a:r>
            <a:r>
              <a:rPr lang="en-GB" altLang="en-US" sz="2000" dirty="0">
                <a:solidFill>
                  <a:schemeClr val="tx1"/>
                </a:solidFill>
              </a:rPr>
              <a:t> Agreed</a:t>
            </a:r>
          </a:p>
          <a:p>
            <a:pPr lvl="1"/>
            <a:r>
              <a:rPr lang="en-GB" altLang="en-US" sz="2000" dirty="0"/>
              <a:t>57</a:t>
            </a:r>
            <a:r>
              <a:rPr lang="en-GB" altLang="en-US" sz="2000" dirty="0">
                <a:solidFill>
                  <a:schemeClr val="tx1"/>
                </a:solidFill>
              </a:rPr>
              <a:t> targeting Rel-2/Rel-3 TSs and </a:t>
            </a:r>
            <a:r>
              <a:rPr lang="en-GB" altLang="en-US" sz="2000" dirty="0"/>
              <a:t>36 </a:t>
            </a:r>
            <a:r>
              <a:rPr lang="en-GB" altLang="en-US" sz="2000" dirty="0">
                <a:solidFill>
                  <a:schemeClr val="tx1"/>
                </a:solidFill>
              </a:rPr>
              <a:t>Agreed</a:t>
            </a:r>
          </a:p>
          <a:p>
            <a:endParaRPr lang="en-GB" altLang="en-US" sz="2400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D1C27D5B-0976-4FA3-9465-7F151DDB1AD1}"/>
              </a:ext>
            </a:extLst>
          </p:cNvPr>
          <p:cNvSpPr/>
          <p:nvPr/>
        </p:nvSpPr>
        <p:spPr>
          <a:xfrm>
            <a:off x="533400" y="5457855"/>
            <a:ext cx="381000" cy="30480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2B5BBD-7310-473E-AA47-8BA634B67ACD}"/>
              </a:ext>
            </a:extLst>
          </p:cNvPr>
          <p:cNvSpPr txBox="1"/>
          <p:nvPr/>
        </p:nvSpPr>
        <p:spPr>
          <a:xfrm>
            <a:off x="934736" y="5410200"/>
            <a:ext cx="53919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Normative Rel-4 TS work ramping up on more WIs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19010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 (no risk for Rel-4)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18902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 (low risk for Rel-4)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2985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 (med risk for Rel-4)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25135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 started or stalled (high risk Rel-4)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FD41DF-4C09-4A5F-BC7E-EB4A3FA939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320" y="1600200"/>
            <a:ext cx="8572080" cy="3604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4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TP-2019-0164 – 06-R2, 06-R3, 17-R4  =  29</a:t>
            </a:r>
          </a:p>
          <a:p>
            <a:r>
              <a:rPr lang="en-US" altLang="en-US" sz="2400" dirty="0"/>
              <a:t>TS-0004 – TP-2019-0165 – 08-R2, 10-R3, 04-R4  =  22</a:t>
            </a:r>
          </a:p>
          <a:p>
            <a:r>
              <a:rPr lang="en-US" altLang="en-US" sz="2400" dirty="0"/>
              <a:t>TS-0008 – TP-2019-0166 – 01-R2, 01-R3, 00-R4  =  02</a:t>
            </a:r>
          </a:p>
          <a:p>
            <a:r>
              <a:rPr lang="en-US" altLang="en-US" sz="2400" dirty="0"/>
              <a:t>TS-0009 – TP-2019-0167 – 01-R2, 01-R3, 00-R4  =  02</a:t>
            </a:r>
          </a:p>
          <a:p>
            <a:r>
              <a:rPr lang="en-US" altLang="en-US" sz="2400" dirty="0"/>
              <a:t>TS-0010 – TP-2019-0168 – 01-R2, 01-R3, 00-R4  =  02</a:t>
            </a:r>
          </a:p>
          <a:p>
            <a:r>
              <a:rPr lang="en-US" altLang="en-US" sz="2400" dirty="0"/>
              <a:t>TS-0022 – TP-2019-0169 – 00-R2, 01-R3, 02-R4  =  03  </a:t>
            </a:r>
          </a:p>
          <a:p>
            <a:r>
              <a:rPr lang="en-US" altLang="en-US" sz="2400" dirty="0"/>
              <a:t>TS-0026 – TP-2019-0170 – 00-R2, 01-R3, 04-R4  =  05  </a:t>
            </a:r>
          </a:p>
          <a:p>
            <a:r>
              <a:rPr lang="en-US" altLang="en-US" sz="2400" dirty="0"/>
              <a:t>TS-0034 – TP-2019-0171 – 00-R2, 00-R3, 02-R4  =  02</a:t>
            </a: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5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439249"/>
              </p:ext>
            </p:extLst>
          </p:nvPr>
        </p:nvGraphicFramePr>
        <p:xfrm>
          <a:off x="1600200" y="2286000"/>
          <a:ext cx="5943600" cy="286139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647855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220202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075543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>
                          <a:effectLst/>
                        </a:rPr>
                        <a:t>Date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42.1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10-Oct-2019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42.2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24-Oct-2019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5463217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42.3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31-Oct-2019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0924263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42.4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14-Nov-2019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6351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19676</TotalTime>
  <Words>278</Words>
  <Application>Microsoft Office PowerPoint</Application>
  <PresentationFormat>On-screen Show (4:3)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MS PGothic</vt:lpstr>
      <vt:lpstr>Arial</vt:lpstr>
      <vt:lpstr>Calibri</vt:lpstr>
      <vt:lpstr>Myriad pro</vt:lpstr>
      <vt:lpstr>Times New Roman</vt:lpstr>
      <vt:lpstr>Office Theme</vt:lpstr>
      <vt:lpstr>SDS Status Report to TP42</vt:lpstr>
      <vt:lpstr>Summary</vt:lpstr>
      <vt:lpstr>SDS WI Status 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Dale Seed1</cp:lastModifiedBy>
  <cp:revision>571</cp:revision>
  <dcterms:created xsi:type="dcterms:W3CDTF">2012-09-11T22:52:11Z</dcterms:created>
  <dcterms:modified xsi:type="dcterms:W3CDTF">2019-09-27T10:08:04Z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