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8" r:id="rId1"/>
  </p:sldMasterIdLst>
  <p:notesMasterIdLst>
    <p:notesMasterId r:id="rId22"/>
  </p:notesMasterIdLst>
  <p:handoutMasterIdLst>
    <p:handoutMasterId r:id="rId23"/>
  </p:handoutMasterIdLst>
  <p:sldIdLst>
    <p:sldId id="540" r:id="rId2"/>
    <p:sldId id="479" r:id="rId3"/>
    <p:sldId id="387" r:id="rId4"/>
    <p:sldId id="547" r:id="rId5"/>
    <p:sldId id="558" r:id="rId6"/>
    <p:sldId id="559" r:id="rId7"/>
    <p:sldId id="560" r:id="rId8"/>
    <p:sldId id="561" r:id="rId9"/>
    <p:sldId id="562" r:id="rId10"/>
    <p:sldId id="563" r:id="rId11"/>
    <p:sldId id="573" r:id="rId12"/>
    <p:sldId id="574" r:id="rId13"/>
    <p:sldId id="579" r:id="rId14"/>
    <p:sldId id="571" r:id="rId15"/>
    <p:sldId id="580" r:id="rId16"/>
    <p:sldId id="572" r:id="rId17"/>
    <p:sldId id="581" r:id="rId18"/>
    <p:sldId id="564" r:id="rId19"/>
    <p:sldId id="578" r:id="rId20"/>
    <p:sldId id="557"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919"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guide id="3" orient="horz" pos="3127">
          <p15:clr>
            <a:srgbClr val="A4A3A4"/>
          </p15:clr>
        </p15:guide>
        <p15:guide id="4"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294" autoAdjust="0"/>
    <p:restoredTop sz="95078" autoAdjust="0"/>
  </p:normalViewPr>
  <p:slideViewPr>
    <p:cSldViewPr snapToGrid="0">
      <p:cViewPr varScale="1">
        <p:scale>
          <a:sx n="73" d="100"/>
          <a:sy n="73" d="100"/>
        </p:scale>
        <p:origin x="-612" y="-102"/>
      </p:cViewPr>
      <p:guideLst>
        <p:guide orient="horz" pos="2160"/>
        <p:guide pos="3919"/>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1302"/>
    </p:cViewPr>
  </p:sorterViewPr>
  <p:notesViewPr>
    <p:cSldViewPr snapToGrid="0">
      <p:cViewPr varScale="1">
        <p:scale>
          <a:sx n="52" d="100"/>
          <a:sy n="52" d="100"/>
        </p:scale>
        <p:origin x="-2844" y="-108"/>
      </p:cViewPr>
      <p:guideLst>
        <p:guide orient="horz" pos="2880"/>
        <p:guide orient="horz" pos="3127"/>
        <p:guide pos="2160"/>
        <p:guide pos="21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52962A16-5390-4BD7-BA60-4FBDED4E89A2}" type="datetimeFigureOut">
              <a:rPr lang="en-IN" smtClean="0"/>
              <a:pPr/>
              <a:t>20-09-2019</a:t>
            </a:fld>
            <a:endParaRPr lang="en-IN"/>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4992C4F7-D758-4584-BE90-3E7045BAA39B}" type="slidenum">
              <a:rPr lang="en-IN" smtClean="0"/>
              <a:pPr/>
              <a:t>‹#›</a:t>
            </a:fld>
            <a:endParaRPr lang="en-IN"/>
          </a:p>
        </p:txBody>
      </p:sp>
    </p:spTree>
    <p:extLst>
      <p:ext uri="{BB962C8B-B14F-4D97-AF65-F5344CB8AC3E}">
        <p14:creationId xmlns="" xmlns:p14="http://schemas.microsoft.com/office/powerpoint/2010/main" val="3109597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BB20109-20B9-4D35-B618-6F37254E2226}" type="datetimeFigureOut">
              <a:rPr lang="en-US" smtClean="0"/>
              <a:pPr/>
              <a:t>20-Sep-19</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7CF7F1B9-8978-4EE2-91C7-11888EA05E85}" type="slidenum">
              <a:rPr lang="en-US" smtClean="0"/>
              <a:pPr/>
              <a:t>‹#›</a:t>
            </a:fld>
            <a:endParaRPr lang="en-US"/>
          </a:p>
        </p:txBody>
      </p:sp>
    </p:spTree>
    <p:extLst>
      <p:ext uri="{BB962C8B-B14F-4D97-AF65-F5344CB8AC3E}">
        <p14:creationId xmlns="" xmlns:p14="http://schemas.microsoft.com/office/powerpoint/2010/main" val="3798155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3</a:t>
            </a:fld>
            <a:endParaRPr lang="en-I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12</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13</a:t>
            </a:fld>
            <a:endParaRPr lang="en-IN"/>
          </a:p>
        </p:txBody>
      </p:sp>
    </p:spTree>
    <p:extLst>
      <p:ext uri="{BB962C8B-B14F-4D97-AF65-F5344CB8AC3E}">
        <p14:creationId xmlns="" xmlns:p14="http://schemas.microsoft.com/office/powerpoint/2010/main" val="1815601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14</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15</a:t>
            </a:fld>
            <a:endParaRPr lang="en-IN"/>
          </a:p>
        </p:txBody>
      </p:sp>
    </p:spTree>
    <p:extLst>
      <p:ext uri="{BB962C8B-B14F-4D97-AF65-F5344CB8AC3E}">
        <p14:creationId xmlns="" xmlns:p14="http://schemas.microsoft.com/office/powerpoint/2010/main" val="615068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16</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17</a:t>
            </a:fld>
            <a:endParaRPr lang="en-IN"/>
          </a:p>
        </p:txBody>
      </p:sp>
    </p:spTree>
    <p:extLst>
      <p:ext uri="{BB962C8B-B14F-4D97-AF65-F5344CB8AC3E}">
        <p14:creationId xmlns="" xmlns:p14="http://schemas.microsoft.com/office/powerpoint/2010/main" val="2869151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18</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19</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4</a:t>
            </a:fld>
            <a:endParaRPr lang="en-I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5</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6</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7</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8</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9</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10</a:t>
            </a:fld>
            <a:endParaRPr lang="en-IN"/>
          </a:p>
        </p:txBody>
      </p:sp>
    </p:spTree>
    <p:extLst>
      <p:ext uri="{BB962C8B-B14F-4D97-AF65-F5344CB8AC3E}">
        <p14:creationId xmlns="" xmlns:p14="http://schemas.microsoft.com/office/powerpoint/2010/main" val="1534958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41425"/>
            <a:ext cx="5953125" cy="3349625"/>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a:defRPr/>
            </a:pPr>
            <a:fld id="{8ACF52EA-89B9-4975-9AEC-F70A18A144D6}" type="slidenum">
              <a:rPr lang="en-IN" smtClean="0"/>
              <a:pPr>
                <a:defRPr/>
              </a:pPr>
              <a:t>11</a:t>
            </a:fld>
            <a:endParaRPr lang="en-IN"/>
          </a:p>
        </p:txBody>
      </p:sp>
    </p:spTree>
    <p:extLst>
      <p:ext uri="{BB962C8B-B14F-4D97-AF65-F5344CB8AC3E}">
        <p14:creationId xmlns="" xmlns:p14="http://schemas.microsoft.com/office/powerpoint/2010/main" val="15349584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F5C1034A-F806-4221-9380-C573AE88B7AA}"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pPr>
              <a:defRPr/>
            </a:pPr>
            <a:fld id="{3CD25D90-FAD8-47D5-9DEB-D5B2692AFE87}" type="slidenum">
              <a:rPr lang="en-IN" smtClean="0"/>
              <a:pPr>
                <a:defRPr/>
              </a:pPr>
              <a:t>‹#›</a:t>
            </a:fld>
            <a:endParaRPr lang="en-IN"/>
          </a:p>
        </p:txBody>
      </p:sp>
    </p:spTree>
    <p:extLst>
      <p:ext uri="{BB962C8B-B14F-4D97-AF65-F5344CB8AC3E}">
        <p14:creationId xmlns="" xmlns:p14="http://schemas.microsoft.com/office/powerpoint/2010/main" val="261674092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4E113FF-D199-4C3B-83AA-0DDA9F8790DC}"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F22706D-5A95-4228-831E-FF5AF2B69C1A}" type="slidenum">
              <a:rPr lang="en-US" smtClean="0"/>
              <a:pPr/>
              <a:t>‹#›</a:t>
            </a:fld>
            <a:endParaRPr lang="en-US"/>
          </a:p>
        </p:txBody>
      </p:sp>
    </p:spTree>
    <p:extLst>
      <p:ext uri="{BB962C8B-B14F-4D97-AF65-F5344CB8AC3E}">
        <p14:creationId xmlns="" xmlns:p14="http://schemas.microsoft.com/office/powerpoint/2010/main" val="110127025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4E113FF-D199-4C3B-83AA-0DDA9F8790DC}"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F22706D-5A95-4228-831E-FF5AF2B69C1A}"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389472154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84E113FF-D199-4C3B-83AA-0DDA9F8790DC}"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22706D-5A95-4228-831E-FF5AF2B69C1A}" type="slidenum">
              <a:rPr lang="en-US" smtClean="0"/>
              <a:pPr/>
              <a:t>‹#›</a:t>
            </a:fld>
            <a:endParaRPr lang="en-US"/>
          </a:p>
        </p:txBody>
      </p:sp>
    </p:spTree>
    <p:extLst>
      <p:ext uri="{BB962C8B-B14F-4D97-AF65-F5344CB8AC3E}">
        <p14:creationId xmlns="" xmlns:p14="http://schemas.microsoft.com/office/powerpoint/2010/main" val="355545512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84E113FF-D199-4C3B-83AA-0DDA9F8790DC}"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22706D-5A95-4228-831E-FF5AF2B69C1A}"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 xmlns:p14="http://schemas.microsoft.com/office/powerpoint/2010/main" val="1907356104"/>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pPr>
              <a:defRPr/>
            </a:pPr>
            <a:fld id="{84E113FF-D199-4C3B-83AA-0DDA9F8790DC}"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F22706D-5A95-4228-831E-FF5AF2B69C1A}" type="slidenum">
              <a:rPr lang="en-US" smtClean="0"/>
              <a:pPr/>
              <a:t>‹#›</a:t>
            </a:fld>
            <a:endParaRPr lang="en-US"/>
          </a:p>
        </p:txBody>
      </p:sp>
    </p:spTree>
    <p:extLst>
      <p:ext uri="{BB962C8B-B14F-4D97-AF65-F5344CB8AC3E}">
        <p14:creationId xmlns="" xmlns:p14="http://schemas.microsoft.com/office/powerpoint/2010/main" val="20097721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CCFB49CD-C9D4-45D4-9EA6-55C8EDFCA30C}"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BD14BA8A-3BDA-4E84-AC01-E5614166F54D}" type="slidenum">
              <a:rPr lang="en-IN" smtClean="0"/>
              <a:pPr>
                <a:defRPr/>
              </a:pPr>
              <a:t>‹#›</a:t>
            </a:fld>
            <a:endParaRPr lang="en-IN"/>
          </a:p>
        </p:txBody>
      </p:sp>
    </p:spTree>
    <p:extLst>
      <p:ext uri="{BB962C8B-B14F-4D97-AF65-F5344CB8AC3E}">
        <p14:creationId xmlns="" xmlns:p14="http://schemas.microsoft.com/office/powerpoint/2010/main" val="166938345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D0D25D64-5CF6-4FB7-84DA-77DC40CB7F86}"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5927853C-CA0C-4906-BD4E-43458EC94B93}" type="slidenum">
              <a:rPr lang="en-IN" smtClean="0"/>
              <a:pPr>
                <a:defRPr/>
              </a:pPr>
              <a:t>‹#›</a:t>
            </a:fld>
            <a:endParaRPr lang="en-IN"/>
          </a:p>
        </p:txBody>
      </p:sp>
    </p:spTree>
    <p:extLst>
      <p:ext uri="{BB962C8B-B14F-4D97-AF65-F5344CB8AC3E}">
        <p14:creationId xmlns="" xmlns:p14="http://schemas.microsoft.com/office/powerpoint/2010/main" val="20237931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D96DDA44-C4E8-4F36-A521-BD00A5016892}"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a:defRPr/>
            </a:pPr>
            <a:fld id="{162CE579-2A27-4949-87B0-2E4E009E6583}" type="slidenum">
              <a:rPr lang="en-IN" smtClean="0"/>
              <a:pPr>
                <a:defRPr/>
              </a:pPr>
              <a:t>‹#›</a:t>
            </a:fld>
            <a:endParaRPr lang="en-IN"/>
          </a:p>
        </p:txBody>
      </p:sp>
    </p:spTree>
    <p:extLst>
      <p:ext uri="{BB962C8B-B14F-4D97-AF65-F5344CB8AC3E}">
        <p14:creationId xmlns="" xmlns:p14="http://schemas.microsoft.com/office/powerpoint/2010/main" val="20575301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D5605540-BDC7-46BB-8849-0E20EF6D22A9}" type="datetime3">
              <a:rPr lang="en-US" smtClean="0"/>
              <a:pPr>
                <a:defRPr/>
              </a:pPr>
              <a:t>20 September 2019</a:t>
            </a:fld>
            <a:endParaRPr lang="en-IN"/>
          </a:p>
        </p:txBody>
      </p:sp>
      <p:sp>
        <p:nvSpPr>
          <p:cNvPr id="5" name="Footer Placeholder 4"/>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pPr>
              <a:defRPr/>
            </a:pPr>
            <a:fld id="{B0B43282-80C0-486D-95BF-63C6C8604C31}" type="slidenum">
              <a:rPr lang="en-IN" smtClean="0"/>
              <a:pPr>
                <a:defRPr/>
              </a:pPr>
              <a:t>‹#›</a:t>
            </a:fld>
            <a:endParaRPr lang="en-IN"/>
          </a:p>
        </p:txBody>
      </p:sp>
    </p:spTree>
    <p:extLst>
      <p:ext uri="{BB962C8B-B14F-4D97-AF65-F5344CB8AC3E}">
        <p14:creationId xmlns="" xmlns:p14="http://schemas.microsoft.com/office/powerpoint/2010/main" val="235884782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77B502CA-FA19-4D6F-8C97-0F4BDFE640D8}"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pPr>
              <a:defRPr/>
            </a:pPr>
            <a:fld id="{AC350563-1863-4F30-8256-BFB33641674B}" type="slidenum">
              <a:rPr lang="en-IN" smtClean="0"/>
              <a:pPr>
                <a:defRPr/>
              </a:pPr>
              <a:t>‹#›</a:t>
            </a:fld>
            <a:endParaRPr lang="en-IN"/>
          </a:p>
        </p:txBody>
      </p:sp>
    </p:spTree>
    <p:extLst>
      <p:ext uri="{BB962C8B-B14F-4D97-AF65-F5344CB8AC3E}">
        <p14:creationId xmlns="" xmlns:p14="http://schemas.microsoft.com/office/powerpoint/2010/main" val="2323470395"/>
      </p:ext>
    </p:extLst>
  </p:cSld>
  <p:clrMapOvr>
    <a:masterClrMapping/>
  </p:clrMapOvr>
  <p:hf sldNum="0" hdr="0" ftr="0" dt="0"/>
  <p:extLst>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A787C14A-0438-419D-877C-0256A0322FD3}" type="datetime3">
              <a:rPr lang="en-US" smtClean="0"/>
              <a:pPr>
                <a:defRPr/>
              </a:pPr>
              <a:t>20 September 2019</a:t>
            </a:fld>
            <a:endParaRPr lang="en-IN"/>
          </a:p>
        </p:txBody>
      </p:sp>
      <p:sp>
        <p:nvSpPr>
          <p:cNvPr id="8" name="Footer Placeholder 7"/>
          <p:cNvSpPr>
            <a:spLocks noGrp="1"/>
          </p:cNvSpPr>
          <p:nvPr>
            <p:ph type="ftr" sz="quarter" idx="11"/>
          </p:nvPr>
        </p:nvSpPr>
        <p:spPr/>
        <p:txBody>
          <a:bodyPr/>
          <a:lstStyle/>
          <a:p>
            <a:pPr>
              <a:defRPr/>
            </a:pPr>
            <a:r>
              <a:rPr lang="en-IN" smtClean="0"/>
              <a:t>Department of Telecommunications</a:t>
            </a:r>
            <a:endParaRPr lang="en-IN"/>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pPr>
              <a:defRPr/>
            </a:pPr>
            <a:fld id="{CB8F941E-54EE-4B39-A8AC-C5DA02A58865}" type="slidenum">
              <a:rPr lang="en-IN" smtClean="0"/>
              <a:pPr>
                <a:defRPr/>
              </a:pPr>
              <a:t>‹#›</a:t>
            </a:fld>
            <a:endParaRPr lang="en-IN"/>
          </a:p>
        </p:txBody>
      </p:sp>
    </p:spTree>
    <p:extLst>
      <p:ext uri="{BB962C8B-B14F-4D97-AF65-F5344CB8AC3E}">
        <p14:creationId xmlns="" xmlns:p14="http://schemas.microsoft.com/office/powerpoint/2010/main" val="4149853678"/>
      </p:ext>
    </p:extLst>
  </p:cSld>
  <p:clrMapOvr>
    <a:masterClrMapping/>
  </p:clrMapOvr>
  <p:hf sldNum="0" hdr="0" ftr="0" dt="0"/>
  <p:extLst>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5D78F9A6-CE3D-49D2-9858-FB2E7B56C636}" type="datetime3">
              <a:rPr lang="en-US" smtClean="0"/>
              <a:pPr>
                <a:defRPr/>
              </a:pPr>
              <a:t>20 September 2019</a:t>
            </a:fld>
            <a:endParaRPr lang="en-IN"/>
          </a:p>
        </p:txBody>
      </p:sp>
      <p:sp>
        <p:nvSpPr>
          <p:cNvPr id="4" name="Footer Placeholder 3"/>
          <p:cNvSpPr>
            <a:spLocks noGrp="1"/>
          </p:cNvSpPr>
          <p:nvPr>
            <p:ph type="ftr" sz="quarter" idx="11"/>
          </p:nvPr>
        </p:nvSpPr>
        <p:spPr/>
        <p:txBody>
          <a:bodyPr/>
          <a:lstStyle/>
          <a:p>
            <a:pPr>
              <a:defRPr/>
            </a:pPr>
            <a:r>
              <a:rPr lang="en-IN" smtClean="0"/>
              <a:t>Department of Telecommunications</a:t>
            </a:r>
            <a:endParaRPr lang="en-IN"/>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a:defRPr/>
            </a:pPr>
            <a:fld id="{154E5A38-8105-42E0-A2A7-017F94081802}" type="slidenum">
              <a:rPr lang="en-IN" smtClean="0"/>
              <a:pPr>
                <a:defRPr/>
              </a:pPr>
              <a:t>‹#›</a:t>
            </a:fld>
            <a:endParaRPr lang="en-IN"/>
          </a:p>
        </p:txBody>
      </p:sp>
    </p:spTree>
    <p:extLst>
      <p:ext uri="{BB962C8B-B14F-4D97-AF65-F5344CB8AC3E}">
        <p14:creationId xmlns="" xmlns:p14="http://schemas.microsoft.com/office/powerpoint/2010/main" val="90074639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5A3EA04-126D-4FD2-A9DF-D4D66E19B08B}" type="datetime3">
              <a:rPr lang="en-US" smtClean="0"/>
              <a:pPr>
                <a:defRPr/>
              </a:pPr>
              <a:t>20 September 2019</a:t>
            </a:fld>
            <a:endParaRPr lang="en-IN"/>
          </a:p>
        </p:txBody>
      </p:sp>
      <p:sp>
        <p:nvSpPr>
          <p:cNvPr id="3" name="Footer Placeholder 2"/>
          <p:cNvSpPr>
            <a:spLocks noGrp="1"/>
          </p:cNvSpPr>
          <p:nvPr>
            <p:ph type="ftr" sz="quarter" idx="11"/>
          </p:nvPr>
        </p:nvSpPr>
        <p:spPr/>
        <p:txBody>
          <a:bodyPr/>
          <a:lstStyle/>
          <a:p>
            <a:pPr>
              <a:defRPr/>
            </a:pPr>
            <a:r>
              <a:rPr lang="en-IN" smtClean="0"/>
              <a:t>Department of Telecommunications</a:t>
            </a:r>
            <a:endParaRPr lang="en-IN"/>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a:defRPr/>
            </a:pPr>
            <a:fld id="{CC55DA6D-C924-4ECA-B316-BA6CD550E642}" type="slidenum">
              <a:rPr lang="en-IN" smtClean="0"/>
              <a:pPr>
                <a:defRPr/>
              </a:pPr>
              <a:t>‹#›</a:t>
            </a:fld>
            <a:endParaRPr lang="en-IN"/>
          </a:p>
        </p:txBody>
      </p:sp>
    </p:spTree>
    <p:extLst>
      <p:ext uri="{BB962C8B-B14F-4D97-AF65-F5344CB8AC3E}">
        <p14:creationId xmlns="" xmlns:p14="http://schemas.microsoft.com/office/powerpoint/2010/main" val="116416392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C85BFC9B-69F5-480F-B6B3-E58914A05199}"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a:defRPr/>
            </a:pPr>
            <a:fld id="{F919AC78-69E8-4AF9-A81F-7B1C8634289C}" type="slidenum">
              <a:rPr lang="en-IN" smtClean="0"/>
              <a:pPr>
                <a:defRPr/>
              </a:pPr>
              <a:t>‹#›</a:t>
            </a:fld>
            <a:endParaRPr lang="en-IN"/>
          </a:p>
        </p:txBody>
      </p:sp>
    </p:spTree>
    <p:extLst>
      <p:ext uri="{BB962C8B-B14F-4D97-AF65-F5344CB8AC3E}">
        <p14:creationId xmlns="" xmlns:p14="http://schemas.microsoft.com/office/powerpoint/2010/main" val="2923949843"/>
      </p:ext>
    </p:extLst>
  </p:cSld>
  <p:clrMapOvr>
    <a:masterClrMapping/>
  </p:clrMapOvr>
  <p:hf sldNum="0" hdr="0" ftr="0" dt="0"/>
  <p:extLst>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7F64F699-0D31-4120-8201-0578329166A8}" type="datetime3">
              <a:rPr lang="en-US" smtClean="0"/>
              <a:pPr>
                <a:defRPr/>
              </a:pPr>
              <a:t>20 September 2019</a:t>
            </a:fld>
            <a:endParaRPr lang="en-IN"/>
          </a:p>
        </p:txBody>
      </p:sp>
      <p:sp>
        <p:nvSpPr>
          <p:cNvPr id="6" name="Footer Placeholder 5"/>
          <p:cNvSpPr>
            <a:spLocks noGrp="1"/>
          </p:cNvSpPr>
          <p:nvPr>
            <p:ph type="ftr" sz="quarter" idx="11"/>
          </p:nvPr>
        </p:nvSpPr>
        <p:spPr/>
        <p:txBody>
          <a:bodyPr/>
          <a:lstStyle/>
          <a:p>
            <a:pPr>
              <a:defRPr/>
            </a:pPr>
            <a:r>
              <a:rPr lang="en-IN" smtClean="0"/>
              <a:t>Department of Telecommunications</a:t>
            </a:r>
            <a:endParaRPr lang="en-IN"/>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pPr>
              <a:defRPr/>
            </a:pPr>
            <a:fld id="{580C9E7D-FB77-4635-B5C8-03F8686DC277}" type="slidenum">
              <a:rPr lang="en-IN" smtClean="0"/>
              <a:pPr>
                <a:defRPr/>
              </a:pPr>
              <a:t>‹#›</a:t>
            </a:fld>
            <a:endParaRPr lang="en-IN"/>
          </a:p>
        </p:txBody>
      </p:sp>
    </p:spTree>
    <p:extLst>
      <p:ext uri="{BB962C8B-B14F-4D97-AF65-F5344CB8AC3E}">
        <p14:creationId xmlns="" xmlns:p14="http://schemas.microsoft.com/office/powerpoint/2010/main" val="399877864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4E113FF-D199-4C3B-83AA-0DDA9F8790DC}" type="datetime3">
              <a:rPr lang="en-US" smtClean="0"/>
              <a:pPr>
                <a:defRPr/>
              </a:pPr>
              <a:t>20 September 2019</a:t>
            </a:fld>
            <a:endParaRPr lang="en-IN"/>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IN" smtClean="0"/>
              <a:t>Department of Telecommunications</a:t>
            </a:r>
            <a:endParaRPr lang="en-IN"/>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F22706D-5A95-4228-831E-FF5AF2B69C1A}" type="slidenum">
              <a:rPr lang="en-US" smtClean="0"/>
              <a:pPr/>
              <a:t>‹#›</a:t>
            </a:fld>
            <a:endParaRPr lang="en-US"/>
          </a:p>
        </p:txBody>
      </p:sp>
    </p:spTree>
    <p:extLst>
      <p:ext uri="{BB962C8B-B14F-4D97-AF65-F5344CB8AC3E}">
        <p14:creationId xmlns="" xmlns:p14="http://schemas.microsoft.com/office/powerpoint/2010/main" val="13207834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64295" y="370282"/>
            <a:ext cx="8433739" cy="1077218"/>
          </a:xfrm>
          <a:prstGeom prst="rect">
            <a:avLst/>
          </a:prstGeom>
        </p:spPr>
        <p:txBody>
          <a:bodyPr wrap="square">
            <a:spAutoFit/>
          </a:bodyPr>
          <a:lstStyle/>
          <a:p>
            <a:pPr algn="ctr"/>
            <a:r>
              <a:rPr lang="en-IN" sz="3200" b="1" dirty="0" smtClean="0">
                <a:solidFill>
                  <a:srgbClr val="0070C0"/>
                </a:solidFill>
              </a:rPr>
              <a:t>6</a:t>
            </a:r>
            <a:r>
              <a:rPr lang="en-IN" sz="3200" b="1" baseline="30000" dirty="0" smtClean="0">
                <a:solidFill>
                  <a:srgbClr val="0070C0"/>
                </a:solidFill>
              </a:rPr>
              <a:t>th</a:t>
            </a:r>
            <a:r>
              <a:rPr lang="en-IN" sz="3200" b="1" dirty="0" smtClean="0">
                <a:solidFill>
                  <a:srgbClr val="0070C0"/>
                </a:solidFill>
              </a:rPr>
              <a:t> oneM2M Industry Day Workshop </a:t>
            </a:r>
          </a:p>
          <a:p>
            <a:pPr algn="ctr"/>
            <a:r>
              <a:rPr lang="en-IN" sz="3200" b="1" dirty="0" smtClean="0">
                <a:solidFill>
                  <a:srgbClr val="0070C0"/>
                </a:solidFill>
              </a:rPr>
              <a:t>@ Hyderabad ,India</a:t>
            </a:r>
            <a:endParaRPr lang="en-US" sz="3200" b="1" dirty="0">
              <a:solidFill>
                <a:srgbClr val="0070C0"/>
              </a:solidFill>
            </a:endParaRPr>
          </a:p>
        </p:txBody>
      </p:sp>
      <p:sp>
        <p:nvSpPr>
          <p:cNvPr id="4" name="Rectangle 3"/>
          <p:cNvSpPr/>
          <p:nvPr/>
        </p:nvSpPr>
        <p:spPr>
          <a:xfrm>
            <a:off x="3359330" y="4345394"/>
            <a:ext cx="5630093" cy="1631216"/>
          </a:xfrm>
          <a:prstGeom prst="rect">
            <a:avLst/>
          </a:prstGeom>
        </p:spPr>
        <p:txBody>
          <a:bodyPr wrap="square">
            <a:spAutoFit/>
          </a:bodyPr>
          <a:lstStyle/>
          <a:p>
            <a:pPr algn="ctr"/>
            <a:r>
              <a:rPr lang="en-US" sz="2400" b="1" dirty="0" smtClean="0">
                <a:solidFill>
                  <a:srgbClr val="002060"/>
                </a:solidFill>
              </a:rPr>
              <a:t>RAJIV </a:t>
            </a:r>
            <a:r>
              <a:rPr lang="en-US" sz="2400" b="1" dirty="0">
                <a:solidFill>
                  <a:srgbClr val="002060"/>
                </a:solidFill>
              </a:rPr>
              <a:t>SINHA</a:t>
            </a:r>
            <a:r>
              <a:rPr lang="en-US" sz="2400" dirty="0">
                <a:solidFill>
                  <a:srgbClr val="002060"/>
                </a:solidFill>
              </a:rPr>
              <a:t/>
            </a:r>
            <a:br>
              <a:rPr lang="en-US" sz="2400" dirty="0">
                <a:solidFill>
                  <a:srgbClr val="002060"/>
                </a:solidFill>
              </a:rPr>
            </a:br>
            <a:r>
              <a:rPr lang="en-US" dirty="0">
                <a:solidFill>
                  <a:srgbClr val="002060"/>
                </a:solidFill>
              </a:rPr>
              <a:t>Deputy Director General </a:t>
            </a:r>
          </a:p>
          <a:p>
            <a:pPr algn="ctr"/>
            <a:r>
              <a:rPr lang="en-US" dirty="0">
                <a:solidFill>
                  <a:srgbClr val="002060"/>
                </a:solidFill>
              </a:rPr>
              <a:t>Networks &amp; Technologies </a:t>
            </a:r>
          </a:p>
          <a:p>
            <a:pPr algn="ctr"/>
            <a:r>
              <a:rPr lang="en-US" dirty="0">
                <a:solidFill>
                  <a:srgbClr val="002060"/>
                </a:solidFill>
              </a:rPr>
              <a:t> Department of </a:t>
            </a:r>
            <a:r>
              <a:rPr lang="en-US" dirty="0" smtClean="0">
                <a:solidFill>
                  <a:srgbClr val="002060"/>
                </a:solidFill>
              </a:rPr>
              <a:t>Telecommunications</a:t>
            </a:r>
          </a:p>
          <a:p>
            <a:pPr algn="ctr"/>
            <a:r>
              <a:rPr lang="en-US" dirty="0" smtClean="0">
                <a:solidFill>
                  <a:srgbClr val="002060"/>
                </a:solidFill>
              </a:rPr>
              <a:t>Government of India</a:t>
            </a:r>
            <a:endParaRPr lang="en-IN" dirty="0">
              <a:solidFill>
                <a:srgbClr val="002060"/>
              </a:solidFill>
            </a:endParaRPr>
          </a:p>
        </p:txBody>
      </p:sp>
      <p:sp>
        <p:nvSpPr>
          <p:cNvPr id="6" name="Rectangle 5"/>
          <p:cNvSpPr/>
          <p:nvPr/>
        </p:nvSpPr>
        <p:spPr>
          <a:xfrm>
            <a:off x="4594859" y="6211436"/>
            <a:ext cx="3140603" cy="430887"/>
          </a:xfrm>
          <a:prstGeom prst="rect">
            <a:avLst/>
          </a:prstGeom>
        </p:spPr>
        <p:txBody>
          <a:bodyPr wrap="none">
            <a:spAutoFit/>
          </a:bodyPr>
          <a:lstStyle/>
          <a:p>
            <a:pPr algn="ctr"/>
            <a:r>
              <a:rPr lang="en-US" sz="2200" b="1" dirty="0" smtClean="0">
                <a:solidFill>
                  <a:srgbClr val="0070C0"/>
                </a:solidFill>
              </a:rPr>
              <a:t>25</a:t>
            </a:r>
            <a:r>
              <a:rPr lang="en-US" sz="2200" b="1" baseline="30000" dirty="0" smtClean="0">
                <a:solidFill>
                  <a:srgbClr val="0070C0"/>
                </a:solidFill>
              </a:rPr>
              <a:t>th</a:t>
            </a:r>
            <a:r>
              <a:rPr lang="en-US" sz="2200" b="1" dirty="0" smtClean="0">
                <a:solidFill>
                  <a:srgbClr val="0070C0"/>
                </a:solidFill>
              </a:rPr>
              <a:t> September , </a:t>
            </a:r>
            <a:r>
              <a:rPr lang="en-US" sz="2200" b="1" dirty="0">
                <a:solidFill>
                  <a:srgbClr val="0070C0"/>
                </a:solidFill>
              </a:rPr>
              <a:t>2019</a:t>
            </a:r>
          </a:p>
        </p:txBody>
      </p:sp>
      <p:sp>
        <p:nvSpPr>
          <p:cNvPr id="5" name="Rectangle 4"/>
          <p:cNvSpPr/>
          <p:nvPr/>
        </p:nvSpPr>
        <p:spPr>
          <a:xfrm>
            <a:off x="1359691" y="2174804"/>
            <a:ext cx="9641542" cy="1846659"/>
          </a:xfrm>
          <a:prstGeom prst="rect">
            <a:avLst/>
          </a:prstGeom>
        </p:spPr>
        <p:txBody>
          <a:bodyPr wrap="square">
            <a:spAutoFit/>
          </a:bodyPr>
          <a:lstStyle/>
          <a:p>
            <a:pPr algn="ctr"/>
            <a:r>
              <a:rPr lang="en-IN" sz="3800" b="1" dirty="0" smtClean="0">
                <a:solidFill>
                  <a:srgbClr val="002060"/>
                </a:solidFill>
                <a:latin typeface="Century Gothic" panose="020B0502020202020204" pitchFamily="34" charset="0"/>
              </a:rPr>
              <a:t>oneM2M Standards and </a:t>
            </a:r>
          </a:p>
          <a:p>
            <a:pPr algn="ctr"/>
            <a:r>
              <a:rPr lang="en-IN" sz="3800" b="1" dirty="0" smtClean="0">
                <a:solidFill>
                  <a:srgbClr val="002060"/>
                </a:solidFill>
                <a:latin typeface="Century Gothic" panose="020B0502020202020204" pitchFamily="34" charset="0"/>
              </a:rPr>
              <a:t>Enablement of IoT ecosystem </a:t>
            </a:r>
          </a:p>
          <a:p>
            <a:pPr algn="ctr"/>
            <a:r>
              <a:rPr lang="en-IN" sz="3800" b="1" i="1" dirty="0" smtClean="0">
                <a:solidFill>
                  <a:srgbClr val="0070C0"/>
                </a:solidFill>
                <a:latin typeface="Century Gothic" panose="020B0502020202020204" pitchFamily="34" charset="0"/>
              </a:rPr>
              <a:t>-Bridging  the Gap</a:t>
            </a:r>
            <a:endParaRPr lang="en-IN" sz="3800" b="1" i="1" dirty="0">
              <a:solidFill>
                <a:srgbClr val="0070C0"/>
              </a:solidFill>
              <a:latin typeface="Century Gothic" panose="020B0502020202020204" pitchFamily="34" charset="0"/>
            </a:endParaRPr>
          </a:p>
        </p:txBody>
      </p:sp>
    </p:spTree>
    <p:extLst>
      <p:ext uri="{BB962C8B-B14F-4D97-AF65-F5344CB8AC3E}">
        <p14:creationId xmlns="" xmlns:p14="http://schemas.microsoft.com/office/powerpoint/2010/main" val="1005329331"/>
      </p:ext>
    </p:extLst>
  </p:cSld>
  <p:clrMapOvr>
    <a:masterClrMapping/>
  </p:clrMapOvr>
  <mc:AlternateContent xmlns:mc="http://schemas.openxmlformats.org/markup-compatibility/2006">
    <mc:Choice xmlns=""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07177" y="279142"/>
            <a:ext cx="8216537" cy="609133"/>
          </a:xfrm>
        </p:spPr>
        <p:txBody>
          <a:bodyPr>
            <a:noAutofit/>
          </a:bodyPr>
          <a:lstStyle/>
          <a:p>
            <a:pPr algn="ctr">
              <a:defRPr/>
            </a:pPr>
            <a:r>
              <a:rPr lang="en-US" sz="3200" b="1" dirty="0" smtClean="0">
                <a:solidFill>
                  <a:srgbClr val="002060"/>
                </a:solidFill>
              </a:rPr>
              <a:t>Road blocks </a:t>
            </a:r>
            <a:r>
              <a:rPr lang="en-US" altLang="en-US" sz="3200" b="1" dirty="0" smtClean="0">
                <a:solidFill>
                  <a:srgbClr val="002060"/>
                </a:solidFill>
              </a:rPr>
              <a:t> for Smart Deployments…</a:t>
            </a:r>
            <a:endParaRPr lang="en-US" altLang="en-US" sz="3200" b="1" dirty="0">
              <a:solidFill>
                <a:srgbClr val="002060"/>
              </a:solidFill>
            </a:endParaRPr>
          </a:p>
        </p:txBody>
      </p:sp>
      <p:sp>
        <p:nvSpPr>
          <p:cNvPr id="3" name="TextBox 2"/>
          <p:cNvSpPr txBox="1"/>
          <p:nvPr/>
        </p:nvSpPr>
        <p:spPr>
          <a:xfrm>
            <a:off x="1410787" y="1264877"/>
            <a:ext cx="10450287" cy="3046988"/>
          </a:xfrm>
          <a:prstGeom prst="rect">
            <a:avLst/>
          </a:prstGeom>
          <a:noFill/>
        </p:spPr>
        <p:txBody>
          <a:bodyPr wrap="square" rtlCol="0">
            <a:spAutoFit/>
          </a:bodyPr>
          <a:lstStyle/>
          <a:p>
            <a:pPr algn="just"/>
            <a:r>
              <a:rPr lang="en-US" sz="2400" b="1" dirty="0" smtClean="0">
                <a:solidFill>
                  <a:srgbClr val="002060"/>
                </a:solidFill>
              </a:rPr>
              <a:t>4. DATA MANAGEMENT</a:t>
            </a:r>
          </a:p>
          <a:p>
            <a:pPr algn="just"/>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Complexity and risk increase as more data sources are connected</a:t>
            </a:r>
          </a:p>
          <a:p>
            <a:pPr algn="just"/>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 Privacy considerations and national and international regulations, along with the risk of negative press attention, can slow adoption</a:t>
            </a:r>
          </a:p>
          <a:p>
            <a:pPr algn="just"/>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 Security considerations outweigh the benefits of solutions </a:t>
            </a:r>
            <a:endParaRPr lang="en-US" sz="24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449977" y="174639"/>
            <a:ext cx="10175966" cy="596070"/>
          </a:xfrm>
        </p:spPr>
        <p:txBody>
          <a:bodyPr>
            <a:noAutofit/>
          </a:bodyPr>
          <a:lstStyle/>
          <a:p>
            <a:pPr algn="ctr">
              <a:defRPr/>
            </a:pPr>
            <a:r>
              <a:rPr lang="en-US" altLang="en-US" sz="3200" b="1" dirty="0" smtClean="0">
                <a:solidFill>
                  <a:srgbClr val="002060"/>
                </a:solidFill>
              </a:rPr>
              <a:t>Standardization and IoT deployments </a:t>
            </a:r>
            <a:endParaRPr lang="en-US" altLang="en-US" sz="3200" b="1" dirty="0">
              <a:solidFill>
                <a:srgbClr val="002060"/>
              </a:solidFill>
            </a:endParaRPr>
          </a:p>
        </p:txBody>
      </p:sp>
      <p:sp>
        <p:nvSpPr>
          <p:cNvPr id="3" name="TextBox 2"/>
          <p:cNvSpPr txBox="1"/>
          <p:nvPr/>
        </p:nvSpPr>
        <p:spPr>
          <a:xfrm>
            <a:off x="1449977" y="917912"/>
            <a:ext cx="10450287" cy="5139869"/>
          </a:xfrm>
          <a:prstGeom prst="rect">
            <a:avLst/>
          </a:prstGeom>
          <a:noFill/>
        </p:spPr>
        <p:txBody>
          <a:bodyPr wrap="square" rtlCol="0">
            <a:spAutoFit/>
          </a:bodyPr>
          <a:lstStyle/>
          <a:p>
            <a:r>
              <a:rPr lang="en-IN" sz="2400" b="1" u="sng" dirty="0" smtClean="0">
                <a:solidFill>
                  <a:schemeClr val="bg2">
                    <a:lumMod val="25000"/>
                  </a:schemeClr>
                </a:solidFill>
              </a:rPr>
              <a:t>Need of Standardization:</a:t>
            </a:r>
          </a:p>
          <a:p>
            <a:endParaRPr lang="en-US" sz="2000" b="1" dirty="0" smtClean="0">
              <a:solidFill>
                <a:srgbClr val="0070C0"/>
              </a:solidFill>
            </a:endParaRPr>
          </a:p>
          <a:p>
            <a:pPr marL="285750" indent="-285750" algn="just">
              <a:buFont typeface="Wingdings" panose="05000000000000000000" pitchFamily="2" charset="2"/>
              <a:buChar char="Ø"/>
            </a:pPr>
            <a:r>
              <a:rPr lang="en-IN" sz="2400" b="1" dirty="0" smtClean="0">
                <a:solidFill>
                  <a:srgbClr val="0070C0"/>
                </a:solidFill>
              </a:rPr>
              <a:t> According to a recent study from Machina Research, an M2M and IoT research firm, </a:t>
            </a:r>
            <a:r>
              <a:rPr lang="en-IN" sz="2400" b="1" dirty="0" smtClean="0">
                <a:solidFill>
                  <a:srgbClr val="C00000"/>
                </a:solidFill>
              </a:rPr>
              <a:t>cities worldwide could waste as much as $341bn by 2025</a:t>
            </a:r>
            <a:r>
              <a:rPr lang="en-IN" sz="2400" b="1" dirty="0" smtClean="0">
                <a:solidFill>
                  <a:srgbClr val="FF0000"/>
                </a:solidFill>
              </a:rPr>
              <a:t> </a:t>
            </a:r>
            <a:r>
              <a:rPr lang="en-IN" sz="2400" b="1" dirty="0" smtClean="0">
                <a:solidFill>
                  <a:srgbClr val="0070C0"/>
                </a:solidFill>
              </a:rPr>
              <a:t>if they adopt a fragmented approach towards IoT as opposed to a standardised one </a:t>
            </a:r>
          </a:p>
          <a:p>
            <a:pPr marL="285750" indent="-285750" algn="just">
              <a:buFont typeface="Wingdings" panose="05000000000000000000" pitchFamily="2" charset="2"/>
              <a:buChar char="Ø"/>
            </a:pPr>
            <a:endParaRPr lang="en-IN" sz="2400" b="1" dirty="0" smtClean="0">
              <a:solidFill>
                <a:srgbClr val="0070C0"/>
              </a:solidFill>
            </a:endParaRPr>
          </a:p>
          <a:p>
            <a:pPr marL="285750" indent="-285750" algn="just">
              <a:buFont typeface="Wingdings" panose="05000000000000000000" pitchFamily="2" charset="2"/>
              <a:buChar char="Ø"/>
            </a:pPr>
            <a:r>
              <a:rPr lang="en-IN" sz="2400" b="1" dirty="0" smtClean="0">
                <a:solidFill>
                  <a:srgbClr val="0070C0"/>
                </a:solidFill>
              </a:rPr>
              <a:t>This sum comes from the extra cost of vendor lock-in, lack of interoperability and higher system-integration fees</a:t>
            </a:r>
          </a:p>
          <a:p>
            <a:pPr marL="285750" indent="-285750" algn="just">
              <a:buFont typeface="Wingdings" panose="05000000000000000000" pitchFamily="2" charset="2"/>
              <a:buChar char="Ø"/>
            </a:pPr>
            <a:endParaRPr lang="en-IN" sz="2400" b="1" dirty="0" smtClean="0">
              <a:solidFill>
                <a:srgbClr val="0070C0"/>
              </a:solidFill>
            </a:endParaRPr>
          </a:p>
          <a:p>
            <a:pPr marL="285750" indent="-285750" algn="just">
              <a:buFont typeface="Wingdings" panose="05000000000000000000" pitchFamily="2" charset="2"/>
              <a:buChar char="Ø"/>
            </a:pPr>
            <a:r>
              <a:rPr lang="en-IN" sz="2400" b="1" dirty="0" smtClean="0">
                <a:solidFill>
                  <a:srgbClr val="0070C0"/>
                </a:solidFill>
              </a:rPr>
              <a:t>Machina further points out that fragmentation of different IoT platforms will dampen the rollout of connected devices and could even curtail adoption of smart city apps</a:t>
            </a:r>
          </a:p>
          <a:p>
            <a:pPr marL="285750" indent="-285750" algn="just">
              <a:buFont typeface="Wingdings" panose="05000000000000000000" pitchFamily="2" charset="2"/>
              <a:buChar char="Ø"/>
            </a:pPr>
            <a:endParaRPr lang="en-IN" sz="2000" b="1" dirty="0" smtClean="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449977" y="174639"/>
            <a:ext cx="10175966" cy="765887"/>
          </a:xfrm>
        </p:spPr>
        <p:txBody>
          <a:bodyPr>
            <a:noAutofit/>
          </a:bodyPr>
          <a:lstStyle/>
          <a:p>
            <a:pPr algn="ctr">
              <a:defRPr/>
            </a:pPr>
            <a:r>
              <a:rPr lang="en-US" altLang="en-US" sz="3200" b="1" dirty="0">
                <a:solidFill>
                  <a:srgbClr val="002060"/>
                </a:solidFill>
              </a:rPr>
              <a:t>Standardization and IoT </a:t>
            </a:r>
            <a:r>
              <a:rPr lang="en-US" altLang="en-US" sz="3200" b="1" dirty="0" smtClean="0">
                <a:solidFill>
                  <a:srgbClr val="002060"/>
                </a:solidFill>
              </a:rPr>
              <a:t>deployments… </a:t>
            </a:r>
            <a:endParaRPr lang="en-US" altLang="en-US" sz="3200" b="1" dirty="0">
              <a:solidFill>
                <a:srgbClr val="002060"/>
              </a:solidFill>
            </a:endParaRPr>
          </a:p>
        </p:txBody>
      </p:sp>
      <p:sp>
        <p:nvSpPr>
          <p:cNvPr id="3" name="TextBox 2"/>
          <p:cNvSpPr txBox="1"/>
          <p:nvPr/>
        </p:nvSpPr>
        <p:spPr>
          <a:xfrm>
            <a:off x="1345473" y="1238751"/>
            <a:ext cx="10450287" cy="5109091"/>
          </a:xfrm>
          <a:prstGeom prst="rect">
            <a:avLst/>
          </a:prstGeom>
          <a:noFill/>
        </p:spPr>
        <p:txBody>
          <a:bodyPr wrap="square" rtlCol="0">
            <a:spAutoFit/>
          </a:bodyPr>
          <a:lstStyle/>
          <a:p>
            <a:pPr marL="285750" lvl="0" indent="-285750" algn="just">
              <a:buFont typeface="Wingdings" panose="05000000000000000000" pitchFamily="2" charset="2"/>
              <a:buChar char="Ø"/>
            </a:pPr>
            <a:r>
              <a:rPr lang="en-IN" sz="2400" b="1" dirty="0" smtClean="0">
                <a:solidFill>
                  <a:srgbClr val="0070C0"/>
                </a:solidFill>
              </a:rPr>
              <a:t>oneM2M is a response to the growing demand for a smarter approach to smart cities</a:t>
            </a:r>
          </a:p>
          <a:p>
            <a:pPr marL="285750" lvl="0" indent="-285750" algn="just">
              <a:buFont typeface="Wingdings" panose="05000000000000000000" pitchFamily="2" charset="2"/>
              <a:buChar char="Ø"/>
            </a:pPr>
            <a:endParaRPr lang="en-IN" sz="2400" b="1" dirty="0" smtClean="0">
              <a:solidFill>
                <a:srgbClr val="0070C0"/>
              </a:solidFill>
            </a:endParaRPr>
          </a:p>
          <a:p>
            <a:pPr marL="285750" lvl="0" indent="-285750" algn="just">
              <a:buFont typeface="Wingdings" panose="05000000000000000000" pitchFamily="2" charset="2"/>
              <a:buChar char="Ø"/>
            </a:pPr>
            <a:r>
              <a:rPr lang="en-IN" sz="2400" b="1" dirty="0" smtClean="0">
                <a:solidFill>
                  <a:srgbClr val="0070C0"/>
                </a:solidFill>
              </a:rPr>
              <a:t>Based on open standards, developed in partnership with its some 200 members worldwide, which include various regional standards bodies, oneM2M marks a seismic change in the IoT landscape. </a:t>
            </a:r>
            <a:r>
              <a:rPr lang="en-IN" sz="2400" b="1" dirty="0" smtClean="0">
                <a:solidFill>
                  <a:srgbClr val="FF0000"/>
                </a:solidFill>
              </a:rPr>
              <a:t>It combats market fragmentation</a:t>
            </a:r>
            <a:endParaRPr lang="en-IN" sz="2400" b="1" dirty="0" smtClean="0">
              <a:solidFill>
                <a:srgbClr val="0070C0"/>
              </a:solidFill>
            </a:endParaRPr>
          </a:p>
          <a:p>
            <a:pPr marL="285750" lvl="0" indent="-285750" algn="just">
              <a:buFont typeface="Wingdings" panose="05000000000000000000" pitchFamily="2" charset="2"/>
              <a:buChar char="Ø"/>
            </a:pPr>
            <a:endParaRPr lang="en-IN" sz="2400" b="1" dirty="0" smtClean="0">
              <a:solidFill>
                <a:srgbClr val="0070C0"/>
              </a:solidFill>
            </a:endParaRPr>
          </a:p>
          <a:p>
            <a:pPr marL="285750" lvl="0" indent="-285750" algn="just">
              <a:buFont typeface="Wingdings" panose="05000000000000000000" pitchFamily="2" charset="2"/>
              <a:buChar char="Ø"/>
            </a:pPr>
            <a:r>
              <a:rPr lang="en-IN" sz="2400" b="1" dirty="0" smtClean="0">
                <a:solidFill>
                  <a:srgbClr val="0070C0"/>
                </a:solidFill>
              </a:rPr>
              <a:t>Instead of the vertical approach, where cities might have several dedicated IoT platforms, one for smart metering, another for waste management and so on, oneM2M enables different IoT use cases to be supported by the same platform. </a:t>
            </a:r>
            <a:r>
              <a:rPr lang="en-IN" sz="2400" b="1" dirty="0" smtClean="0">
                <a:solidFill>
                  <a:srgbClr val="FF0000"/>
                </a:solidFill>
              </a:rPr>
              <a:t>The horizontal approach</a:t>
            </a:r>
          </a:p>
          <a:p>
            <a:pPr marL="285750" lvl="0" indent="-285750" algn="just">
              <a:buFont typeface="Wingdings" panose="05000000000000000000" pitchFamily="2" charset="2"/>
              <a:buChar char="Ø"/>
            </a:pPr>
            <a:endParaRPr lang="en-IN" sz="2400" b="1" dirty="0" smtClean="0"/>
          </a:p>
          <a:p>
            <a:pPr lvl="0"/>
            <a:endParaRPr lang="en-US" sz="1400" dirty="0"/>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828799" y="174639"/>
            <a:ext cx="9509761" cy="752824"/>
          </a:xfrm>
        </p:spPr>
        <p:txBody>
          <a:bodyPr>
            <a:noAutofit/>
          </a:bodyPr>
          <a:lstStyle/>
          <a:p>
            <a:pPr algn="ctr">
              <a:defRPr/>
            </a:pPr>
            <a:r>
              <a:rPr lang="en-US" altLang="en-US" sz="3200" b="1" dirty="0">
                <a:solidFill>
                  <a:srgbClr val="002060"/>
                </a:solidFill>
              </a:rPr>
              <a:t>Standardization and IoT </a:t>
            </a:r>
            <a:r>
              <a:rPr lang="en-US" altLang="en-US" sz="3200" b="1" dirty="0" smtClean="0">
                <a:solidFill>
                  <a:srgbClr val="002060"/>
                </a:solidFill>
              </a:rPr>
              <a:t>deployments… </a:t>
            </a:r>
            <a:endParaRPr lang="en-US" altLang="en-US" sz="3200" b="1" dirty="0">
              <a:solidFill>
                <a:srgbClr val="002060"/>
              </a:solidFill>
            </a:endParaRPr>
          </a:p>
        </p:txBody>
      </p:sp>
      <p:sp>
        <p:nvSpPr>
          <p:cNvPr id="3" name="TextBox 2"/>
          <p:cNvSpPr txBox="1"/>
          <p:nvPr/>
        </p:nvSpPr>
        <p:spPr>
          <a:xfrm>
            <a:off x="1345473" y="1238751"/>
            <a:ext cx="10646230" cy="5632311"/>
          </a:xfrm>
          <a:prstGeom prst="rect">
            <a:avLst/>
          </a:prstGeom>
          <a:noFill/>
        </p:spPr>
        <p:txBody>
          <a:bodyPr wrap="square" rtlCol="0">
            <a:spAutoFit/>
          </a:bodyPr>
          <a:lstStyle/>
          <a:p>
            <a:pPr marL="285750" indent="-285750" algn="just">
              <a:buFont typeface="Wingdings" pitchFamily="2" charset="2"/>
              <a:buChar char="Ø"/>
            </a:pPr>
            <a:r>
              <a:rPr lang="en-IN" sz="2400" b="1" dirty="0" smtClean="0">
                <a:solidFill>
                  <a:srgbClr val="0070C0"/>
                </a:solidFill>
              </a:rPr>
              <a:t>Interoperability of this sort, where different apps can use the same device management and security software, or where sensor-generated data is put to multiple uses, it can reap huge cost savings for city authorities</a:t>
            </a:r>
          </a:p>
          <a:p>
            <a:pPr marL="285750" indent="-285750" algn="just">
              <a:buFont typeface="Wingdings" pitchFamily="2" charset="2"/>
              <a:buChar char="Ø"/>
            </a:pPr>
            <a:endParaRPr lang="en-IN" sz="2400" b="1" dirty="0" smtClean="0">
              <a:solidFill>
                <a:srgbClr val="0070C0"/>
              </a:solidFill>
            </a:endParaRPr>
          </a:p>
          <a:p>
            <a:pPr marL="285750" lvl="0" indent="-285750" algn="just">
              <a:buFont typeface="Wingdings" panose="05000000000000000000" pitchFamily="2" charset="2"/>
              <a:buChar char="Ø"/>
            </a:pPr>
            <a:r>
              <a:rPr lang="en-IN" sz="2400" b="1" dirty="0" smtClean="0">
                <a:solidFill>
                  <a:srgbClr val="0070C0"/>
                </a:solidFill>
              </a:rPr>
              <a:t>In an era of globalisation, businesses pay close attention to these listings before deciding where to invest.</a:t>
            </a:r>
            <a:endParaRPr lang="en-US" sz="2400" b="1" dirty="0" smtClean="0">
              <a:solidFill>
                <a:srgbClr val="0070C0"/>
              </a:solidFill>
            </a:endParaRPr>
          </a:p>
          <a:p>
            <a:pPr lvl="0" algn="just"/>
            <a:endParaRPr lang="en-IN" sz="2400" b="1" dirty="0" smtClean="0">
              <a:solidFill>
                <a:srgbClr val="0070C0"/>
              </a:solidFill>
            </a:endParaRPr>
          </a:p>
          <a:p>
            <a:pPr marL="285750" lvl="0" indent="-285750" algn="just">
              <a:buFont typeface="Wingdings" panose="05000000000000000000" pitchFamily="2" charset="2"/>
              <a:buChar char="Ø"/>
            </a:pPr>
            <a:r>
              <a:rPr lang="en-IN" sz="2400" b="1" dirty="0" smtClean="0">
                <a:solidFill>
                  <a:srgbClr val="0070C0"/>
                </a:solidFill>
              </a:rPr>
              <a:t>By </a:t>
            </a:r>
            <a:r>
              <a:rPr lang="en-IN" sz="2400" b="1" dirty="0">
                <a:solidFill>
                  <a:srgbClr val="0070C0"/>
                </a:solidFill>
              </a:rPr>
              <a:t>adopting oneM2M, however, cities have a route to much more cost-efficient IoT deployment, especially as apps and devices proliferate. There is also peace of mind</a:t>
            </a:r>
            <a:r>
              <a:rPr lang="en-IN" sz="2400" b="1" dirty="0" smtClean="0">
                <a:solidFill>
                  <a:srgbClr val="0070C0"/>
                </a:solidFill>
              </a:rPr>
              <a:t>.</a:t>
            </a:r>
          </a:p>
          <a:p>
            <a:pPr marL="285750" lvl="0" indent="-285750" algn="just">
              <a:buFont typeface="Wingdings" panose="05000000000000000000" pitchFamily="2" charset="2"/>
              <a:buChar char="Ø"/>
            </a:pPr>
            <a:endParaRPr lang="en-IN" sz="2400" b="1" dirty="0">
              <a:solidFill>
                <a:srgbClr val="0070C0"/>
              </a:solidFill>
            </a:endParaRPr>
          </a:p>
          <a:p>
            <a:pPr marL="285750" lvl="0" indent="-285750" algn="just">
              <a:buFont typeface="Wingdings" panose="05000000000000000000" pitchFamily="2" charset="2"/>
              <a:buChar char="Ø"/>
            </a:pPr>
            <a:r>
              <a:rPr lang="en-IN" sz="2400" b="1" dirty="0" smtClean="0">
                <a:solidFill>
                  <a:srgbClr val="0070C0"/>
                </a:solidFill>
              </a:rPr>
              <a:t> </a:t>
            </a:r>
            <a:r>
              <a:rPr lang="en-IN" sz="2400" b="1" dirty="0">
                <a:solidFill>
                  <a:srgbClr val="0070C0"/>
                </a:solidFill>
              </a:rPr>
              <a:t>Legacy implementations, through the development of adapters, can be brought onto the oneM2M horizontal platform without </a:t>
            </a:r>
            <a:r>
              <a:rPr lang="en-IN" sz="2400" b="1" dirty="0" smtClean="0">
                <a:solidFill>
                  <a:srgbClr val="0070C0"/>
                </a:solidFill>
              </a:rPr>
              <a:t>disruption</a:t>
            </a:r>
            <a:endParaRPr lang="en-IN" sz="2400" b="1" dirty="0">
              <a:solidFill>
                <a:srgbClr val="0070C0"/>
              </a:solidFill>
            </a:endParaRPr>
          </a:p>
        </p:txBody>
      </p:sp>
    </p:spTree>
    <p:extLst>
      <p:ext uri="{BB962C8B-B14F-4D97-AF65-F5344CB8AC3E}">
        <p14:creationId xmlns="" xmlns:p14="http://schemas.microsoft.com/office/powerpoint/2010/main" val="356526901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449976" y="174639"/>
            <a:ext cx="10580915" cy="687510"/>
          </a:xfrm>
        </p:spPr>
        <p:txBody>
          <a:bodyPr>
            <a:noAutofit/>
          </a:bodyPr>
          <a:lstStyle/>
          <a:p>
            <a:pPr algn="ctr">
              <a:defRPr/>
            </a:pPr>
            <a:r>
              <a:rPr lang="en-US" altLang="en-US" sz="3100" b="1" dirty="0" smtClean="0">
                <a:solidFill>
                  <a:srgbClr val="002060"/>
                </a:solidFill>
              </a:rPr>
              <a:t>Roadmap for Adoption of oneM2M Standards in India</a:t>
            </a:r>
            <a:r>
              <a:rPr lang="en-US" altLang="en-US" sz="3100" b="1" dirty="0" smtClean="0"/>
              <a:t> </a:t>
            </a:r>
            <a:endParaRPr lang="en-US" altLang="en-US" sz="3100" b="1" dirty="0"/>
          </a:p>
        </p:txBody>
      </p:sp>
      <p:sp>
        <p:nvSpPr>
          <p:cNvPr id="3" name="TextBox 2"/>
          <p:cNvSpPr txBox="1"/>
          <p:nvPr/>
        </p:nvSpPr>
        <p:spPr>
          <a:xfrm>
            <a:off x="1410787" y="1264877"/>
            <a:ext cx="10450287" cy="5262979"/>
          </a:xfrm>
          <a:prstGeom prst="rect">
            <a:avLst/>
          </a:prstGeom>
          <a:noFill/>
        </p:spPr>
        <p:txBody>
          <a:bodyPr wrap="square" rtlCol="0">
            <a:spAutoFit/>
          </a:bodyPr>
          <a:lstStyle/>
          <a:p>
            <a:pPr marL="342900" indent="-342900" algn="just">
              <a:buFont typeface="Wingdings" panose="05000000000000000000" pitchFamily="2" charset="2"/>
              <a:buChar char="Ø"/>
            </a:pPr>
            <a:r>
              <a:rPr lang="en-US" sz="2400" b="1" dirty="0" smtClean="0">
                <a:solidFill>
                  <a:srgbClr val="0070C0"/>
                </a:solidFill>
              </a:rPr>
              <a:t>There is no denying of the fact that oneM2M standards are here to stay</a:t>
            </a:r>
          </a:p>
          <a:p>
            <a:pPr marL="342900" indent="-342900" algn="just">
              <a:buFont typeface="Wingdings" panose="05000000000000000000" pitchFamily="2" charset="2"/>
              <a:buChar char="Ø"/>
            </a:pPr>
            <a:endParaRPr lang="en-US" sz="2400" dirty="0" smtClean="0"/>
          </a:p>
          <a:p>
            <a:pPr marL="342900" indent="-342900" algn="just">
              <a:buFont typeface="Wingdings" panose="05000000000000000000" pitchFamily="2" charset="2"/>
              <a:buChar char="Ø"/>
            </a:pPr>
            <a:r>
              <a:rPr lang="en-US" sz="2400" b="1" dirty="0" smtClean="0">
                <a:solidFill>
                  <a:srgbClr val="C00000"/>
                </a:solidFill>
              </a:rPr>
              <a:t>What next ?</a:t>
            </a:r>
          </a:p>
          <a:p>
            <a:pPr marL="342900" indent="-342900" algn="just">
              <a:buFont typeface="Wingdings" panose="05000000000000000000" pitchFamily="2" charset="2"/>
              <a:buChar char="Ø"/>
            </a:pPr>
            <a:endParaRPr lang="en-US" sz="2400" b="1" dirty="0" smtClean="0">
              <a:solidFill>
                <a:srgbClr val="C00000"/>
              </a:solidFill>
            </a:endParaRPr>
          </a:p>
          <a:p>
            <a:pPr marL="342900" indent="-342900" algn="just">
              <a:buFont typeface="Wingdings" panose="05000000000000000000" pitchFamily="2" charset="2"/>
              <a:buChar char="Ø"/>
            </a:pPr>
            <a:r>
              <a:rPr lang="en-US" sz="2400" b="1" dirty="0" smtClean="0">
                <a:solidFill>
                  <a:srgbClr val="0070C0"/>
                </a:solidFill>
              </a:rPr>
              <a:t>Demonstrate the oneM2M network architecture to the organizations/enterprises/city</a:t>
            </a:r>
            <a:endParaRPr lang="en-US" sz="2400" b="1" dirty="0" smtClean="0"/>
          </a:p>
          <a:p>
            <a:pPr algn="just"/>
            <a:endParaRPr lang="en-US" sz="2400" b="1" dirty="0" smtClean="0"/>
          </a:p>
          <a:p>
            <a:pPr marL="342900" indent="-342900" algn="just">
              <a:buFont typeface="Wingdings" panose="05000000000000000000" pitchFamily="2" charset="2"/>
              <a:buChar char="Ø"/>
            </a:pPr>
            <a:r>
              <a:rPr lang="en-US" sz="2400" b="1" dirty="0" smtClean="0">
                <a:solidFill>
                  <a:srgbClr val="C00000"/>
                </a:solidFill>
              </a:rPr>
              <a:t>How?</a:t>
            </a:r>
          </a:p>
          <a:p>
            <a:pPr marL="342900" indent="-342900" algn="just">
              <a:buFont typeface="Wingdings" panose="05000000000000000000" pitchFamily="2" charset="2"/>
              <a:buChar char="Ø"/>
            </a:pPr>
            <a:endParaRPr lang="en-US" sz="2400" b="1" dirty="0" smtClean="0">
              <a:solidFill>
                <a:srgbClr val="C00000"/>
              </a:solidFill>
            </a:endParaRPr>
          </a:p>
          <a:p>
            <a:pPr marL="342900" indent="-342900" algn="just">
              <a:buFont typeface="Wingdings" panose="05000000000000000000" pitchFamily="2" charset="2"/>
              <a:buChar char="Ø"/>
            </a:pPr>
            <a:r>
              <a:rPr lang="en-US" sz="2400" b="1" dirty="0" smtClean="0">
                <a:solidFill>
                  <a:srgbClr val="0070C0"/>
                </a:solidFill>
              </a:rPr>
              <a:t>TSDSI should showcase its benefits to stakeholders across all verticals. Collaborative efforts are required.</a:t>
            </a:r>
          </a:p>
          <a:p>
            <a:pPr marL="342900" indent="-342900" algn="just">
              <a:buFont typeface="Wingdings" panose="05000000000000000000" pitchFamily="2" charset="2"/>
              <a:buChar char="Ø"/>
            </a:pPr>
            <a:endParaRPr lang="en-US" sz="2400" b="1" dirty="0">
              <a:solidFill>
                <a:srgbClr val="0070C0"/>
              </a:solidFill>
            </a:endParaRPr>
          </a:p>
          <a:p>
            <a:pPr marL="342900" indent="-342900" algn="just">
              <a:buFont typeface="Wingdings" panose="05000000000000000000" pitchFamily="2" charset="2"/>
              <a:buChar char="Ø"/>
            </a:pPr>
            <a:r>
              <a:rPr lang="en-US" sz="2400" b="1" dirty="0" smtClean="0">
                <a:solidFill>
                  <a:srgbClr val="0070C0"/>
                </a:solidFill>
              </a:rPr>
              <a:t>Government will extend all support</a:t>
            </a:r>
            <a:endParaRPr lang="en-US" sz="24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449976" y="174639"/>
            <a:ext cx="10541727" cy="661384"/>
          </a:xfrm>
        </p:spPr>
        <p:txBody>
          <a:bodyPr>
            <a:noAutofit/>
          </a:bodyPr>
          <a:lstStyle/>
          <a:p>
            <a:pPr algn="ctr">
              <a:defRPr/>
            </a:pPr>
            <a:r>
              <a:rPr lang="en-US" altLang="en-US" sz="3100" b="1" dirty="0" smtClean="0">
                <a:solidFill>
                  <a:srgbClr val="002060"/>
                </a:solidFill>
              </a:rPr>
              <a:t>Roadmap for Adoption of oneM2M Standards in India</a:t>
            </a:r>
            <a:r>
              <a:rPr lang="en-US" altLang="en-US" sz="3100" b="1" dirty="0" smtClean="0"/>
              <a:t> </a:t>
            </a:r>
            <a:endParaRPr lang="en-US" altLang="en-US" sz="3100" b="1" dirty="0"/>
          </a:p>
        </p:txBody>
      </p:sp>
      <p:sp>
        <p:nvSpPr>
          <p:cNvPr id="3" name="TextBox 2"/>
          <p:cNvSpPr txBox="1"/>
          <p:nvPr/>
        </p:nvSpPr>
        <p:spPr>
          <a:xfrm>
            <a:off x="1410787" y="1264877"/>
            <a:ext cx="10659293" cy="5632311"/>
          </a:xfrm>
          <a:prstGeom prst="rect">
            <a:avLst/>
          </a:prstGeom>
          <a:noFill/>
        </p:spPr>
        <p:txBody>
          <a:bodyPr wrap="square" rtlCol="0">
            <a:spAutoFit/>
          </a:bodyPr>
          <a:lstStyle/>
          <a:p>
            <a:pPr marL="342900" indent="-342900" algn="just">
              <a:buFont typeface="Wingdings" panose="05000000000000000000" pitchFamily="2" charset="2"/>
              <a:buChar char="Ø"/>
            </a:pPr>
            <a:r>
              <a:rPr lang="en-IN" sz="2400" b="1" dirty="0" smtClean="0">
                <a:solidFill>
                  <a:srgbClr val="0070C0"/>
                </a:solidFill>
              </a:rPr>
              <a:t>Invite existing IoT solution/platform </a:t>
            </a:r>
            <a:r>
              <a:rPr lang="en-IN" sz="2400" b="1" dirty="0">
                <a:solidFill>
                  <a:srgbClr val="0070C0"/>
                </a:solidFill>
              </a:rPr>
              <a:t>providers who are deploying oneM2M based solutions to demonstrate interoperability among oneM2M compliant solutions </a:t>
            </a:r>
            <a:endParaRPr lang="en-IN" sz="2400" b="1" dirty="0" smtClean="0">
              <a:solidFill>
                <a:srgbClr val="0070C0"/>
              </a:solidFill>
            </a:endParaRPr>
          </a:p>
          <a:p>
            <a:pPr algn="just"/>
            <a:endParaRPr lang="en-IN" sz="2400" b="1" dirty="0">
              <a:solidFill>
                <a:srgbClr val="0070C0"/>
              </a:solidFill>
            </a:endParaRPr>
          </a:p>
          <a:p>
            <a:pPr marL="342900" indent="-342900" algn="just">
              <a:buFont typeface="Wingdings" panose="05000000000000000000" pitchFamily="2" charset="2"/>
              <a:buChar char="Ø"/>
            </a:pPr>
            <a:r>
              <a:rPr lang="en-IN" sz="2400" b="1" dirty="0" smtClean="0">
                <a:solidFill>
                  <a:srgbClr val="0070C0"/>
                </a:solidFill>
              </a:rPr>
              <a:t>Organize </a:t>
            </a:r>
            <a:r>
              <a:rPr lang="en-IN" sz="2400" b="1" dirty="0">
                <a:solidFill>
                  <a:srgbClr val="0070C0"/>
                </a:solidFill>
              </a:rPr>
              <a:t>it on zonal basis for wider </a:t>
            </a:r>
            <a:r>
              <a:rPr lang="en-IN" sz="2400" b="1" dirty="0" smtClean="0">
                <a:solidFill>
                  <a:srgbClr val="0070C0"/>
                </a:solidFill>
              </a:rPr>
              <a:t>participation</a:t>
            </a:r>
          </a:p>
          <a:p>
            <a:pPr algn="just"/>
            <a:endParaRPr lang="en-IN" sz="2400" b="1" dirty="0">
              <a:solidFill>
                <a:srgbClr val="0070C0"/>
              </a:solidFill>
            </a:endParaRPr>
          </a:p>
          <a:p>
            <a:pPr marL="342900" indent="-342900" algn="just">
              <a:buFont typeface="Wingdings" panose="05000000000000000000" pitchFamily="2" charset="2"/>
              <a:buChar char="Ø"/>
            </a:pPr>
            <a:r>
              <a:rPr lang="en-US" sz="2400" b="1" dirty="0" smtClean="0">
                <a:solidFill>
                  <a:srgbClr val="0070C0"/>
                </a:solidFill>
              </a:rPr>
              <a:t>Security of deployment is a concern: demonstrate that rogue devices and applications do not get access </a:t>
            </a:r>
          </a:p>
          <a:p>
            <a:pPr marL="342900" indent="-342900" algn="just">
              <a:buFont typeface="Wingdings" panose="05000000000000000000" pitchFamily="2" charset="2"/>
              <a:buChar char="Ø"/>
            </a:pPr>
            <a:endParaRPr lang="en-US" sz="2400" b="1" dirty="0" smtClean="0">
              <a:solidFill>
                <a:srgbClr val="0070C0"/>
              </a:solidFill>
            </a:endParaRPr>
          </a:p>
          <a:p>
            <a:pPr marL="342900" indent="-342900" algn="just">
              <a:buFont typeface="Wingdings" panose="05000000000000000000" pitchFamily="2" charset="2"/>
              <a:buChar char="Ø"/>
            </a:pPr>
            <a:r>
              <a:rPr lang="en-US" sz="2400" b="1" dirty="0" smtClean="0">
                <a:solidFill>
                  <a:srgbClr val="0070C0"/>
                </a:solidFill>
              </a:rPr>
              <a:t>Also onboard proprietary solution providers/platform providers and educate them how to integrate with oneM2M platform</a:t>
            </a:r>
          </a:p>
          <a:p>
            <a:pPr marL="342900" indent="-342900" algn="just">
              <a:buFont typeface="Wingdings" panose="05000000000000000000" pitchFamily="2" charset="2"/>
              <a:buChar char="Ø"/>
            </a:pPr>
            <a:endParaRPr lang="en-US" sz="2400" b="1" dirty="0" smtClean="0">
              <a:solidFill>
                <a:srgbClr val="0070C0"/>
              </a:solidFill>
            </a:endParaRPr>
          </a:p>
          <a:p>
            <a:pPr marL="342900" indent="-342900" algn="just">
              <a:buFont typeface="Wingdings" panose="05000000000000000000" pitchFamily="2" charset="2"/>
              <a:buChar char="Ø"/>
            </a:pPr>
            <a:r>
              <a:rPr lang="en-US" sz="2400" b="1" dirty="0" smtClean="0">
                <a:solidFill>
                  <a:srgbClr val="0070C0"/>
                </a:solidFill>
              </a:rPr>
              <a:t>This will boost their confidence(city planners &amp; IoT platforms) that their investment are secured : </a:t>
            </a:r>
            <a:r>
              <a:rPr lang="en-US" sz="2400" b="1" dirty="0" smtClean="0">
                <a:solidFill>
                  <a:srgbClr val="C00000"/>
                </a:solidFill>
              </a:rPr>
              <a:t>A win- win situation for all stakeholders of value chain</a:t>
            </a:r>
            <a:endParaRPr lang="en-US" sz="2400" b="1" dirty="0">
              <a:solidFill>
                <a:srgbClr val="C00000"/>
              </a:solidFill>
            </a:endParaRPr>
          </a:p>
        </p:txBody>
      </p:sp>
    </p:spTree>
    <p:extLst>
      <p:ext uri="{BB962C8B-B14F-4D97-AF65-F5344CB8AC3E}">
        <p14:creationId xmlns="" xmlns:p14="http://schemas.microsoft.com/office/powerpoint/2010/main" val="300004111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46365" y="174639"/>
            <a:ext cx="8425543" cy="700572"/>
          </a:xfrm>
        </p:spPr>
        <p:txBody>
          <a:bodyPr>
            <a:noAutofit/>
          </a:bodyPr>
          <a:lstStyle/>
          <a:p>
            <a:pPr algn="ctr">
              <a:defRPr/>
            </a:pPr>
            <a:r>
              <a:rPr lang="en-US" altLang="en-US" sz="3200" b="1" dirty="0" smtClean="0">
                <a:solidFill>
                  <a:srgbClr val="002060"/>
                </a:solidFill>
              </a:rPr>
              <a:t>Challenges for IoT deployments </a:t>
            </a:r>
            <a:endParaRPr lang="en-US" altLang="en-US" sz="3200" b="1" dirty="0">
              <a:solidFill>
                <a:srgbClr val="002060"/>
              </a:solidFill>
            </a:endParaRPr>
          </a:p>
        </p:txBody>
      </p:sp>
      <p:sp>
        <p:nvSpPr>
          <p:cNvPr id="3" name="TextBox 2"/>
          <p:cNvSpPr txBox="1"/>
          <p:nvPr/>
        </p:nvSpPr>
        <p:spPr>
          <a:xfrm>
            <a:off x="1410787" y="1264877"/>
            <a:ext cx="10450287" cy="4832092"/>
          </a:xfrm>
          <a:prstGeom prst="rect">
            <a:avLst/>
          </a:prstGeom>
          <a:noFill/>
        </p:spPr>
        <p:txBody>
          <a:bodyPr wrap="square" rtlCol="0">
            <a:spAutoFit/>
          </a:bodyPr>
          <a:lstStyle/>
          <a:p>
            <a:pPr lvl="0" algn="just">
              <a:buFont typeface="Wingdings" pitchFamily="2" charset="2"/>
              <a:buChar char="Ø"/>
            </a:pPr>
            <a:r>
              <a:rPr lang="en-IN" sz="2400" b="1" dirty="0" smtClean="0">
                <a:solidFill>
                  <a:srgbClr val="0070C0"/>
                </a:solidFill>
              </a:rPr>
              <a:t>Ultimately, when things become interconnected and highly autonomous, entirely new business opportunities will emerge, creating an “economy of things” </a:t>
            </a:r>
            <a:endParaRPr lang="en-US" sz="2400" b="1" dirty="0" smtClean="0">
              <a:solidFill>
                <a:srgbClr val="0070C0"/>
              </a:solidFill>
            </a:endParaRPr>
          </a:p>
          <a:p>
            <a:pPr lvl="0" algn="just">
              <a:buFont typeface="Wingdings" pitchFamily="2" charset="2"/>
              <a:buChar char="Ø"/>
            </a:pPr>
            <a:endParaRPr lang="en-IN" sz="2400" b="1" dirty="0" smtClean="0">
              <a:solidFill>
                <a:srgbClr val="0070C0"/>
              </a:solidFill>
            </a:endParaRPr>
          </a:p>
          <a:p>
            <a:pPr lvl="0" algn="just">
              <a:buFont typeface="Wingdings" pitchFamily="2" charset="2"/>
              <a:buChar char="Ø"/>
            </a:pPr>
            <a:r>
              <a:rPr lang="en-IN" sz="2400" b="1" dirty="0" smtClean="0">
                <a:solidFill>
                  <a:srgbClr val="0070C0"/>
                </a:solidFill>
              </a:rPr>
              <a:t>Privacy, Security and  Ownership are the key issues which need to be taken care while enabling IoT ecosystem</a:t>
            </a:r>
          </a:p>
          <a:p>
            <a:pPr lvl="0" algn="just">
              <a:buFont typeface="Wingdings" pitchFamily="2" charset="2"/>
              <a:buChar char="Ø"/>
            </a:pPr>
            <a:endParaRPr lang="en-IN" sz="2400" b="1" dirty="0">
              <a:solidFill>
                <a:srgbClr val="0070C0"/>
              </a:solidFill>
            </a:endParaRPr>
          </a:p>
          <a:p>
            <a:pPr lvl="0" algn="just">
              <a:buFont typeface="Wingdings" pitchFamily="2" charset="2"/>
              <a:buChar char="Ø"/>
            </a:pPr>
            <a:r>
              <a:rPr lang="en-IN" sz="2400" b="1" dirty="0" smtClean="0">
                <a:solidFill>
                  <a:srgbClr val="0070C0"/>
                </a:solidFill>
              </a:rPr>
              <a:t>IoT devices must retain a certain amount of privacy when processing data and have security measures built in</a:t>
            </a:r>
          </a:p>
          <a:p>
            <a:pPr lvl="0" algn="just">
              <a:buFont typeface="Wingdings" pitchFamily="2" charset="2"/>
              <a:buChar char="Ø"/>
            </a:pPr>
            <a:endParaRPr lang="en-IN" sz="2400" b="1" dirty="0">
              <a:solidFill>
                <a:srgbClr val="0070C0"/>
              </a:solidFill>
            </a:endParaRPr>
          </a:p>
          <a:p>
            <a:pPr lvl="0" algn="just">
              <a:buFont typeface="Wingdings" pitchFamily="2" charset="2"/>
              <a:buChar char="Ø"/>
            </a:pPr>
            <a:r>
              <a:rPr lang="en-IN" sz="2400" b="1" dirty="0" smtClean="0">
                <a:solidFill>
                  <a:srgbClr val="0070C0"/>
                </a:solidFill>
              </a:rPr>
              <a:t>Ownership of data must also be established clearly for consumers to feel comfortable with integrating IoT into their daily lives</a:t>
            </a:r>
          </a:p>
          <a:p>
            <a:pPr lvl="0"/>
            <a:endParaRPr lang="en-IN" sz="20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481943" y="174639"/>
            <a:ext cx="8334103" cy="687510"/>
          </a:xfrm>
        </p:spPr>
        <p:txBody>
          <a:bodyPr>
            <a:noAutofit/>
          </a:bodyPr>
          <a:lstStyle/>
          <a:p>
            <a:pPr algn="ctr">
              <a:defRPr/>
            </a:pPr>
            <a:r>
              <a:rPr lang="en-US" altLang="en-US" sz="3200" b="1" dirty="0" smtClean="0">
                <a:solidFill>
                  <a:srgbClr val="002060"/>
                </a:solidFill>
              </a:rPr>
              <a:t>Challenges for IoT deployments </a:t>
            </a:r>
            <a:endParaRPr lang="en-US" altLang="en-US" sz="3200" b="1" dirty="0">
              <a:solidFill>
                <a:srgbClr val="002060"/>
              </a:solidFill>
            </a:endParaRPr>
          </a:p>
        </p:txBody>
      </p:sp>
      <p:sp>
        <p:nvSpPr>
          <p:cNvPr id="3" name="TextBox 2"/>
          <p:cNvSpPr txBox="1"/>
          <p:nvPr/>
        </p:nvSpPr>
        <p:spPr>
          <a:xfrm>
            <a:off x="1410787" y="1264877"/>
            <a:ext cx="10567853" cy="5262979"/>
          </a:xfrm>
          <a:prstGeom prst="rect">
            <a:avLst/>
          </a:prstGeom>
          <a:noFill/>
        </p:spPr>
        <p:txBody>
          <a:bodyPr wrap="square" rtlCol="0">
            <a:spAutoFit/>
          </a:bodyPr>
          <a:lstStyle/>
          <a:p>
            <a:pPr lvl="0" algn="just">
              <a:buFont typeface="Wingdings" pitchFamily="2" charset="2"/>
              <a:buChar char="Ø"/>
            </a:pPr>
            <a:r>
              <a:rPr lang="en-IN" sz="2400" b="1" dirty="0" smtClean="0">
                <a:solidFill>
                  <a:srgbClr val="0070C0"/>
                </a:solidFill>
              </a:rPr>
              <a:t>The incredible connectivity that comes with the IoT has made it the ideal target for hackers</a:t>
            </a:r>
          </a:p>
          <a:p>
            <a:pPr lvl="0" algn="just">
              <a:buFont typeface="Wingdings" pitchFamily="2" charset="2"/>
              <a:buChar char="Ø"/>
            </a:pPr>
            <a:endParaRPr lang="en-IN" sz="2400" b="1" dirty="0">
              <a:solidFill>
                <a:srgbClr val="0070C0"/>
              </a:solidFill>
            </a:endParaRPr>
          </a:p>
          <a:p>
            <a:pPr lvl="0" algn="just">
              <a:buFont typeface="Wingdings" pitchFamily="2" charset="2"/>
              <a:buChar char="Ø"/>
            </a:pPr>
            <a:r>
              <a:rPr lang="en-IN" sz="2400" b="1" dirty="0" smtClean="0">
                <a:solidFill>
                  <a:srgbClr val="0070C0"/>
                </a:solidFill>
              </a:rPr>
              <a:t>Reason: a vast majority of the connected devices released in the market is deployed with little consideration for threat protection.</a:t>
            </a:r>
            <a:endParaRPr lang="en-US" sz="2400" b="1" dirty="0" smtClean="0">
              <a:solidFill>
                <a:srgbClr val="0070C0"/>
              </a:solidFill>
            </a:endParaRPr>
          </a:p>
          <a:p>
            <a:pPr lvl="0" algn="just">
              <a:buFont typeface="Wingdings" pitchFamily="2" charset="2"/>
              <a:buChar char="Ø"/>
            </a:pPr>
            <a:endParaRPr lang="en-IN" sz="2400" b="1" dirty="0" smtClean="0">
              <a:solidFill>
                <a:srgbClr val="0070C0"/>
              </a:solidFill>
            </a:endParaRPr>
          </a:p>
          <a:p>
            <a:pPr lvl="0" algn="just">
              <a:buFont typeface="Wingdings" pitchFamily="2" charset="2"/>
              <a:buChar char="Ø"/>
            </a:pPr>
            <a:r>
              <a:rPr lang="en-IN" sz="2400" b="1" dirty="0" smtClean="0">
                <a:solidFill>
                  <a:srgbClr val="0070C0"/>
                </a:solidFill>
              </a:rPr>
              <a:t>Cyber security systems must be capable of intelligently monitoring and taking action in shutting down malware. They must be programmed to identify threat patterns, allow or deny network access and stop risks, all without human intervention. </a:t>
            </a:r>
          </a:p>
          <a:p>
            <a:pPr lvl="0" algn="just">
              <a:buFont typeface="Wingdings" pitchFamily="2" charset="2"/>
              <a:buChar char="Ø"/>
            </a:pPr>
            <a:endParaRPr lang="en-IN" sz="2400" b="1" dirty="0">
              <a:solidFill>
                <a:srgbClr val="0070C0"/>
              </a:solidFill>
            </a:endParaRPr>
          </a:p>
          <a:p>
            <a:pPr lvl="0" algn="just">
              <a:buFont typeface="Wingdings" pitchFamily="2" charset="2"/>
              <a:buChar char="Ø"/>
            </a:pPr>
            <a:r>
              <a:rPr lang="en-IN" sz="2400" b="1" dirty="0" smtClean="0">
                <a:solidFill>
                  <a:srgbClr val="0070C0"/>
                </a:solidFill>
              </a:rPr>
              <a:t>Updated Security Standards suited for requirements to IoT is the need of the hour.</a:t>
            </a:r>
          </a:p>
          <a:p>
            <a:pPr lvl="0" algn="just"/>
            <a:endParaRPr lang="en-US" sz="2400" b="1" dirty="0" smtClean="0">
              <a:solidFill>
                <a:srgbClr val="0070C0"/>
              </a:solidFill>
            </a:endParaRPr>
          </a:p>
        </p:txBody>
      </p:sp>
    </p:spTree>
    <p:extLst>
      <p:ext uri="{BB962C8B-B14F-4D97-AF65-F5344CB8AC3E}">
        <p14:creationId xmlns="" xmlns:p14="http://schemas.microsoft.com/office/powerpoint/2010/main" val="251778484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3187337" y="279142"/>
            <a:ext cx="5760720" cy="609133"/>
          </a:xfrm>
        </p:spPr>
        <p:txBody>
          <a:bodyPr>
            <a:noAutofit/>
          </a:bodyPr>
          <a:lstStyle/>
          <a:p>
            <a:pPr algn="ctr">
              <a:defRPr/>
            </a:pPr>
            <a:r>
              <a:rPr lang="en-US" altLang="en-US" sz="3200" b="1" dirty="0" smtClean="0">
                <a:solidFill>
                  <a:srgbClr val="002060"/>
                </a:solidFill>
              </a:rPr>
              <a:t>Way Forward</a:t>
            </a:r>
            <a:endParaRPr lang="en-US" altLang="en-US" sz="3200" b="1" dirty="0">
              <a:solidFill>
                <a:srgbClr val="002060"/>
              </a:solidFill>
            </a:endParaRPr>
          </a:p>
        </p:txBody>
      </p:sp>
      <p:sp>
        <p:nvSpPr>
          <p:cNvPr id="3" name="TextBox 2"/>
          <p:cNvSpPr txBox="1"/>
          <p:nvPr/>
        </p:nvSpPr>
        <p:spPr>
          <a:xfrm>
            <a:off x="1110341" y="1238752"/>
            <a:ext cx="10781213" cy="5262979"/>
          </a:xfrm>
          <a:prstGeom prst="rect">
            <a:avLst/>
          </a:prstGeom>
          <a:noFill/>
        </p:spPr>
        <p:txBody>
          <a:bodyPr wrap="square" rtlCol="0">
            <a:spAutoFit/>
          </a:bodyPr>
          <a:lstStyle/>
          <a:p>
            <a:pPr algn="just">
              <a:buFont typeface="Wingdings" pitchFamily="2" charset="2"/>
              <a:buChar char="Ø"/>
            </a:pPr>
            <a:r>
              <a:rPr lang="en-IN" sz="2400" b="1" dirty="0" smtClean="0">
                <a:solidFill>
                  <a:srgbClr val="0070C0"/>
                </a:solidFill>
              </a:rPr>
              <a:t>Recent reports by ASSOCHAM and EY reveal that the Indian IoT market has the potential to unlock </a:t>
            </a:r>
            <a:r>
              <a:rPr lang="en-IN" sz="2400" b="1" dirty="0" smtClean="0">
                <a:solidFill>
                  <a:srgbClr val="C00000"/>
                </a:solidFill>
              </a:rPr>
              <a:t>USD $11.1 billion in revenues by 2022 </a:t>
            </a:r>
            <a:r>
              <a:rPr lang="en-IN" sz="2400" b="1" dirty="0" smtClean="0">
                <a:solidFill>
                  <a:srgbClr val="0070C0"/>
                </a:solidFill>
              </a:rPr>
              <a:t>by reaching 2 billion connections, making it a key economic contributor that will </a:t>
            </a:r>
            <a:r>
              <a:rPr lang="en-IN" sz="2400" b="1" dirty="0" smtClean="0">
                <a:solidFill>
                  <a:srgbClr val="C00000"/>
                </a:solidFill>
              </a:rPr>
              <a:t>help propel India towards a USD $1 trillion economy</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The most successful IoT solutions will have the agility to expand and pivot in line with market trends and customer expectations. IoT offers the opportunity to enhance the capabilities of existing products by adding new features or tailoring them for new markets</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IN" sz="2400" b="1" dirty="0" smtClean="0">
                <a:solidFill>
                  <a:srgbClr val="0070C0"/>
                </a:solidFill>
              </a:rPr>
              <a:t>While IoT promises to connect all things – people, devices and networks – it is the integration of applications and data in the cloud that will truly propel its use and value – </a:t>
            </a:r>
            <a:r>
              <a:rPr lang="en-IN" sz="2400" b="1" dirty="0" smtClean="0">
                <a:solidFill>
                  <a:srgbClr val="C00000"/>
                </a:solidFill>
              </a:rPr>
              <a:t>making IoT cloud the new engine of growth for businesses, societies and nations</a:t>
            </a: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3749040" y="279142"/>
            <a:ext cx="5394960" cy="609133"/>
          </a:xfrm>
        </p:spPr>
        <p:txBody>
          <a:bodyPr>
            <a:noAutofit/>
          </a:bodyPr>
          <a:lstStyle/>
          <a:p>
            <a:pPr algn="ctr">
              <a:defRPr/>
            </a:pPr>
            <a:r>
              <a:rPr lang="en-US" altLang="en-US" sz="3200" b="1" dirty="0" smtClean="0">
                <a:solidFill>
                  <a:srgbClr val="002060"/>
                </a:solidFill>
              </a:rPr>
              <a:t>In Conclusion</a:t>
            </a:r>
            <a:r>
              <a:rPr lang="en-US" altLang="en-US" sz="3200" b="1" dirty="0"/>
              <a:t/>
            </a:r>
            <a:br>
              <a:rPr lang="en-US" altLang="en-US" sz="3200" b="1" dirty="0"/>
            </a:br>
            <a:endParaRPr lang="en-US" altLang="en-US" sz="3200" b="1" dirty="0"/>
          </a:p>
        </p:txBody>
      </p:sp>
      <p:sp>
        <p:nvSpPr>
          <p:cNvPr id="3" name="TextBox 2"/>
          <p:cNvSpPr txBox="1"/>
          <p:nvPr/>
        </p:nvSpPr>
        <p:spPr>
          <a:xfrm>
            <a:off x="1254033" y="1225689"/>
            <a:ext cx="10580916" cy="5262979"/>
          </a:xfrm>
          <a:prstGeom prst="rect">
            <a:avLst/>
          </a:prstGeom>
          <a:noFill/>
        </p:spPr>
        <p:txBody>
          <a:bodyPr wrap="square" rtlCol="0">
            <a:spAutoFit/>
          </a:bodyPr>
          <a:lstStyle/>
          <a:p>
            <a:pPr algn="just">
              <a:buFont typeface="Wingdings" pitchFamily="2" charset="2"/>
              <a:buChar char="Ø"/>
            </a:pPr>
            <a:r>
              <a:rPr lang="en-US" sz="2400" b="1" dirty="0" smtClean="0">
                <a:solidFill>
                  <a:srgbClr val="C00000"/>
                </a:solidFill>
              </a:rPr>
              <a:t>oneM2M standards </a:t>
            </a:r>
            <a:r>
              <a:rPr lang="en-US" sz="2400" b="1" dirty="0" smtClean="0">
                <a:solidFill>
                  <a:srgbClr val="0070C0"/>
                </a:solidFill>
              </a:rPr>
              <a:t>adoption is essential for growth and enablement of IoT ecosystem in the country </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IN" sz="2400" b="1" dirty="0" smtClean="0">
                <a:solidFill>
                  <a:srgbClr val="0070C0"/>
                </a:solidFill>
              </a:rPr>
              <a:t>At present, lack of M2M standards seems to be a major roadblock for mass deployment of M2M services</a:t>
            </a:r>
          </a:p>
          <a:p>
            <a:pPr algn="just">
              <a:buFont typeface="Wingdings" pitchFamily="2" charset="2"/>
              <a:buChar char="Ø"/>
            </a:pPr>
            <a:endParaRPr lang="en-IN" sz="2400" b="1" dirty="0" smtClean="0">
              <a:solidFill>
                <a:srgbClr val="0070C0"/>
              </a:solidFill>
            </a:endParaRPr>
          </a:p>
          <a:p>
            <a:pPr lvl="0" algn="just">
              <a:buFont typeface="Wingdings" pitchFamily="2" charset="2"/>
              <a:buChar char="Ø"/>
            </a:pPr>
            <a:r>
              <a:rPr lang="en-IN" sz="2400" b="1" dirty="0" smtClean="0">
                <a:solidFill>
                  <a:srgbClr val="0070C0"/>
                </a:solidFill>
              </a:rPr>
              <a:t>Lack of standardization is likely to halt the M2M juggernaut</a:t>
            </a:r>
          </a:p>
          <a:p>
            <a:pPr lvl="0" algn="just">
              <a:buFont typeface="Wingdings" pitchFamily="2" charset="2"/>
              <a:buChar char="Ø"/>
            </a:pPr>
            <a:endParaRPr lang="en-US" sz="2400" b="1" dirty="0" smtClean="0">
              <a:solidFill>
                <a:srgbClr val="0070C0"/>
              </a:solidFill>
            </a:endParaRPr>
          </a:p>
          <a:p>
            <a:pPr lvl="0" algn="just">
              <a:buFont typeface="Wingdings" pitchFamily="2" charset="2"/>
              <a:buChar char="Ø"/>
            </a:pPr>
            <a:r>
              <a:rPr lang="en-US" sz="2400" b="1" dirty="0" smtClean="0">
                <a:solidFill>
                  <a:srgbClr val="C00000"/>
                </a:solidFill>
              </a:rPr>
              <a:t>oneM2M standards </a:t>
            </a:r>
            <a:r>
              <a:rPr lang="en-IN" sz="2400" b="1" dirty="0" smtClean="0">
                <a:solidFill>
                  <a:srgbClr val="0070C0"/>
                </a:solidFill>
              </a:rPr>
              <a:t>will provide an impetus for mass scale deployment of IoT especially for those enterprises who at present are sitting on the fence to see which way the wind blows</a:t>
            </a:r>
            <a:endParaRPr lang="en-US" sz="2400" b="1" dirty="0" smtClean="0">
              <a:solidFill>
                <a:srgbClr val="0070C0"/>
              </a:solidFill>
            </a:endParaRPr>
          </a:p>
          <a:p>
            <a:pPr algn="just"/>
            <a:endParaRPr lang="en-US" sz="2400" b="1" dirty="0">
              <a:solidFill>
                <a:srgbClr val="0070C0"/>
              </a:solidFill>
            </a:endParaRPr>
          </a:p>
          <a:p>
            <a:pPr algn="ctr"/>
            <a:r>
              <a:rPr lang="en-US" sz="2400" b="1" i="1" dirty="0" smtClean="0">
                <a:solidFill>
                  <a:srgbClr val="C00000"/>
                </a:solidFill>
              </a:rPr>
              <a:t>“So, let us collaborate for bridging this gap for </a:t>
            </a:r>
          </a:p>
          <a:p>
            <a:pPr algn="ctr"/>
            <a:r>
              <a:rPr lang="en-US" sz="2400" b="1" i="1" dirty="0" smtClean="0">
                <a:solidFill>
                  <a:srgbClr val="C00000"/>
                </a:solidFill>
              </a:rPr>
              <a:t>seamless connected society”</a:t>
            </a:r>
            <a:endParaRPr lang="en-US" sz="2400" b="1" dirty="0">
              <a:solidFill>
                <a:srgbClr val="C0000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2"/>
          <p:cNvSpPr txBox="1">
            <a:spLocks noGrp="1"/>
          </p:cNvSpPr>
          <p:nvPr/>
        </p:nvSpPr>
        <p:spPr>
          <a:xfrm>
            <a:off x="2690949" y="257571"/>
            <a:ext cx="7471953" cy="596958"/>
          </a:xfrm>
          <a:prstGeom prst="rect">
            <a:avLst/>
          </a:prstGeom>
        </p:spPr>
        <p:txBody>
          <a:bodyPr vert="horz" wrap="square" lIns="0" tIns="12065" rIns="0" bIns="0" rtlCol="0">
            <a:spAutoFit/>
          </a:bodyPr>
          <a:lstStyle>
            <a:lvl1pPr>
              <a:defRPr sz="3400" b="0" i="0">
                <a:solidFill>
                  <a:schemeClr val="tx1"/>
                </a:solidFill>
                <a:latin typeface="Times New Roman" panose="02020603050405020304"/>
                <a:ea typeface="+mj-ea"/>
                <a:cs typeface="Times New Roman" panose="02020603050405020304"/>
              </a:defRPr>
            </a:lvl1pPr>
          </a:lstStyle>
          <a:p>
            <a:pPr marL="12700" algn="ctr">
              <a:spcBef>
                <a:spcPts val="95"/>
              </a:spcBef>
            </a:pPr>
            <a:r>
              <a:rPr lang="en-US" sz="3800" b="1" dirty="0" smtClean="0">
                <a:solidFill>
                  <a:srgbClr val="002060"/>
                </a:solidFill>
                <a:latin typeface="Century Gothic" panose="020B0502020202020204" pitchFamily="34" charset="0"/>
                <a:ea typeface="+mn-ea"/>
                <a:cs typeface="+mn-cs"/>
                <a:sym typeface="+mn-ea"/>
              </a:rPr>
              <a:t>Need for M2M/IoT ecosystem </a:t>
            </a:r>
            <a:endParaRPr sz="3200" b="1" dirty="0">
              <a:solidFill>
                <a:schemeClr val="bg2">
                  <a:lumMod val="25000"/>
                </a:schemeClr>
              </a:solidFill>
              <a:latin typeface="Calibri" panose="020F0502020204030204" pitchFamily="34" charset="0"/>
              <a:cs typeface="Calibri" panose="020F0502020204030204" pitchFamily="34" charset="0"/>
            </a:endParaRPr>
          </a:p>
        </p:txBody>
      </p:sp>
      <p:sp>
        <p:nvSpPr>
          <p:cNvPr id="5" name="Rectangle 4"/>
          <p:cNvSpPr/>
          <p:nvPr/>
        </p:nvSpPr>
        <p:spPr>
          <a:xfrm>
            <a:off x="1358537" y="1211058"/>
            <a:ext cx="10528663" cy="5262979"/>
          </a:xfrm>
          <a:prstGeom prst="rect">
            <a:avLst/>
          </a:prstGeom>
        </p:spPr>
        <p:txBody>
          <a:bodyPr wrap="square">
            <a:spAutoFit/>
          </a:bodyPr>
          <a:lstStyle/>
          <a:p>
            <a:pPr lvl="1" algn="just">
              <a:buFont typeface="Wingdings" pitchFamily="2" charset="2"/>
              <a:buChar char="Ø"/>
            </a:pPr>
            <a:r>
              <a:rPr lang="en-IN" sz="2400" b="1" dirty="0" smtClean="0">
                <a:solidFill>
                  <a:srgbClr val="0070C0"/>
                </a:solidFill>
              </a:rPr>
              <a:t>IoT is transformational</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IoT will generate significant socio-economic benefits to our society. </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 It will enable innovation through the creation of new services, thereby enhancing the functionality of existing ones, and the smarter and more efficient use of  resources. </a:t>
            </a:r>
          </a:p>
          <a:p>
            <a:pPr lvl="1" algn="just">
              <a:buFont typeface="Wingdings" pitchFamily="2" charset="2"/>
              <a:buChar char="Ø"/>
            </a:pPr>
            <a:endParaRPr lang="en-IN" sz="2400" b="1" dirty="0" smtClean="0">
              <a:solidFill>
                <a:srgbClr val="0070C0"/>
              </a:solidFill>
            </a:endParaRPr>
          </a:p>
          <a:p>
            <a:pPr lvl="1">
              <a:buFont typeface="Wingdings" pitchFamily="2" charset="2"/>
              <a:buChar char="Ø"/>
            </a:pPr>
            <a:r>
              <a:rPr lang="en-IN" sz="2400" b="1" dirty="0" smtClean="0">
                <a:solidFill>
                  <a:srgbClr val="0070C0"/>
                </a:solidFill>
              </a:rPr>
              <a:t> IoT presents new business opportunities for the MNOs, SMEs to reach more markets and customers. </a:t>
            </a:r>
          </a:p>
          <a:p>
            <a:pPr lvl="1"/>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IoT enables large business to operate more efficiently, improve distribution and  reduce costs</a:t>
            </a:r>
          </a:p>
        </p:txBody>
      </p:sp>
    </p:spTree>
    <p:extLst>
      <p:ext uri="{BB962C8B-B14F-4D97-AF65-F5344CB8AC3E}">
        <p14:creationId xmlns="" xmlns:p14="http://schemas.microsoft.com/office/powerpoint/2010/main" val="400499646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082342" y="2844334"/>
            <a:ext cx="4544291" cy="1015663"/>
          </a:xfrm>
          <a:prstGeom prst="rect">
            <a:avLst/>
          </a:prstGeom>
        </p:spPr>
        <p:txBody>
          <a:bodyPr wrap="square">
            <a:spAutoFit/>
          </a:bodyPr>
          <a:lstStyle/>
          <a:p>
            <a:pPr algn="ctr"/>
            <a:r>
              <a:rPr lang="en-IN" sz="6000" b="1" i="1" dirty="0">
                <a:solidFill>
                  <a:schemeClr val="bg2">
                    <a:lumMod val="25000"/>
                  </a:schemeClr>
                </a:solidFill>
                <a:latin typeface="Times New Roman" panose="02020603050405020304" pitchFamily="18" charset="0"/>
                <a:cs typeface="Times New Roman" panose="02020603050405020304" pitchFamily="18" charset="0"/>
              </a:rPr>
              <a:t>Thank You</a:t>
            </a:r>
            <a:endParaRPr lang="en-US" sz="6000" b="1" dirty="0">
              <a:solidFill>
                <a:schemeClr val="bg2">
                  <a:lumMod val="25000"/>
                </a:schemeClr>
              </a:solidFill>
              <a:latin typeface="Times New Roman" panose="02020603050405020304" pitchFamily="18" charset="0"/>
              <a:cs typeface="Times New Roman" panose="02020603050405020304" pitchFamily="18" charset="0"/>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11286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881051" y="366817"/>
            <a:ext cx="9744891" cy="587205"/>
          </a:xfrm>
        </p:spPr>
        <p:txBody>
          <a:bodyPr>
            <a:noAutofit/>
          </a:bodyPr>
          <a:lstStyle/>
          <a:p>
            <a:pPr algn="ctr" eaLnBrk="1" hangingPunct="1">
              <a:defRPr/>
            </a:pPr>
            <a:r>
              <a:rPr lang="en-US" altLang="en-US" sz="3200" b="1" dirty="0" smtClean="0">
                <a:solidFill>
                  <a:srgbClr val="002060"/>
                </a:solidFill>
                <a:latin typeface="+mn-lt"/>
              </a:rPr>
              <a:t>Issues for enablement of  M2M/IoT ecosystem</a:t>
            </a:r>
            <a:endParaRPr lang="en-US" altLang="en-US" sz="3200" b="1" dirty="0">
              <a:solidFill>
                <a:srgbClr val="002060"/>
              </a:solidFill>
              <a:latin typeface="+mn-lt"/>
            </a:endParaRPr>
          </a:p>
        </p:txBody>
      </p:sp>
      <p:sp>
        <p:nvSpPr>
          <p:cNvPr id="7" name="Rectangle 6"/>
          <p:cNvSpPr/>
          <p:nvPr/>
        </p:nvSpPr>
        <p:spPr>
          <a:xfrm>
            <a:off x="1645919" y="1064688"/>
            <a:ext cx="10110652" cy="5632311"/>
          </a:xfrm>
          <a:prstGeom prst="rect">
            <a:avLst/>
          </a:prstGeom>
        </p:spPr>
        <p:txBody>
          <a:bodyPr wrap="square">
            <a:spAutoFit/>
          </a:bodyPr>
          <a:lstStyle/>
          <a:p>
            <a:pPr lvl="1" algn="just">
              <a:buFont typeface="Wingdings" pitchFamily="2" charset="2"/>
              <a:buChar char="Ø"/>
            </a:pPr>
            <a:r>
              <a:rPr lang="en-IN" sz="2400" b="1" dirty="0" smtClean="0">
                <a:solidFill>
                  <a:srgbClr val="0070C0"/>
                </a:solidFill>
              </a:rPr>
              <a:t>IoT will impact business model evolution</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The IoT value chain is complex and highly competitive</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IoT requires a technology and service neutral approach</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Investment-friendly environment is the need for the IoT to scale</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 In the IoT world the customer relationship will become more contestable </a:t>
            </a:r>
          </a:p>
          <a:p>
            <a:pPr lvl="1" algn="just">
              <a:buFont typeface="Wingdings" pitchFamily="2" charset="2"/>
              <a:buChar char="Ø"/>
            </a:pPr>
            <a:endParaRPr lang="en-IN" sz="2400" b="1" dirty="0" smtClean="0">
              <a:solidFill>
                <a:srgbClr val="0070C0"/>
              </a:solidFill>
            </a:endParaRPr>
          </a:p>
          <a:p>
            <a:pPr lvl="1" algn="just">
              <a:buFont typeface="Wingdings" pitchFamily="2" charset="2"/>
              <a:buChar char="Ø"/>
            </a:pPr>
            <a:r>
              <a:rPr lang="en-IN" sz="2400" b="1" dirty="0" smtClean="0">
                <a:solidFill>
                  <a:srgbClr val="0070C0"/>
                </a:solidFill>
              </a:rPr>
              <a:t>There is need to ensure consistency and clarity on legal, data protection and privacy regulation across verticals and jurisdictions.</a:t>
            </a:r>
            <a:endParaRPr lang="en-IN" sz="2400" b="1" dirty="0">
              <a:solidFill>
                <a:srgbClr val="0070C0"/>
              </a:solidFill>
            </a:endParaRPr>
          </a:p>
        </p:txBody>
      </p:sp>
    </p:spTree>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201783" y="4495800"/>
            <a:ext cx="9390017"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3161211" y="497446"/>
            <a:ext cx="6296298" cy="599834"/>
          </a:xfrm>
        </p:spPr>
        <p:txBody>
          <a:bodyPr>
            <a:noAutofit/>
          </a:bodyPr>
          <a:lstStyle/>
          <a:p>
            <a:pPr>
              <a:defRPr/>
            </a:pPr>
            <a:r>
              <a:rPr lang="en-IN" altLang="en-US" sz="3200" b="1" dirty="0" smtClean="0">
                <a:solidFill>
                  <a:srgbClr val="002060"/>
                </a:solidFill>
              </a:rPr>
              <a:t>Importance of Interoperability </a:t>
            </a:r>
            <a:endParaRPr lang="en-IN" altLang="en-US" sz="3200" b="1" dirty="0">
              <a:solidFill>
                <a:srgbClr val="002060"/>
              </a:solidFill>
            </a:endParaRPr>
          </a:p>
        </p:txBody>
      </p:sp>
      <p:sp>
        <p:nvSpPr>
          <p:cNvPr id="3" name="TextBox 2"/>
          <p:cNvSpPr txBox="1"/>
          <p:nvPr/>
        </p:nvSpPr>
        <p:spPr>
          <a:xfrm>
            <a:off x="1278641" y="1250960"/>
            <a:ext cx="10332720" cy="4832092"/>
          </a:xfrm>
          <a:prstGeom prst="rect">
            <a:avLst/>
          </a:prstGeom>
          <a:noFill/>
        </p:spPr>
        <p:txBody>
          <a:bodyPr wrap="square" rtlCol="0">
            <a:spAutoFit/>
          </a:bodyPr>
          <a:lstStyle/>
          <a:p>
            <a:pPr algn="just"/>
            <a:r>
              <a:rPr lang="en-US" sz="2200" dirty="0"/>
              <a:t>	</a:t>
            </a:r>
          </a:p>
          <a:p>
            <a:pPr algn="just">
              <a:buFont typeface="Wingdings" pitchFamily="2" charset="2"/>
              <a:buChar char="Ø"/>
            </a:pPr>
            <a:r>
              <a:rPr lang="en-US" sz="2200" b="1" dirty="0">
                <a:solidFill>
                  <a:srgbClr val="0070C0"/>
                </a:solidFill>
              </a:rPr>
              <a:t>The B</a:t>
            </a:r>
            <a:r>
              <a:rPr lang="en-IN" sz="2400" b="1" dirty="0">
                <a:solidFill>
                  <a:srgbClr val="0070C0"/>
                </a:solidFill>
              </a:rPr>
              <a:t>uenos Aires Declaration (WTDC-17) has recognised that widespread conformance and interoperability of telecommunication/ICT equipment and systems can:</a:t>
            </a:r>
          </a:p>
          <a:p>
            <a:pPr algn="just">
              <a:buFont typeface="Wingdings" pitchFamily="2" charset="2"/>
              <a:buChar char="Ø"/>
            </a:pPr>
            <a:endParaRPr lang="en-IN" sz="2400" b="1" dirty="0">
              <a:solidFill>
                <a:srgbClr val="0070C0"/>
              </a:solidFill>
            </a:endParaRPr>
          </a:p>
          <a:p>
            <a:pPr marL="342900" indent="-342900" algn="just">
              <a:buFont typeface="Wingdings" pitchFamily="2" charset="2"/>
              <a:buChar char="v"/>
            </a:pPr>
            <a:r>
              <a:rPr lang="en-IN" sz="2400" b="1" dirty="0">
                <a:solidFill>
                  <a:srgbClr val="0070C0"/>
                </a:solidFill>
              </a:rPr>
              <a:t>increase market opportunities </a:t>
            </a:r>
          </a:p>
          <a:p>
            <a:pPr marL="342900" indent="-342900" algn="just">
              <a:buFont typeface="Wingdings" pitchFamily="2" charset="2"/>
              <a:buChar char="v"/>
            </a:pPr>
            <a:r>
              <a:rPr lang="en-IN" sz="2400" b="1" dirty="0">
                <a:solidFill>
                  <a:srgbClr val="0070C0"/>
                </a:solidFill>
              </a:rPr>
              <a:t>Increase competitiveness and reliability </a:t>
            </a:r>
          </a:p>
          <a:p>
            <a:pPr marL="342900" indent="-342900" algn="just">
              <a:buFont typeface="Wingdings" pitchFamily="2" charset="2"/>
              <a:buChar char="v"/>
            </a:pPr>
            <a:r>
              <a:rPr lang="en-IN" sz="2400" b="1" dirty="0">
                <a:solidFill>
                  <a:srgbClr val="0070C0"/>
                </a:solidFill>
              </a:rPr>
              <a:t>encourage global integration and trade.</a:t>
            </a:r>
          </a:p>
          <a:p>
            <a:pPr marL="342900" indent="-342900" algn="just">
              <a:buFont typeface="Wingdings" pitchFamily="2" charset="2"/>
              <a:buChar char="Ø"/>
            </a:pPr>
            <a:endParaRPr lang="en-US" sz="2200" b="1" dirty="0">
              <a:solidFill>
                <a:srgbClr val="0070C0"/>
              </a:solidFill>
            </a:endParaRPr>
          </a:p>
          <a:p>
            <a:pPr algn="just">
              <a:buFont typeface="Wingdings" pitchFamily="2" charset="2"/>
              <a:buChar char="Ø"/>
            </a:pPr>
            <a:r>
              <a:rPr lang="en-IN" sz="2400" b="1" dirty="0" smtClean="0">
                <a:solidFill>
                  <a:srgbClr val="0070C0"/>
                </a:solidFill>
              </a:rPr>
              <a:t>The emphasis on importance </a:t>
            </a:r>
            <a:r>
              <a:rPr lang="en-IN" sz="2400" b="1" dirty="0">
                <a:solidFill>
                  <a:srgbClr val="0070C0"/>
                </a:solidFill>
              </a:rPr>
              <a:t>of Interoperability </a:t>
            </a:r>
            <a:r>
              <a:rPr lang="en-IN" sz="2400" b="1" dirty="0" smtClean="0">
                <a:solidFill>
                  <a:srgbClr val="0070C0"/>
                </a:solidFill>
              </a:rPr>
              <a:t>as recognised by WTDC requires an </a:t>
            </a:r>
            <a:r>
              <a:rPr lang="en-IN" sz="2400" b="1" dirty="0">
                <a:solidFill>
                  <a:srgbClr val="0070C0"/>
                </a:solidFill>
              </a:rPr>
              <a:t>environment </a:t>
            </a:r>
            <a:r>
              <a:rPr lang="en-IN" sz="2400" b="1" dirty="0" smtClean="0">
                <a:solidFill>
                  <a:srgbClr val="0070C0"/>
                </a:solidFill>
              </a:rPr>
              <a:t>for conformance and interoperability testing. The showcasing through demonstrations will facilitate and enable this requirement</a:t>
            </a:r>
            <a:r>
              <a:rPr lang="en-IN" sz="2200" b="1" dirty="0" smtClean="0">
                <a:solidFill>
                  <a:srgbClr val="0070C0"/>
                </a:solidFill>
              </a:rPr>
              <a:t>. </a:t>
            </a:r>
            <a:endParaRPr lang="en-IN" sz="2200" b="1" dirty="0">
              <a:solidFill>
                <a:srgbClr val="0070C0"/>
              </a:solidFill>
            </a:endParaRPr>
          </a:p>
        </p:txBody>
      </p:sp>
    </p:spTree>
    <p:extLst>
      <p:ext uri="{BB962C8B-B14F-4D97-AF65-F5344CB8AC3E}">
        <p14:creationId xmlns="" xmlns:p14="http://schemas.microsoft.com/office/powerpoint/2010/main" val="584864008"/>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2037805" y="305268"/>
            <a:ext cx="8216537" cy="609133"/>
          </a:xfrm>
        </p:spPr>
        <p:txBody>
          <a:bodyPr>
            <a:noAutofit/>
          </a:bodyPr>
          <a:lstStyle/>
          <a:p>
            <a:pPr algn="ctr" eaLnBrk="1" hangingPunct="1">
              <a:defRPr/>
            </a:pPr>
            <a:r>
              <a:rPr lang="en-US" altLang="en-US" sz="3200" b="1" dirty="0" smtClean="0">
                <a:solidFill>
                  <a:srgbClr val="002060"/>
                </a:solidFill>
              </a:rPr>
              <a:t>Roadblocks for Smart Deployments</a:t>
            </a:r>
            <a:endParaRPr lang="en-US" altLang="en-US" sz="3200" b="1" dirty="0">
              <a:solidFill>
                <a:srgbClr val="002060"/>
              </a:solidFill>
            </a:endParaRPr>
          </a:p>
        </p:txBody>
      </p:sp>
      <p:sp>
        <p:nvSpPr>
          <p:cNvPr id="3" name="TextBox 2"/>
          <p:cNvSpPr txBox="1"/>
          <p:nvPr/>
        </p:nvSpPr>
        <p:spPr>
          <a:xfrm>
            <a:off x="1267097" y="1225688"/>
            <a:ext cx="10737670" cy="5262979"/>
          </a:xfrm>
          <a:prstGeom prst="rect">
            <a:avLst/>
          </a:prstGeom>
          <a:noFill/>
        </p:spPr>
        <p:txBody>
          <a:bodyPr wrap="square" rtlCol="0">
            <a:spAutoFit/>
          </a:bodyPr>
          <a:lstStyle/>
          <a:p>
            <a:pPr>
              <a:buFont typeface="Wingdings" pitchFamily="2" charset="2"/>
              <a:buChar char="Ø"/>
            </a:pPr>
            <a:r>
              <a:rPr lang="en-US" sz="2400" b="1" dirty="0" smtClean="0">
                <a:solidFill>
                  <a:srgbClr val="0070C0"/>
                </a:solidFill>
              </a:rPr>
              <a:t>A combination of scale and complexity:</a:t>
            </a:r>
          </a:p>
          <a:p>
            <a:pPr lvl="2">
              <a:buFont typeface="Wingdings" pitchFamily="2" charset="2"/>
              <a:buChar char="v"/>
            </a:pPr>
            <a:r>
              <a:rPr lang="en-US" sz="2400" b="1" dirty="0" smtClean="0">
                <a:solidFill>
                  <a:srgbClr val="0070C0"/>
                </a:solidFill>
              </a:rPr>
              <a:t>Cities are large organisms</a:t>
            </a:r>
          </a:p>
          <a:p>
            <a:pPr lvl="2">
              <a:buFont typeface="Wingdings" pitchFamily="2" charset="2"/>
              <a:buChar char="v"/>
            </a:pPr>
            <a:r>
              <a:rPr lang="en-US" sz="2400" b="1" dirty="0" smtClean="0">
                <a:solidFill>
                  <a:srgbClr val="0070C0"/>
                </a:solidFill>
              </a:rPr>
              <a:t>Each city has different priorities and stakeholders to manage (The challenges of coordinating multiple stakeholders in a smart city ecosystem)</a:t>
            </a:r>
          </a:p>
          <a:p>
            <a:pPr lvl="2">
              <a:buFont typeface="Wingdings" pitchFamily="2" charset="2"/>
              <a:buChar char="v"/>
            </a:pPr>
            <a:r>
              <a:rPr lang="en-US" sz="2400" b="1" dirty="0" smtClean="0">
                <a:solidFill>
                  <a:srgbClr val="0070C0"/>
                </a:solidFill>
              </a:rPr>
              <a:t> Smart city solutions are hard to standardize</a:t>
            </a:r>
          </a:p>
          <a:p>
            <a:pPr lvl="2">
              <a:buFont typeface="Wingdings" pitchFamily="2" charset="2"/>
              <a:buChar char="v"/>
            </a:pPr>
            <a:r>
              <a:rPr lang="en-US" sz="2400" b="1" dirty="0" smtClean="0">
                <a:solidFill>
                  <a:srgbClr val="0070C0"/>
                </a:solidFill>
              </a:rPr>
              <a:t> The complexities of data management, owing in part to privacy  regulations and the risk of security vulnerabilities</a:t>
            </a:r>
          </a:p>
          <a:p>
            <a:pPr lvl="2">
              <a:buFont typeface="Wingdings" pitchFamily="2" charset="2"/>
              <a:buChar char="v"/>
            </a:pPr>
            <a:r>
              <a:rPr lang="en-US" sz="2400" b="1" dirty="0" smtClean="0">
                <a:solidFill>
                  <a:srgbClr val="0070C0"/>
                </a:solidFill>
              </a:rPr>
              <a:t>The lack of deployment at scale of technological solutions.</a:t>
            </a:r>
          </a:p>
          <a:p>
            <a:pPr lvl="2">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Despite plenty of pilot programs, and the individual proof of concept of some specific smart city applications, this combination of hurdles has kept most initiatives from moving beyond the initial phase, limiting the overall value captured.</a:t>
            </a: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07177" y="279142"/>
            <a:ext cx="8216537" cy="609133"/>
          </a:xfrm>
        </p:spPr>
        <p:txBody>
          <a:bodyPr>
            <a:noAutofit/>
          </a:bodyPr>
          <a:lstStyle/>
          <a:p>
            <a:pPr algn="ctr">
              <a:defRPr/>
            </a:pPr>
            <a:r>
              <a:rPr lang="en-US" sz="3200" b="1" dirty="0" smtClean="0">
                <a:solidFill>
                  <a:srgbClr val="002060"/>
                </a:solidFill>
              </a:rPr>
              <a:t>Road blocks </a:t>
            </a:r>
            <a:r>
              <a:rPr lang="en-US" altLang="en-US" sz="3200" b="1" dirty="0" smtClean="0">
                <a:solidFill>
                  <a:srgbClr val="002060"/>
                </a:solidFill>
              </a:rPr>
              <a:t> for Smart Deployments…</a:t>
            </a:r>
            <a:endParaRPr lang="en-US" altLang="en-US" sz="3200" b="1" dirty="0">
              <a:solidFill>
                <a:srgbClr val="002060"/>
              </a:solidFill>
            </a:endParaRPr>
          </a:p>
        </p:txBody>
      </p:sp>
      <p:sp>
        <p:nvSpPr>
          <p:cNvPr id="3" name="TextBox 2"/>
          <p:cNvSpPr txBox="1"/>
          <p:nvPr/>
        </p:nvSpPr>
        <p:spPr>
          <a:xfrm>
            <a:off x="1410787" y="1264877"/>
            <a:ext cx="10450287" cy="5262979"/>
          </a:xfrm>
          <a:prstGeom prst="rect">
            <a:avLst/>
          </a:prstGeom>
          <a:noFill/>
        </p:spPr>
        <p:txBody>
          <a:bodyPr wrap="square" rtlCol="0">
            <a:spAutoFit/>
          </a:bodyPr>
          <a:lstStyle/>
          <a:p>
            <a:pPr algn="just">
              <a:buFont typeface="Wingdings" pitchFamily="2" charset="2"/>
              <a:buChar char="Ø"/>
            </a:pPr>
            <a:r>
              <a:rPr lang="en-US" sz="2400" b="1" dirty="0" smtClean="0">
                <a:solidFill>
                  <a:srgbClr val="0070C0"/>
                </a:solidFill>
              </a:rPr>
              <a:t>There are plenty of reasons for the small scale of smart city applications so far</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One is that limited-scale projects involve fewer stakeholders, making it easier to move fast and avoid the need for interoperable systems, an increasing issue as more participants are involved</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 Investments are smaller and the business potential doesn’t have to be fully clear at the start</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Technology scalability is usually not a concern, and capacity requirements are limited. The data management parameters are manageable as the number of inputs is small and security and privacy implications are limited.</a:t>
            </a:r>
            <a:endParaRPr lang="en-US" sz="24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07177" y="279142"/>
            <a:ext cx="8216537" cy="609133"/>
          </a:xfrm>
        </p:spPr>
        <p:txBody>
          <a:bodyPr>
            <a:noAutofit/>
          </a:bodyPr>
          <a:lstStyle/>
          <a:p>
            <a:pPr algn="ctr">
              <a:defRPr/>
            </a:pPr>
            <a:r>
              <a:rPr lang="en-US" sz="3200" b="1" dirty="0" smtClean="0">
                <a:solidFill>
                  <a:srgbClr val="002060"/>
                </a:solidFill>
              </a:rPr>
              <a:t>Road blocks </a:t>
            </a:r>
            <a:r>
              <a:rPr lang="en-US" altLang="en-US" sz="3200" b="1" dirty="0" smtClean="0">
                <a:solidFill>
                  <a:srgbClr val="002060"/>
                </a:solidFill>
              </a:rPr>
              <a:t> for Smart Deployments…</a:t>
            </a:r>
            <a:endParaRPr lang="en-US" altLang="en-US" sz="3200" b="1" dirty="0">
              <a:solidFill>
                <a:srgbClr val="002060"/>
              </a:solidFill>
            </a:endParaRPr>
          </a:p>
        </p:txBody>
      </p:sp>
      <p:sp>
        <p:nvSpPr>
          <p:cNvPr id="3" name="TextBox 2"/>
          <p:cNvSpPr txBox="1"/>
          <p:nvPr/>
        </p:nvSpPr>
        <p:spPr>
          <a:xfrm>
            <a:off x="1410787" y="1264877"/>
            <a:ext cx="10450287" cy="5262979"/>
          </a:xfrm>
          <a:prstGeom prst="rect">
            <a:avLst/>
          </a:prstGeom>
          <a:noFill/>
        </p:spPr>
        <p:txBody>
          <a:bodyPr wrap="square" rtlCol="0">
            <a:spAutoFit/>
          </a:bodyPr>
          <a:lstStyle/>
          <a:p>
            <a:pPr algn="just"/>
            <a:r>
              <a:rPr lang="en-US" sz="2400" b="1" dirty="0" smtClean="0">
                <a:solidFill>
                  <a:srgbClr val="002060"/>
                </a:solidFill>
              </a:rPr>
              <a:t>1. Ecosystem</a:t>
            </a:r>
          </a:p>
          <a:p>
            <a:pPr algn="just">
              <a:buFont typeface="Wingdings" pitchFamily="2" charset="2"/>
              <a:buChar char="Ø"/>
            </a:pPr>
            <a:r>
              <a:rPr lang="en-US" sz="2400" b="1" dirty="0" smtClean="0">
                <a:solidFill>
                  <a:srgbClr val="0070C0"/>
                </a:solidFill>
              </a:rPr>
              <a:t>A combined effort is required from an ecosystem of public and private stakeholders, which often have different agenda</a:t>
            </a:r>
          </a:p>
          <a:p>
            <a:pPr algn="just"/>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Smart city solutions are often complex and require a consortium of public and private partners to come together</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Need to work out such critical issues as the business case, policy  considerations and technology hurdles</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 A disconnect between smart cities solutions and existing city problems, together with a lack of technology expertise in government , can result in misguided efforts that do not effectively address citizens’ needs</a:t>
            </a:r>
            <a:endParaRPr lang="en-US" sz="24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07177" y="279142"/>
            <a:ext cx="8216537" cy="609133"/>
          </a:xfrm>
        </p:spPr>
        <p:txBody>
          <a:bodyPr>
            <a:noAutofit/>
          </a:bodyPr>
          <a:lstStyle/>
          <a:p>
            <a:pPr algn="ctr">
              <a:defRPr/>
            </a:pPr>
            <a:r>
              <a:rPr lang="en-US" sz="3200" b="1" dirty="0" smtClean="0">
                <a:solidFill>
                  <a:srgbClr val="002060"/>
                </a:solidFill>
              </a:rPr>
              <a:t>Road blocks </a:t>
            </a:r>
            <a:r>
              <a:rPr lang="en-US" altLang="en-US" sz="3200" b="1" dirty="0" smtClean="0">
                <a:solidFill>
                  <a:srgbClr val="002060"/>
                </a:solidFill>
              </a:rPr>
              <a:t> for Smart Deployments…</a:t>
            </a:r>
            <a:endParaRPr lang="en-US" altLang="en-US" sz="3200" b="1" dirty="0">
              <a:solidFill>
                <a:srgbClr val="002060"/>
              </a:solidFill>
            </a:endParaRPr>
          </a:p>
        </p:txBody>
      </p:sp>
      <p:sp>
        <p:nvSpPr>
          <p:cNvPr id="3" name="TextBox 2"/>
          <p:cNvSpPr txBox="1"/>
          <p:nvPr/>
        </p:nvSpPr>
        <p:spPr>
          <a:xfrm>
            <a:off x="1410787" y="1264877"/>
            <a:ext cx="10450287" cy="4524315"/>
          </a:xfrm>
          <a:prstGeom prst="rect">
            <a:avLst/>
          </a:prstGeom>
          <a:noFill/>
        </p:spPr>
        <p:txBody>
          <a:bodyPr wrap="square" rtlCol="0">
            <a:spAutoFit/>
          </a:bodyPr>
          <a:lstStyle/>
          <a:p>
            <a:pPr algn="just"/>
            <a:r>
              <a:rPr lang="en-US" sz="2400" b="1" dirty="0" smtClean="0">
                <a:solidFill>
                  <a:srgbClr val="002060"/>
                </a:solidFill>
              </a:rPr>
              <a:t>2. Technology</a:t>
            </a:r>
          </a:p>
          <a:p>
            <a:pPr algn="just"/>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In some cases, technology cannot be deployed affordably at scale, since the required infrastructure ,in terms of latency and bandwidth, doesn’t exist</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The existing network infrastructure cannot support the number of devices required</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Specific advanced smart city solutions may require new technologies, such as edge computing, to be scaled up.</a:t>
            </a:r>
          </a:p>
          <a:p>
            <a:pPr algn="just">
              <a:buFont typeface="Wingdings" pitchFamily="2" charset="2"/>
              <a:buChar char="Ø"/>
            </a:pPr>
            <a:endParaRPr lang="en-US" sz="2400" dirty="0"/>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600200" y="26670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p:nvPr/>
        </p:nvSpPr>
        <p:spPr>
          <a:xfrm>
            <a:off x="1600200" y="4495800"/>
            <a:ext cx="8991600" cy="1847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600200" y="1538344"/>
            <a:ext cx="8991600" cy="41525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1907177" y="279142"/>
            <a:ext cx="8216537" cy="609133"/>
          </a:xfrm>
        </p:spPr>
        <p:txBody>
          <a:bodyPr>
            <a:noAutofit/>
          </a:bodyPr>
          <a:lstStyle/>
          <a:p>
            <a:pPr algn="ctr">
              <a:defRPr/>
            </a:pPr>
            <a:r>
              <a:rPr lang="en-US" sz="3200" b="1" dirty="0" smtClean="0">
                <a:solidFill>
                  <a:srgbClr val="002060"/>
                </a:solidFill>
              </a:rPr>
              <a:t>Road blocks </a:t>
            </a:r>
            <a:r>
              <a:rPr lang="en-US" altLang="en-US" sz="3200" b="1" dirty="0" smtClean="0">
                <a:solidFill>
                  <a:srgbClr val="002060"/>
                </a:solidFill>
              </a:rPr>
              <a:t> for Smart Deployments…</a:t>
            </a:r>
            <a:endParaRPr lang="en-US" altLang="en-US" sz="3200" b="1" dirty="0">
              <a:solidFill>
                <a:srgbClr val="002060"/>
              </a:solidFill>
            </a:endParaRPr>
          </a:p>
        </p:txBody>
      </p:sp>
      <p:sp>
        <p:nvSpPr>
          <p:cNvPr id="3" name="TextBox 2"/>
          <p:cNvSpPr txBox="1"/>
          <p:nvPr/>
        </p:nvSpPr>
        <p:spPr>
          <a:xfrm>
            <a:off x="1410787" y="1264877"/>
            <a:ext cx="10450287" cy="3785652"/>
          </a:xfrm>
          <a:prstGeom prst="rect">
            <a:avLst/>
          </a:prstGeom>
          <a:noFill/>
        </p:spPr>
        <p:txBody>
          <a:bodyPr wrap="square" rtlCol="0">
            <a:spAutoFit/>
          </a:bodyPr>
          <a:lstStyle/>
          <a:p>
            <a:r>
              <a:rPr lang="en-US" sz="2400" b="1" dirty="0" smtClean="0">
                <a:solidFill>
                  <a:srgbClr val="002060"/>
                </a:solidFill>
              </a:rPr>
              <a:t>3.VALUE CASE</a:t>
            </a:r>
          </a:p>
          <a:p>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At scale, the investments are considerably larger, business cases are harder to demonstrate and intangible social or indirect benefits are not easily captured</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 A large number of initiatives do not proceed beyond the pilot phase because indirect benefits cannot be monetized</a:t>
            </a:r>
          </a:p>
          <a:p>
            <a:pPr algn="just">
              <a:buFont typeface="Wingdings" pitchFamily="2" charset="2"/>
              <a:buChar char="Ø"/>
            </a:pPr>
            <a:endParaRPr lang="en-US" sz="2400" b="1" dirty="0" smtClean="0">
              <a:solidFill>
                <a:srgbClr val="0070C0"/>
              </a:solidFill>
            </a:endParaRPr>
          </a:p>
          <a:p>
            <a:pPr algn="just">
              <a:buFont typeface="Wingdings" pitchFamily="2" charset="2"/>
              <a:buChar char="Ø"/>
            </a:pPr>
            <a:r>
              <a:rPr lang="en-US" sz="2400" b="1" dirty="0" smtClean="0">
                <a:solidFill>
                  <a:srgbClr val="0070C0"/>
                </a:solidFill>
              </a:rPr>
              <a:t>Private players cannot demonstrate a positive business case.</a:t>
            </a:r>
            <a:endParaRPr lang="en-US" sz="2400" b="1" dirty="0">
              <a:solidFill>
                <a:srgbClr val="0070C0"/>
              </a:solidFill>
            </a:endParaRPr>
          </a:p>
        </p:txBody>
      </p:sp>
    </p:spTree>
    <p:extLst>
      <p:ext uri="{BB962C8B-B14F-4D97-AF65-F5344CB8AC3E}">
        <p14:creationId xmlns="" xmlns:p14="http://schemas.microsoft.com/office/powerpoint/2010/main" val="33790324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TM02892315[[fn=Wisp]]</Template>
  <TotalTime>1656</TotalTime>
  <Words>1261</Words>
  <Application>Microsoft Office PowerPoint</Application>
  <PresentationFormat>Custom</PresentationFormat>
  <Paragraphs>186</Paragraphs>
  <Slides>20</Slides>
  <Notes>17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Wisp</vt:lpstr>
      <vt:lpstr>Slide 1</vt:lpstr>
      <vt:lpstr>Slide 2</vt:lpstr>
      <vt:lpstr>Issues for enablement of  M2M/IoT ecosystem</vt:lpstr>
      <vt:lpstr>Importance of Interoperability </vt:lpstr>
      <vt:lpstr>Roadblocks for Smart Deployments</vt:lpstr>
      <vt:lpstr>Road blocks  for Smart Deployments…</vt:lpstr>
      <vt:lpstr>Road blocks  for Smart Deployments…</vt:lpstr>
      <vt:lpstr>Road blocks  for Smart Deployments…</vt:lpstr>
      <vt:lpstr>Road blocks  for Smart Deployments…</vt:lpstr>
      <vt:lpstr>Road blocks  for Smart Deployments…</vt:lpstr>
      <vt:lpstr>Standardization and IoT deployments </vt:lpstr>
      <vt:lpstr>Standardization and IoT deployments… </vt:lpstr>
      <vt:lpstr>Standardization and IoT deployments… </vt:lpstr>
      <vt:lpstr>Roadmap for Adoption of oneM2M Standards in India </vt:lpstr>
      <vt:lpstr>Roadmap for Adoption of oneM2M Standards in India </vt:lpstr>
      <vt:lpstr>Challenges for IoT deployments </vt:lpstr>
      <vt:lpstr>Challenges for IoT deployments </vt:lpstr>
      <vt:lpstr>Way Forward</vt:lpstr>
      <vt:lpstr>In Conclusion </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Naveen Jakhar</dc:creator>
  <cp:lastModifiedBy>Dell</cp:lastModifiedBy>
  <cp:revision>441</cp:revision>
  <cp:lastPrinted>2018-05-29T08:04:26Z</cp:lastPrinted>
  <dcterms:created xsi:type="dcterms:W3CDTF">2017-09-11T13:01:00Z</dcterms:created>
  <dcterms:modified xsi:type="dcterms:W3CDTF">2019-09-20T10:52:13Z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1033-10.2.0.6020</vt:lpwstr>
  </property>
</Properties>
</file>