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pptx" ContentType="application/vnd.openxmlformats-officedocument.presentationml.presentation"/>
  <Default Extension="wdp" ContentType="image/vnd.ms-photo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6" r:id="rId2"/>
  </p:sldMasterIdLst>
  <p:notesMasterIdLst>
    <p:notesMasterId r:id="rId18"/>
  </p:notesMasterIdLst>
  <p:sldIdLst>
    <p:sldId id="259" r:id="rId3"/>
    <p:sldId id="350" r:id="rId4"/>
    <p:sldId id="386" r:id="rId5"/>
    <p:sldId id="385" r:id="rId6"/>
    <p:sldId id="378" r:id="rId7"/>
    <p:sldId id="382" r:id="rId8"/>
    <p:sldId id="338" r:id="rId9"/>
    <p:sldId id="352" r:id="rId10"/>
    <p:sldId id="375" r:id="rId11"/>
    <p:sldId id="334" r:id="rId12"/>
    <p:sldId id="335" r:id="rId13"/>
    <p:sldId id="336" r:id="rId14"/>
    <p:sldId id="337" r:id="rId15"/>
    <p:sldId id="379" r:id="rId16"/>
    <p:sldId id="38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2025"/>
    <a:srgbClr val="C63133"/>
    <a:srgbClr val="D9D9D9"/>
    <a:srgbClr val="E7E6E6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227" autoAdjust="0"/>
  </p:normalViewPr>
  <p:slideViewPr>
    <p:cSldViewPr snapToGrid="0">
      <p:cViewPr varScale="1">
        <p:scale>
          <a:sx n="73" d="100"/>
          <a:sy n="73" d="100"/>
        </p:scale>
        <p:origin x="582" y="4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279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68115942028986"/>
          <c:y val="5.7446808510638311E-2"/>
          <c:w val="0.63043478260869612"/>
          <c:h val="0.761702127659575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Est</c:v>
                </c:pt>
              </c:strCache>
            </c:strRef>
          </c:tx>
          <c:spPr>
            <a:solidFill>
              <a:schemeClr val="tx2"/>
            </a:solidFill>
            <a:ln w="25382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25382">
                <a:noFill/>
              </a:ln>
            </c:spPr>
            <c:extLst>
              <c:ext xmlns:c16="http://schemas.microsoft.com/office/drawing/2014/chart" uri="{C3380CC4-5D6E-409C-BE32-E72D297353CC}">
                <c16:uniqueId val="{00000000-A2CE-4E1F-B654-77F91E598D9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25382">
                <a:noFill/>
              </a:ln>
            </c:spPr>
            <c:extLst>
              <c:ext xmlns:c16="http://schemas.microsoft.com/office/drawing/2014/chart" uri="{C3380CC4-5D6E-409C-BE32-E72D297353CC}">
                <c16:uniqueId val="{00000001-A2CE-4E1F-B654-77F91E598D9B}"/>
              </c:ext>
            </c:extLst>
          </c:dPt>
          <c:dPt>
            <c:idx val="2"/>
            <c:invertIfNegative val="0"/>
            <c:bubble3D val="0"/>
            <c:spPr>
              <a:solidFill>
                <a:schemeClr val="folHlink"/>
              </a:solidFill>
              <a:ln w="25382">
                <a:noFill/>
              </a:ln>
            </c:spPr>
            <c:extLst>
              <c:ext xmlns:c16="http://schemas.microsoft.com/office/drawing/2014/chart" uri="{C3380CC4-5D6E-409C-BE32-E72D297353CC}">
                <c16:uniqueId val="{00000002-A2CE-4E1F-B654-77F91E598D9B}"/>
              </c:ext>
            </c:extLst>
          </c:dPt>
          <c:dPt>
            <c:idx val="3"/>
            <c:invertIfNegative val="0"/>
            <c:bubble3D val="0"/>
            <c:spPr>
              <a:solidFill>
                <a:schemeClr val="hlink"/>
              </a:solidFill>
              <a:ln w="25382">
                <a:noFill/>
              </a:ln>
            </c:spPr>
            <c:extLst>
              <c:ext xmlns:c16="http://schemas.microsoft.com/office/drawing/2014/chart" uri="{C3380CC4-5D6E-409C-BE32-E72D297353CC}">
                <c16:uniqueId val="{00000003-A2CE-4E1F-B654-77F91E598D9B}"/>
              </c:ext>
            </c:extLst>
          </c:dPt>
          <c:dPt>
            <c:idx val="5"/>
            <c:invertIfNegative val="0"/>
            <c:bubble3D val="0"/>
            <c:spPr>
              <a:solidFill>
                <a:schemeClr val="bg2"/>
              </a:solidFill>
              <a:ln w="25382">
                <a:noFill/>
              </a:ln>
            </c:spPr>
            <c:extLst>
              <c:ext xmlns:c16="http://schemas.microsoft.com/office/drawing/2014/chart" uri="{C3380CC4-5D6E-409C-BE32-E72D297353CC}">
                <c16:uniqueId val="{00000004-A2CE-4E1F-B654-77F91E598D9B}"/>
              </c:ext>
            </c:extLst>
          </c:dPt>
          <c:dPt>
            <c:idx val="6"/>
            <c:invertIfNegative val="0"/>
            <c:bubble3D val="0"/>
            <c:spPr>
              <a:solidFill>
                <a:srgbClr val="505050"/>
              </a:solidFill>
              <a:ln w="25382">
                <a:noFill/>
              </a:ln>
            </c:spPr>
            <c:extLst>
              <c:ext xmlns:c16="http://schemas.microsoft.com/office/drawing/2014/chart" uri="{C3380CC4-5D6E-409C-BE32-E72D297353CC}">
                <c16:uniqueId val="{00000005-A2CE-4E1F-B654-77F91E598D9B}"/>
              </c:ext>
            </c:extLst>
          </c:dPt>
          <c:dPt>
            <c:idx val="7"/>
            <c:invertIfNegative val="0"/>
            <c:bubble3D val="0"/>
            <c:spPr>
              <a:solidFill>
                <a:srgbClr val="AFAFAF"/>
              </a:solidFill>
              <a:ln w="25382">
                <a:noFill/>
              </a:ln>
            </c:spPr>
            <c:extLst>
              <c:ext xmlns:c16="http://schemas.microsoft.com/office/drawing/2014/chart" uri="{C3380CC4-5D6E-409C-BE32-E72D297353CC}">
                <c16:uniqueId val="{00000006-A2CE-4E1F-B654-77F91E598D9B}"/>
              </c:ext>
            </c:extLst>
          </c:dPt>
          <c:cat>
            <c:strRef>
              <c:f>Sheet1!$B$1:$I$1</c:f>
              <c:strCache>
                <c:ptCount val="8"/>
                <c:pt idx="0">
                  <c:v>1° Trim.</c:v>
                </c:pt>
                <c:pt idx="1">
                  <c:v>2° Trim.</c:v>
                </c:pt>
                <c:pt idx="2">
                  <c:v>3° Trim.</c:v>
                </c:pt>
                <c:pt idx="3">
                  <c:v>4° Trim.</c:v>
                </c:pt>
                <c:pt idx="4">
                  <c:v>2007</c:v>
                </c:pt>
                <c:pt idx="5">
                  <c:v>2006</c:v>
                </c:pt>
                <c:pt idx="6">
                  <c:v>2005</c:v>
                </c:pt>
                <c:pt idx="7">
                  <c:v>2004</c:v>
                </c:pt>
              </c:strCache>
            </c:strRef>
          </c:cat>
          <c:val>
            <c:numRef>
              <c:f>Sheet1!$B$2:$I$2</c:f>
              <c:numCache>
                <c:formatCode>General</c:formatCode>
                <c:ptCount val="8"/>
                <c:pt idx="0">
                  <c:v>20.399999999999999</c:v>
                </c:pt>
                <c:pt idx="1">
                  <c:v>27.4</c:v>
                </c:pt>
                <c:pt idx="2">
                  <c:v>90</c:v>
                </c:pt>
                <c:pt idx="3">
                  <c:v>20.399999999999999</c:v>
                </c:pt>
                <c:pt idx="4">
                  <c:v>15</c:v>
                </c:pt>
                <c:pt idx="5">
                  <c:v>11</c:v>
                </c:pt>
                <c:pt idx="6">
                  <c:v>45</c:v>
                </c:pt>
                <c:pt idx="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2CE-4E1F-B654-77F91E598D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524992"/>
        <c:axId val="81797120"/>
      </c:barChart>
      <c:catAx>
        <c:axId val="81524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3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800" b="0" i="0" u="none" strike="noStrike" baseline="0">
                <a:solidFill>
                  <a:schemeClr val="tx1"/>
                </a:solidFill>
                <a:latin typeface="TIM Sans Light" panose="00000400000000000000" pitchFamily="50" charset="0"/>
                <a:ea typeface="Franklin Gothic Medium"/>
                <a:cs typeface="Franklin Gothic Medium"/>
              </a:defRPr>
            </a:pPr>
            <a:endParaRPr lang="en-US"/>
          </a:p>
        </c:txPr>
        <c:crossAx val="81797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1797120"/>
        <c:scaling>
          <c:orientation val="minMax"/>
        </c:scaling>
        <c:delete val="0"/>
        <c:axPos val="l"/>
        <c:majorGridlines>
          <c:spPr>
            <a:ln w="12691">
              <a:solidFill>
                <a:srgbClr val="C0C0C0"/>
              </a:solidFill>
              <a:prstDash val="solid"/>
            </a:ln>
          </c:spPr>
        </c:majorGridlines>
        <c:numFmt formatCode="General" sourceLinked="1"/>
        <c:majorTickMark val="cross"/>
        <c:minorTickMark val="none"/>
        <c:tickLblPos val="nextTo"/>
        <c:spPr>
          <a:ln w="317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 rtl="1">
              <a:defRPr sz="800" b="0" i="0" u="none" strike="noStrike" baseline="0">
                <a:solidFill>
                  <a:schemeClr val="tx1"/>
                </a:solidFill>
                <a:latin typeface="TIM Sans Light" panose="00000400000000000000" pitchFamily="50" charset="0"/>
                <a:ea typeface="Franklin Gothic Medium"/>
                <a:cs typeface="Franklin Gothic Medium"/>
              </a:defRPr>
            </a:pPr>
            <a:endParaRPr lang="en-US"/>
          </a:p>
        </c:txPr>
        <c:crossAx val="81524992"/>
        <c:crosses val="autoZero"/>
        <c:crossBetween val="between"/>
      </c:valAx>
      <c:spPr>
        <a:noFill/>
        <a:ln w="12691">
          <a:solidFill>
            <a:srgbClr val="AFAFA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9227053140096571"/>
          <c:y val="0.22340425531914895"/>
          <c:w val="0.20048309178743987"/>
          <c:h val="0.42765957446808511"/>
        </c:manualLayout>
      </c:layout>
      <c:overlay val="0"/>
      <c:spPr>
        <a:noFill/>
        <a:ln w="25382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TIM Sans Light" panose="00000400000000000000" pitchFamily="50" charset="0"/>
              <a:ea typeface="Franklin Gothic Medium"/>
              <a:cs typeface="Franklin Gothic Medium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9" b="1" i="0" u="none" strike="noStrike" baseline="0">
          <a:solidFill>
            <a:schemeClr val="tx1"/>
          </a:solidFill>
          <a:latin typeface="Franklin Gothic Demi"/>
          <a:ea typeface="Franklin Gothic Demi"/>
          <a:cs typeface="Franklin Gothic Demi"/>
        </a:defRPr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25.09.2019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19100" y="1241425"/>
            <a:ext cx="5956300" cy="3351213"/>
          </a:xfrm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en-US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8767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699063" indent="-268870" defTabSz="888767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075482" indent="-215097" defTabSz="888767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05674" indent="-215097" defTabSz="888767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35868" indent="-215097" defTabSz="888767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366060" indent="-215097" defTabSz="8887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96252" indent="-215097" defTabSz="8887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226445" indent="-215097" defTabSz="8887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638" indent="-215097" defTabSz="8887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092B2EE-AD36-491F-BFCC-33807C25CA32}" type="slidenum">
              <a:rPr lang="en-GB" altLang="en-US" smtClean="0">
                <a:latin typeface="Times New Roman" pitchFamily="18" charset="0"/>
              </a:rPr>
              <a:pPr/>
              <a:t>13</a:t>
            </a:fld>
            <a:endParaRPr lang="en-GB" altLang="en-U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633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Separato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2751" y="360363"/>
            <a:ext cx="11279717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5" name="Content Placeholder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393271" y="952501"/>
            <a:ext cx="11267016" cy="522232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marL="285750" marR="0" indent="-2857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40000"/>
              </a:spcAft>
              <a:buClr>
                <a:srgbClr val="EB0028"/>
              </a:buClr>
              <a:buSzPct val="50000"/>
              <a:buFontTx/>
              <a:buBlip>
                <a:blip r:embed="rId2"/>
              </a:buBlip>
              <a:tabLst/>
              <a:defRPr sz="1800">
                <a:solidFill>
                  <a:schemeClr val="accent5"/>
                </a:solidFill>
                <a:latin typeface="TIM Sans" panose="00000500000000000000" pitchFamily="50" charset="0"/>
              </a:defRPr>
            </a:lvl1pPr>
            <a:lvl2pPr marL="446088" indent="-285750">
              <a:lnSpc>
                <a:spcPct val="100000"/>
              </a:lnSpc>
              <a:buClr>
                <a:schemeClr val="accent2"/>
              </a:buClr>
              <a:buSzPct val="150000"/>
              <a:buFont typeface="Arial" panose="020B0604020202020204" pitchFamily="34" charset="0"/>
              <a:buChar char="•"/>
              <a:defRPr>
                <a:solidFill>
                  <a:schemeClr val="accent4"/>
                </a:solidFill>
                <a:latin typeface="TIM Sans" panose="00000500000000000000" pitchFamily="50" charset="0"/>
              </a:defRPr>
            </a:lvl2pPr>
            <a:lvl3pPr marL="971550" indent="-285750">
              <a:buClr>
                <a:schemeClr val="accent2"/>
              </a:buClr>
              <a:buSzPct val="150000"/>
              <a:buFont typeface="Arial" panose="020B0604020202020204" pitchFamily="34" charset="0"/>
              <a:buChar char="•"/>
              <a:defRPr>
                <a:solidFill>
                  <a:schemeClr val="accent4"/>
                </a:solidFill>
                <a:latin typeface="TIM Sans" panose="00000500000000000000" pitchFamily="50" charset="0"/>
              </a:defRPr>
            </a:lvl3pPr>
          </a:lstStyle>
          <a:p>
            <a:pPr lvl="0"/>
            <a:r>
              <a:rPr lang="it-IT" dirty="0"/>
              <a:t>Argomento #1 in TIM Sans 18 </a:t>
            </a:r>
            <a:r>
              <a:rPr lang="it-IT" dirty="0" err="1"/>
              <a:t>pt</a:t>
            </a:r>
            <a:endParaRPr lang="it-IT" dirty="0"/>
          </a:p>
          <a:p>
            <a:pPr marL="285750" marR="0" lvl="0" indent="-2857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40000"/>
              </a:spcAft>
              <a:buClr>
                <a:srgbClr val="EB0028"/>
              </a:buClr>
              <a:buSzPct val="50000"/>
              <a:buFontTx/>
              <a:buBlip>
                <a:blip r:embed="rId2"/>
              </a:buBlip>
              <a:tabLst/>
              <a:defRPr/>
            </a:pPr>
            <a:r>
              <a:rPr lang="it-IT" dirty="0"/>
              <a:t>Argomento #2 in TIM Sans 18 </a:t>
            </a:r>
            <a:r>
              <a:rPr lang="it-IT" dirty="0" err="1"/>
              <a:t>pt</a:t>
            </a:r>
            <a:endParaRPr lang="it-IT" dirty="0"/>
          </a:p>
          <a:p>
            <a:pPr marL="285750" marR="0" lvl="0" indent="-2857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40000"/>
              </a:spcAft>
              <a:buClr>
                <a:srgbClr val="EB0028"/>
              </a:buClr>
              <a:buSzPct val="50000"/>
              <a:buFontTx/>
              <a:buBlip>
                <a:blip r:embed="rId2"/>
              </a:buBlip>
              <a:tabLst/>
              <a:defRPr/>
            </a:pPr>
            <a:r>
              <a:rPr lang="it-IT" dirty="0"/>
              <a:t>Argomento #3 in TIM Sans 18 </a:t>
            </a:r>
            <a:r>
              <a:rPr lang="it-IT" dirty="0" err="1"/>
              <a:t>pt</a:t>
            </a:r>
            <a:endParaRPr lang="it-IT" dirty="0"/>
          </a:p>
        </p:txBody>
      </p:sp>
      <p:sp>
        <p:nvSpPr>
          <p:cNvPr id="6" name="Segnaposto data 7"/>
          <p:cNvSpPr>
            <a:spLocks noGrp="1"/>
          </p:cNvSpPr>
          <p:nvPr>
            <p:ph type="dt" sz="quarter" idx="2"/>
          </p:nvPr>
        </p:nvSpPr>
        <p:spPr>
          <a:xfrm>
            <a:off x="5491089" y="6323015"/>
            <a:ext cx="5689600" cy="211137"/>
          </a:xfrm>
          <a:prstGeom prst="rect">
            <a:avLst/>
          </a:prstGeom>
        </p:spPr>
        <p:txBody>
          <a:bodyPr/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it-IT" dirty="0"/>
              <a:t>Titolo della Relazione</a:t>
            </a:r>
          </a:p>
        </p:txBody>
      </p:sp>
      <p:sp>
        <p:nvSpPr>
          <p:cNvPr id="7" name="Segnaposto piè di pagina 8"/>
          <p:cNvSpPr>
            <a:spLocks noGrp="1"/>
          </p:cNvSpPr>
          <p:nvPr>
            <p:ph type="ftr" sz="quarter" idx="3"/>
          </p:nvPr>
        </p:nvSpPr>
        <p:spPr>
          <a:xfrm>
            <a:off x="5491089" y="6467477"/>
            <a:ext cx="5689600" cy="220663"/>
          </a:xfrm>
          <a:prstGeom prst="rect">
            <a:avLst/>
          </a:prstGeom>
        </p:spPr>
        <p:txBody>
          <a:bodyPr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Nome del Relatore, Nome Struttura</a:t>
            </a:r>
            <a:endParaRPr lang="it-IT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3CB9318-55C9-4585-B88F-6690572F68F2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5" y="175260"/>
            <a:ext cx="1461770" cy="655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5693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ציין מיקום של כותרת 1">
            <a:extLst>
              <a:ext uri="{FF2B5EF4-FFF2-40B4-BE49-F238E27FC236}">
                <a16:creationId xmlns:a16="http://schemas.microsoft.com/office/drawing/2014/main" id="{EA62C280-1267-4CDA-A4BE-BD0F68AECD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154" y="274702"/>
            <a:ext cx="8628032" cy="866110"/>
          </a:xfrm>
          <a:prstGeom prst="rect">
            <a:avLst/>
          </a:prstGeom>
        </p:spPr>
        <p:txBody>
          <a:bodyPr vert="horz" lIns="108878" tIns="54439" rIns="108878" bIns="54439" rtlCol="0" anchor="b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מציין מיקום תוכן 4">
            <a:extLst>
              <a:ext uri="{FF2B5EF4-FFF2-40B4-BE49-F238E27FC236}">
                <a16:creationId xmlns:a16="http://schemas.microsoft.com/office/drawing/2014/main" id="{7348B2B8-4808-4ED7-8666-99CDB2003C2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09758" y="1600571"/>
            <a:ext cx="11225625" cy="46800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2nd level</a:t>
            </a:r>
            <a:endParaRPr lang="he-IL" dirty="0"/>
          </a:p>
          <a:p>
            <a:pPr lvl="2"/>
            <a:r>
              <a:rPr lang="en-US" dirty="0"/>
              <a:t>3rd level</a:t>
            </a:r>
            <a:endParaRPr lang="he-IL" dirty="0"/>
          </a:p>
          <a:p>
            <a:pPr lvl="3"/>
            <a:r>
              <a:rPr lang="en-US" dirty="0"/>
              <a:t>4th level</a:t>
            </a:r>
            <a:endParaRPr lang="he-IL" dirty="0"/>
          </a:p>
          <a:p>
            <a:pPr lvl="4"/>
            <a:r>
              <a:rPr lang="en-US" dirty="0"/>
              <a:t>5th level</a:t>
            </a:r>
          </a:p>
          <a:p>
            <a:pPr lvl="5"/>
            <a:r>
              <a:rPr lang="en-US" dirty="0"/>
              <a:t>6th level</a:t>
            </a:r>
          </a:p>
          <a:p>
            <a:pPr lvl="6"/>
            <a:r>
              <a:rPr lang="en-US" dirty="0"/>
              <a:t>7th level</a:t>
            </a:r>
          </a:p>
          <a:p>
            <a:pPr lvl="7"/>
            <a:r>
              <a:rPr lang="en-US" dirty="0"/>
              <a:t>8th level</a:t>
            </a:r>
            <a:endParaRPr lang="he-IL" dirty="0"/>
          </a:p>
        </p:txBody>
      </p:sp>
      <p:pic>
        <p:nvPicPr>
          <p:cNvPr id="8" name="תמונה 7">
            <a:extLst>
              <a:ext uri="{FF2B5EF4-FFF2-40B4-BE49-F238E27FC236}">
                <a16:creationId xmlns:a16="http://schemas.microsoft.com/office/drawing/2014/main" id="{D9A40441-B7FA-4C56-A9F6-81667400FC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45890" y="354365"/>
            <a:ext cx="1512000" cy="483835"/>
          </a:xfrm>
          <a:prstGeom prst="rect">
            <a:avLst/>
          </a:prstGeom>
        </p:spPr>
      </p:pic>
      <p:sp>
        <p:nvSpPr>
          <p:cNvPr id="9" name="TextBox 12">
            <a:extLst>
              <a:ext uri="{FF2B5EF4-FFF2-40B4-BE49-F238E27FC236}">
                <a16:creationId xmlns:a16="http://schemas.microsoft.com/office/drawing/2014/main" id="{EAB85ED7-A3EC-4840-B6B7-F3AAEA6A7EC6}"/>
              </a:ext>
            </a:extLst>
          </p:cNvPr>
          <p:cNvSpPr txBox="1"/>
          <p:nvPr userDrawn="1"/>
        </p:nvSpPr>
        <p:spPr>
          <a:xfrm>
            <a:off x="622779" y="6418428"/>
            <a:ext cx="12281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white"/>
                </a:solidFill>
              </a:rPr>
              <a:t>© ETSI 2018</a:t>
            </a:r>
            <a:endParaRPr lang="he-IL" sz="1400" dirty="0">
              <a:solidFill>
                <a:prstClr val="white"/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65198F5C-2171-4B1F-A434-2CDEB837F2F1}"/>
              </a:ext>
            </a:extLst>
          </p:cNvPr>
          <p:cNvSpPr txBox="1">
            <a:spLocks/>
          </p:cNvSpPr>
          <p:nvPr userDrawn="1"/>
        </p:nvSpPr>
        <p:spPr>
          <a:xfrm>
            <a:off x="11205491" y="6387771"/>
            <a:ext cx="629893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lang="en-US" sz="700" kern="1200" smtClean="0">
                <a:solidFill>
                  <a:srgbClr val="A6AAC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8C81157-9992-4BD3-B8A9-14B1E5882052}" type="slidenum">
              <a:rPr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sz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2">
            <a:extLst>
              <a:ext uri="{FF2B5EF4-FFF2-40B4-BE49-F238E27FC236}">
                <a16:creationId xmlns:a16="http://schemas.microsoft.com/office/drawing/2014/main" id="{EAB85ED7-A3EC-4840-B6B7-F3AAEA6A7EC6}"/>
              </a:ext>
            </a:extLst>
          </p:cNvPr>
          <p:cNvSpPr txBox="1"/>
          <p:nvPr userDrawn="1"/>
        </p:nvSpPr>
        <p:spPr>
          <a:xfrm>
            <a:off x="775179" y="6570828"/>
            <a:ext cx="12281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white"/>
                </a:solidFill>
              </a:rPr>
              <a:t>© ETSI 2018</a:t>
            </a:r>
            <a:endParaRPr lang="he-IL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334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מחבר ישר 9">
            <a:extLst>
              <a:ext uri="{FF2B5EF4-FFF2-40B4-BE49-F238E27FC236}">
                <a16:creationId xmlns:a16="http://schemas.microsoft.com/office/drawing/2014/main" id="{F2461A2C-52BF-4F6E-AC6D-0086E64568D6}"/>
              </a:ext>
            </a:extLst>
          </p:cNvPr>
          <p:cNvCxnSpPr/>
          <p:nvPr userDrawn="1"/>
        </p:nvCxnSpPr>
        <p:spPr>
          <a:xfrm>
            <a:off x="609758" y="1140812"/>
            <a:ext cx="1158224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מציין מיקום של כותרת 1">
            <a:extLst>
              <a:ext uri="{FF2B5EF4-FFF2-40B4-BE49-F238E27FC236}">
                <a16:creationId xmlns:a16="http://schemas.microsoft.com/office/drawing/2014/main" id="{EA62C280-1267-4CDA-A4BE-BD0F68AECD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154" y="274702"/>
            <a:ext cx="8628032" cy="866110"/>
          </a:xfrm>
          <a:prstGeom prst="rect">
            <a:avLst/>
          </a:prstGeom>
        </p:spPr>
        <p:txBody>
          <a:bodyPr vert="horz" lIns="108878" tIns="54439" rIns="108878" bIns="54439" rtlCol="0" anchor="b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7348B2B8-4808-4ED7-8666-99CDB2003C2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09758" y="1600571"/>
            <a:ext cx="11225625" cy="4680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2nd level</a:t>
            </a:r>
            <a:endParaRPr lang="he-IL" dirty="0"/>
          </a:p>
          <a:p>
            <a:pPr lvl="2"/>
            <a:r>
              <a:rPr lang="en-US" dirty="0"/>
              <a:t>3rd level</a:t>
            </a:r>
            <a:endParaRPr lang="he-IL" dirty="0"/>
          </a:p>
          <a:p>
            <a:pPr lvl="3"/>
            <a:r>
              <a:rPr lang="en-US" dirty="0"/>
              <a:t>4th level</a:t>
            </a:r>
            <a:endParaRPr lang="he-IL" dirty="0"/>
          </a:p>
          <a:p>
            <a:pPr lvl="4"/>
            <a:r>
              <a:rPr lang="en-US" dirty="0"/>
              <a:t>5th level</a:t>
            </a:r>
          </a:p>
          <a:p>
            <a:pPr lvl="5"/>
            <a:r>
              <a:rPr lang="en-US" dirty="0"/>
              <a:t>6th level</a:t>
            </a:r>
          </a:p>
          <a:p>
            <a:pPr lvl="6"/>
            <a:r>
              <a:rPr lang="en-US" dirty="0"/>
              <a:t>7th level</a:t>
            </a:r>
          </a:p>
          <a:p>
            <a:pPr lvl="7"/>
            <a:r>
              <a:rPr lang="en-US" dirty="0"/>
              <a:t>8th level</a:t>
            </a:r>
            <a:endParaRPr lang="he-IL" dirty="0"/>
          </a:p>
        </p:txBody>
      </p:sp>
      <p:pic>
        <p:nvPicPr>
          <p:cNvPr id="8" name="תמונה 7">
            <a:extLst>
              <a:ext uri="{FF2B5EF4-FFF2-40B4-BE49-F238E27FC236}">
                <a16:creationId xmlns:a16="http://schemas.microsoft.com/office/drawing/2014/main" id="{D9A40441-B7FA-4C56-A9F6-81667400FC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45890" y="354365"/>
            <a:ext cx="1512000" cy="48383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AB85ED7-A3EC-4840-B6B7-F3AAEA6A7EC6}"/>
              </a:ext>
            </a:extLst>
          </p:cNvPr>
          <p:cNvSpPr txBox="1"/>
          <p:nvPr userDrawn="1"/>
        </p:nvSpPr>
        <p:spPr>
          <a:xfrm>
            <a:off x="622779" y="6418428"/>
            <a:ext cx="12281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A0CBED"/>
                </a:solidFill>
              </a:rPr>
              <a:t>© ETSI 2018</a:t>
            </a:r>
            <a:endParaRPr lang="he-IL" sz="1400" dirty="0">
              <a:solidFill>
                <a:srgbClr val="A0CBED"/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65198F5C-2171-4B1F-A434-2CDEB837F2F1}"/>
              </a:ext>
            </a:extLst>
          </p:cNvPr>
          <p:cNvSpPr txBox="1">
            <a:spLocks/>
          </p:cNvSpPr>
          <p:nvPr userDrawn="1"/>
        </p:nvSpPr>
        <p:spPr>
          <a:xfrm>
            <a:off x="11205491" y="6387771"/>
            <a:ext cx="629893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lang="en-US" sz="700" kern="1200" smtClean="0">
                <a:solidFill>
                  <a:srgbClr val="A6AAC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8C81157-9992-4BD3-B8A9-14B1E5882052}" type="slidenum">
              <a:rPr sz="1400">
                <a:solidFill>
                  <a:srgbClr val="3E484F"/>
                </a:solidFill>
                <a:cs typeface="Calibri" panose="020F0502020204030204" pitchFamily="34" charset="0"/>
              </a:rPr>
              <a:pPr algn="r"/>
              <a:t>‹#›</a:t>
            </a:fld>
            <a:endParaRPr sz="1400" dirty="0">
              <a:solidFill>
                <a:srgbClr val="3E484F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241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ציין מיקום תוכן 4">
            <a:extLst>
              <a:ext uri="{FF2B5EF4-FFF2-40B4-BE49-F238E27FC236}">
                <a16:creationId xmlns:a16="http://schemas.microsoft.com/office/drawing/2014/main" id="{7348B2B8-4808-4ED7-8666-99CDB2003C2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09758" y="1600571"/>
            <a:ext cx="11225625" cy="4680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2nd level</a:t>
            </a:r>
            <a:endParaRPr lang="he-IL" dirty="0"/>
          </a:p>
          <a:p>
            <a:pPr lvl="2"/>
            <a:r>
              <a:rPr lang="en-US" dirty="0"/>
              <a:t>3rd level</a:t>
            </a:r>
            <a:endParaRPr lang="he-IL" dirty="0"/>
          </a:p>
          <a:p>
            <a:pPr lvl="3"/>
            <a:r>
              <a:rPr lang="en-US" dirty="0"/>
              <a:t>4th level</a:t>
            </a:r>
            <a:endParaRPr lang="he-IL" dirty="0"/>
          </a:p>
          <a:p>
            <a:pPr lvl="4"/>
            <a:r>
              <a:rPr lang="en-US" dirty="0"/>
              <a:t>5th level</a:t>
            </a:r>
          </a:p>
          <a:p>
            <a:pPr lvl="5"/>
            <a:r>
              <a:rPr lang="en-US" dirty="0"/>
              <a:t>6th level</a:t>
            </a:r>
          </a:p>
          <a:p>
            <a:pPr lvl="6"/>
            <a:r>
              <a:rPr lang="en-US" dirty="0"/>
              <a:t>7th level</a:t>
            </a:r>
          </a:p>
          <a:p>
            <a:pPr lvl="7"/>
            <a:r>
              <a:rPr lang="en-US" dirty="0"/>
              <a:t>8th level</a:t>
            </a:r>
            <a:endParaRPr lang="he-IL" dirty="0"/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EAB85ED7-A3EC-4840-B6B7-F3AAEA6A7EC6}"/>
              </a:ext>
            </a:extLst>
          </p:cNvPr>
          <p:cNvSpPr txBox="1"/>
          <p:nvPr userDrawn="1"/>
        </p:nvSpPr>
        <p:spPr>
          <a:xfrm>
            <a:off x="622779" y="6418428"/>
            <a:ext cx="12281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>
                <a:solidFill>
                  <a:schemeClr val="bg1"/>
                </a:solidFill>
              </a:rPr>
              <a:t>© ETSI 2018</a:t>
            </a:r>
            <a:endParaRPr lang="he-IL" sz="1400" dirty="0">
              <a:solidFill>
                <a:schemeClr val="bg1"/>
              </a:solidFill>
            </a:endParaRPr>
          </a:p>
        </p:txBody>
      </p:sp>
      <p:sp>
        <p:nvSpPr>
          <p:cNvPr id="10" name="מציין מיקום של כותרת 1">
            <a:extLst>
              <a:ext uri="{FF2B5EF4-FFF2-40B4-BE49-F238E27FC236}">
                <a16:creationId xmlns:a16="http://schemas.microsoft.com/office/drawing/2014/main" id="{EA62C280-1267-4CDA-A4BE-BD0F68AECD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154" y="274702"/>
            <a:ext cx="8628032" cy="866110"/>
          </a:xfrm>
          <a:prstGeom prst="rect">
            <a:avLst/>
          </a:prstGeom>
        </p:spPr>
        <p:txBody>
          <a:bodyPr vert="horz" lIns="108878" tIns="54439" rIns="108878" bIns="54439" rtlCol="0" anchor="b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65198F5C-2171-4B1F-A434-2CDEB837F2F1}"/>
              </a:ext>
            </a:extLst>
          </p:cNvPr>
          <p:cNvSpPr txBox="1">
            <a:spLocks/>
          </p:cNvSpPr>
          <p:nvPr userDrawn="1"/>
        </p:nvSpPr>
        <p:spPr>
          <a:xfrm>
            <a:off x="11205491" y="6387771"/>
            <a:ext cx="629893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lang="en-US" sz="700" kern="1200" smtClean="0">
                <a:solidFill>
                  <a:srgbClr val="A6AAC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8C81157-9992-4BD3-B8A9-14B1E5882052}" type="slidenum">
              <a:rPr lang="en-US" sz="1400" baseline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14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0F08B1-A190-4274-AC3F-2183295EC65A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5" y="175260"/>
            <a:ext cx="1461770" cy="655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4540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Separato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2751" y="360363"/>
            <a:ext cx="11279717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5" name="Content Placeholder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393271" y="952501"/>
            <a:ext cx="11267016" cy="522232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marL="285750" marR="0" indent="-2857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40000"/>
              </a:spcAft>
              <a:buClr>
                <a:srgbClr val="EB0028"/>
              </a:buClr>
              <a:buSzPct val="50000"/>
              <a:buFontTx/>
              <a:buBlip>
                <a:blip r:embed="rId2"/>
              </a:buBlip>
              <a:tabLst/>
              <a:defRPr sz="1800">
                <a:solidFill>
                  <a:schemeClr val="accent5"/>
                </a:solidFill>
                <a:latin typeface="TIM Sans" panose="00000500000000000000" pitchFamily="50" charset="0"/>
              </a:defRPr>
            </a:lvl1pPr>
            <a:lvl2pPr marL="446088" indent="-285750">
              <a:lnSpc>
                <a:spcPct val="100000"/>
              </a:lnSpc>
              <a:buClr>
                <a:schemeClr val="accent2"/>
              </a:buClr>
              <a:buSzPct val="150000"/>
              <a:buFont typeface="Arial" panose="020B0604020202020204" pitchFamily="34" charset="0"/>
              <a:buChar char="•"/>
              <a:defRPr>
                <a:solidFill>
                  <a:schemeClr val="accent4"/>
                </a:solidFill>
                <a:latin typeface="TIM Sans" panose="00000500000000000000" pitchFamily="50" charset="0"/>
              </a:defRPr>
            </a:lvl2pPr>
            <a:lvl3pPr marL="971550" indent="-285750">
              <a:buClr>
                <a:schemeClr val="accent2"/>
              </a:buClr>
              <a:buSzPct val="150000"/>
              <a:buFont typeface="Arial" panose="020B0604020202020204" pitchFamily="34" charset="0"/>
              <a:buChar char="•"/>
              <a:defRPr>
                <a:solidFill>
                  <a:schemeClr val="accent4"/>
                </a:solidFill>
                <a:latin typeface="TIM Sans" panose="00000500000000000000" pitchFamily="50" charset="0"/>
              </a:defRPr>
            </a:lvl3pPr>
          </a:lstStyle>
          <a:p>
            <a:pPr lvl="0"/>
            <a:r>
              <a:rPr lang="it-IT" dirty="0"/>
              <a:t>Argomento #1 in TIM Sans 18 </a:t>
            </a:r>
            <a:r>
              <a:rPr lang="it-IT" dirty="0" err="1"/>
              <a:t>pt</a:t>
            </a:r>
            <a:endParaRPr lang="it-IT" dirty="0"/>
          </a:p>
          <a:p>
            <a:pPr marL="285750" marR="0" lvl="0" indent="-2857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40000"/>
              </a:spcAft>
              <a:buClr>
                <a:srgbClr val="EB0028"/>
              </a:buClr>
              <a:buSzPct val="50000"/>
              <a:buFontTx/>
              <a:buBlip>
                <a:blip r:embed="rId2"/>
              </a:buBlip>
              <a:tabLst/>
              <a:defRPr/>
            </a:pPr>
            <a:r>
              <a:rPr lang="it-IT" dirty="0"/>
              <a:t>Argomento #2 in TIM Sans 18 </a:t>
            </a:r>
            <a:r>
              <a:rPr lang="it-IT" dirty="0" err="1"/>
              <a:t>pt</a:t>
            </a:r>
            <a:endParaRPr lang="it-IT" dirty="0"/>
          </a:p>
          <a:p>
            <a:pPr marL="285750" marR="0" lvl="0" indent="-2857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40000"/>
              </a:spcAft>
              <a:buClr>
                <a:srgbClr val="EB0028"/>
              </a:buClr>
              <a:buSzPct val="50000"/>
              <a:buFontTx/>
              <a:buBlip>
                <a:blip r:embed="rId2"/>
              </a:buBlip>
              <a:tabLst/>
              <a:defRPr/>
            </a:pPr>
            <a:r>
              <a:rPr lang="it-IT" dirty="0"/>
              <a:t>Argomento #3 in TIM Sans 18 </a:t>
            </a:r>
            <a:r>
              <a:rPr lang="it-IT" dirty="0" err="1"/>
              <a:t>pt</a:t>
            </a:r>
            <a:endParaRPr lang="it-IT" dirty="0"/>
          </a:p>
        </p:txBody>
      </p:sp>
      <p:sp>
        <p:nvSpPr>
          <p:cNvPr id="6" name="Segnaposto data 7"/>
          <p:cNvSpPr>
            <a:spLocks noGrp="1"/>
          </p:cNvSpPr>
          <p:nvPr>
            <p:ph type="dt" sz="quarter" idx="2"/>
          </p:nvPr>
        </p:nvSpPr>
        <p:spPr>
          <a:xfrm>
            <a:off x="5491089" y="6323015"/>
            <a:ext cx="5689600" cy="211137"/>
          </a:xfrm>
          <a:prstGeom prst="rect">
            <a:avLst/>
          </a:prstGeom>
        </p:spPr>
        <p:txBody>
          <a:bodyPr/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it-IT" dirty="0"/>
              <a:t>Titolo della Relazione</a:t>
            </a:r>
          </a:p>
        </p:txBody>
      </p:sp>
      <p:sp>
        <p:nvSpPr>
          <p:cNvPr id="7" name="Segnaposto piè di pagina 8"/>
          <p:cNvSpPr>
            <a:spLocks noGrp="1"/>
          </p:cNvSpPr>
          <p:nvPr>
            <p:ph type="ftr" sz="quarter" idx="3"/>
          </p:nvPr>
        </p:nvSpPr>
        <p:spPr>
          <a:xfrm>
            <a:off x="5491089" y="6467477"/>
            <a:ext cx="5689600" cy="220663"/>
          </a:xfrm>
          <a:prstGeom prst="rect">
            <a:avLst/>
          </a:prstGeom>
        </p:spPr>
        <p:txBody>
          <a:bodyPr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Nome del Relatore, Nome Struttura</a:t>
            </a:r>
            <a:endParaRPr lang="it-IT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77D9323-BC1F-452D-9CE1-7C9AB0E37B1A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5" y="175260"/>
            <a:ext cx="1461770" cy="655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87169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1174427" y="6400801"/>
            <a:ext cx="38985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6" name="מציין מיקום תוכן 4">
            <a:extLst>
              <a:ext uri="{FF2B5EF4-FFF2-40B4-BE49-F238E27FC236}">
                <a16:creationId xmlns:a16="http://schemas.microsoft.com/office/drawing/2014/main" id="{7348B2B8-4808-4ED7-8666-99CDB2003C2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09758" y="1600571"/>
            <a:ext cx="11225625" cy="4680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2nd level</a:t>
            </a:r>
            <a:endParaRPr lang="he-IL" dirty="0"/>
          </a:p>
          <a:p>
            <a:pPr lvl="2"/>
            <a:r>
              <a:rPr lang="en-US" dirty="0"/>
              <a:t>3rd level</a:t>
            </a:r>
            <a:endParaRPr lang="he-IL" dirty="0"/>
          </a:p>
          <a:p>
            <a:pPr lvl="3"/>
            <a:r>
              <a:rPr lang="en-US" dirty="0"/>
              <a:t>4th level</a:t>
            </a:r>
            <a:endParaRPr lang="he-IL" dirty="0"/>
          </a:p>
          <a:p>
            <a:pPr lvl="4"/>
            <a:r>
              <a:rPr lang="en-US" dirty="0"/>
              <a:t>5th level</a:t>
            </a:r>
          </a:p>
          <a:p>
            <a:pPr lvl="5"/>
            <a:r>
              <a:rPr lang="en-US" dirty="0"/>
              <a:t>6th level</a:t>
            </a:r>
          </a:p>
          <a:p>
            <a:pPr lvl="6"/>
            <a:r>
              <a:rPr lang="en-US" dirty="0"/>
              <a:t>7th level</a:t>
            </a:r>
          </a:p>
          <a:p>
            <a:pPr lvl="7"/>
            <a:r>
              <a:rPr lang="en-US" dirty="0"/>
              <a:t>8th level</a:t>
            </a:r>
            <a:endParaRPr lang="he-IL" dirty="0"/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id="{EAB85ED7-A3EC-4840-B6B7-F3AAEA6A7EC6}"/>
              </a:ext>
            </a:extLst>
          </p:cNvPr>
          <p:cNvSpPr txBox="1"/>
          <p:nvPr userDrawn="1"/>
        </p:nvSpPr>
        <p:spPr>
          <a:xfrm>
            <a:off x="622779" y="6418428"/>
            <a:ext cx="12281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>
                <a:solidFill>
                  <a:schemeClr val="bg1"/>
                </a:solidFill>
              </a:rPr>
              <a:t>© ETSI 2018</a:t>
            </a:r>
            <a:endParaRPr lang="he-IL" sz="1400" dirty="0">
              <a:solidFill>
                <a:schemeClr val="bg1"/>
              </a:solidFill>
            </a:endParaRPr>
          </a:p>
        </p:txBody>
      </p:sp>
      <p:sp>
        <p:nvSpPr>
          <p:cNvPr id="9" name="מציין מיקום של כותרת 1">
            <a:extLst>
              <a:ext uri="{FF2B5EF4-FFF2-40B4-BE49-F238E27FC236}">
                <a16:creationId xmlns:a16="http://schemas.microsoft.com/office/drawing/2014/main" id="{EA62C280-1267-4CDA-A4BE-BD0F68AECD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154" y="274702"/>
            <a:ext cx="8628032" cy="866110"/>
          </a:xfrm>
          <a:prstGeom prst="rect">
            <a:avLst/>
          </a:prstGeom>
        </p:spPr>
        <p:txBody>
          <a:bodyPr vert="horz" lIns="108878" tIns="54439" rIns="108878" bIns="54439" rtlCol="0" anchor="b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9CF514-AB77-44B2-9DE8-92428DCC65E5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5" y="175260"/>
            <a:ext cx="1461770" cy="655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3609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09600" y="130175"/>
            <a:ext cx="9586384" cy="762001"/>
          </a:xfrm>
          <a:prstGeom prst="rect">
            <a:avLst/>
          </a:prstGeom>
        </p:spPr>
        <p:txBody>
          <a:bodyPr/>
          <a:lstStyle>
            <a:lvl1pPr algn="l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609600" y="1112837"/>
            <a:ext cx="10972800" cy="5113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30150992-EC4C-4075-A0A8-C4DE95A16491}" type="slidenum">
              <a:rPr lang="en-US" altLang="en-US" smtClean="0">
                <a:cs typeface="Arial" pitchFamily="34" charset="0"/>
              </a:rPr>
              <a:pPr/>
              <a:t>‹#›</a:t>
            </a:fld>
            <a:endParaRPr lang="en-US" altLang="en-US">
              <a:cs typeface="Arial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5CEF4A-6291-4993-875B-33451F041D74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5" y="175260"/>
            <a:ext cx="1461770" cy="655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7174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1 7"/>
          <p:cNvCxnSpPr/>
          <p:nvPr userDrawn="1"/>
        </p:nvCxnSpPr>
        <p:spPr>
          <a:xfrm>
            <a:off x="11370733" y="6351588"/>
            <a:ext cx="0" cy="260350"/>
          </a:xfrm>
          <a:prstGeom prst="line">
            <a:avLst/>
          </a:prstGeom>
          <a:ln w="6350" cmpd="sng">
            <a:solidFill>
              <a:srgbClr val="E0001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egnaposto data 3"/>
          <p:cNvSpPr txBox="1">
            <a:spLocks/>
          </p:cNvSpPr>
          <p:nvPr userDrawn="1"/>
        </p:nvSpPr>
        <p:spPr>
          <a:xfrm>
            <a:off x="6768075" y="6301534"/>
            <a:ext cx="4525804" cy="355299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r" defTabSz="914400" rtl="0" eaLnBrk="1" latinLnBrk="0" hangingPunct="1">
              <a:defRPr sz="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>
                <a:solidFill>
                  <a:srgbClr val="EB0028"/>
                </a:solidFill>
              </a:rPr>
              <a:t>Innovative Initiatives (Open Innovation Lab) - CSA 2017-18</a:t>
            </a:r>
            <a:endParaRPr lang="en-US" sz="800" dirty="0">
              <a:solidFill>
                <a:srgbClr val="EB0028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800">
                <a:solidFill>
                  <a:srgbClr val="4D4D4D"/>
                </a:solidFill>
              </a:rPr>
              <a:t>T.PSC.TC - T.I.MF.WSA</a:t>
            </a:r>
            <a:endParaRPr lang="en-US" sz="800" dirty="0">
              <a:solidFill>
                <a:srgbClr val="4D4D4D"/>
              </a:solidFill>
            </a:endParaRPr>
          </a:p>
        </p:txBody>
      </p:sp>
      <p:sp>
        <p:nvSpPr>
          <p:cNvPr id="8" name="Segnaposto data 3"/>
          <p:cNvSpPr txBox="1">
            <a:spLocks/>
          </p:cNvSpPr>
          <p:nvPr userDrawn="1"/>
        </p:nvSpPr>
        <p:spPr>
          <a:xfrm>
            <a:off x="5187971" y="6302749"/>
            <a:ext cx="1816060" cy="211137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r" defTabSz="914400" rtl="0" eaLnBrk="1" latinLnBrk="0" hangingPunct="1">
              <a:defRPr sz="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rgbClr val="EB0028"/>
                </a:solidFill>
              </a:rPr>
              <a:t>Confidential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8608C5-EDAB-4AE7-A555-23BE3C5AEAC4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5" y="175260"/>
            <a:ext cx="1461770" cy="655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73023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tto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181EE3F-A7DB-4ECF-8309-D2BE38A9BD82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5" y="175260"/>
            <a:ext cx="1461770" cy="655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5013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eparato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2750" y="360363"/>
            <a:ext cx="11279717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10" name="Segnaposto testo 19"/>
          <p:cNvSpPr>
            <a:spLocks noGrp="1"/>
          </p:cNvSpPr>
          <p:nvPr>
            <p:ph type="body" sz="quarter" idx="12" hasCustomPrompt="1"/>
          </p:nvPr>
        </p:nvSpPr>
        <p:spPr>
          <a:xfrm>
            <a:off x="987632" y="1000343"/>
            <a:ext cx="10560000" cy="210244"/>
          </a:xfrm>
        </p:spPr>
        <p:txBody>
          <a:bodyPr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50000"/>
              <a:buFont typeface="Franklin Gothic Demi" pitchFamily="34" charset="0"/>
              <a:buNone/>
              <a:tabLst/>
              <a:defRPr sz="1400" b="1" i="0" baseline="0">
                <a:solidFill>
                  <a:srgbClr val="A0A0A0"/>
                </a:solidFill>
                <a:latin typeface="TIM Sans" panose="00000500000000000000" pitchFamily="50" charset="0"/>
                <a:cs typeface="Arial"/>
              </a:defRPr>
            </a:lvl1pPr>
            <a:lvl2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2pPr>
            <a:lvl3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3pPr>
            <a:lvl4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4pPr>
            <a:lvl5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5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50000"/>
              <a:buFont typeface="Franklin Gothic Demi" pitchFamily="34" charset="0"/>
              <a:buNone/>
              <a:tabLst/>
              <a:defRPr/>
            </a:pPr>
            <a:r>
              <a:rPr lang="en-US" dirty="0" err="1"/>
              <a:t>Argomento</a:t>
            </a:r>
            <a:r>
              <a:rPr lang="en-US" dirty="0"/>
              <a:t> #1 in TIM Sans </a:t>
            </a:r>
            <a:r>
              <a:rPr lang="en-US" dirty="0" err="1"/>
              <a:t>Grassetto</a:t>
            </a:r>
            <a:r>
              <a:rPr lang="en-US" dirty="0"/>
              <a:t> 14 </a:t>
            </a:r>
            <a:r>
              <a:rPr lang="en-US" dirty="0" err="1"/>
              <a:t>pt</a:t>
            </a:r>
            <a:endParaRPr lang="en-US" dirty="0"/>
          </a:p>
          <a:p>
            <a:pPr lvl="0"/>
            <a:endParaRPr lang="it-IT" dirty="0"/>
          </a:p>
        </p:txBody>
      </p:sp>
      <p:sp>
        <p:nvSpPr>
          <p:cNvPr id="11" name="Segnaposto testo 19"/>
          <p:cNvSpPr>
            <a:spLocks noGrp="1"/>
          </p:cNvSpPr>
          <p:nvPr>
            <p:ph type="body" sz="quarter" idx="20" hasCustomPrompt="1"/>
          </p:nvPr>
        </p:nvSpPr>
        <p:spPr>
          <a:xfrm>
            <a:off x="987632" y="1232784"/>
            <a:ext cx="10560000" cy="252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 baseline="0">
                <a:solidFill>
                  <a:srgbClr val="A0A0A0"/>
                </a:solidFill>
                <a:latin typeface="TIM Sans" panose="00000500000000000000" pitchFamily="50" charset="0"/>
                <a:cs typeface="Arial"/>
              </a:defRPr>
            </a:lvl1pPr>
            <a:lvl2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2pPr>
            <a:lvl3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3pPr>
            <a:lvl4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4pPr>
            <a:lvl5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5pPr>
          </a:lstStyle>
          <a:p>
            <a:pPr lvl="0"/>
            <a:r>
              <a:rPr lang="en-US" dirty="0" err="1"/>
              <a:t>Sottotitolo</a:t>
            </a:r>
            <a:r>
              <a:rPr lang="en-US" dirty="0"/>
              <a:t> in TIM Sans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2" name="Segnaposto testo 19"/>
          <p:cNvSpPr>
            <a:spLocks noGrp="1"/>
          </p:cNvSpPr>
          <p:nvPr>
            <p:ph type="body" sz="quarter" idx="39" hasCustomPrompt="1"/>
          </p:nvPr>
        </p:nvSpPr>
        <p:spPr>
          <a:xfrm>
            <a:off x="987632" y="2296487"/>
            <a:ext cx="10560000" cy="210244"/>
          </a:xfrm>
        </p:spPr>
        <p:txBody>
          <a:bodyPr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50000"/>
              <a:buFont typeface="Franklin Gothic Demi" pitchFamily="34" charset="0"/>
              <a:buNone/>
              <a:tabLst/>
              <a:defRPr sz="1400" b="1" i="0" baseline="0">
                <a:solidFill>
                  <a:srgbClr val="A0A0A0"/>
                </a:solidFill>
                <a:latin typeface="TIM Sans" panose="00000500000000000000" pitchFamily="50" charset="0"/>
                <a:cs typeface="Arial"/>
              </a:defRPr>
            </a:lvl1pPr>
            <a:lvl2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2pPr>
            <a:lvl3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3pPr>
            <a:lvl4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4pPr>
            <a:lvl5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5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50000"/>
              <a:buFont typeface="Franklin Gothic Demi" pitchFamily="34" charset="0"/>
              <a:buNone/>
              <a:tabLst/>
              <a:defRPr/>
            </a:pPr>
            <a:r>
              <a:rPr lang="en-US" dirty="0" err="1"/>
              <a:t>Argomento</a:t>
            </a:r>
            <a:r>
              <a:rPr lang="en-US" dirty="0"/>
              <a:t> #2 in TIM Sans </a:t>
            </a:r>
            <a:r>
              <a:rPr lang="en-US" dirty="0" err="1"/>
              <a:t>Grassetto</a:t>
            </a:r>
            <a:r>
              <a:rPr lang="en-US" dirty="0"/>
              <a:t> 14 </a:t>
            </a:r>
            <a:r>
              <a:rPr lang="en-US" dirty="0" err="1"/>
              <a:t>pt</a:t>
            </a:r>
            <a:endParaRPr lang="en-US" dirty="0"/>
          </a:p>
          <a:p>
            <a:pPr lvl="0"/>
            <a:endParaRPr lang="it-IT" dirty="0"/>
          </a:p>
        </p:txBody>
      </p:sp>
      <p:sp>
        <p:nvSpPr>
          <p:cNvPr id="13" name="Segnaposto testo 19"/>
          <p:cNvSpPr>
            <a:spLocks noGrp="1"/>
          </p:cNvSpPr>
          <p:nvPr>
            <p:ph type="body" sz="quarter" idx="40" hasCustomPrompt="1"/>
          </p:nvPr>
        </p:nvSpPr>
        <p:spPr>
          <a:xfrm>
            <a:off x="987632" y="2528928"/>
            <a:ext cx="10560000" cy="252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 baseline="0">
                <a:solidFill>
                  <a:srgbClr val="A0A0A0"/>
                </a:solidFill>
                <a:latin typeface="TIM Sans" panose="00000500000000000000" pitchFamily="50" charset="0"/>
                <a:cs typeface="Arial"/>
              </a:defRPr>
            </a:lvl1pPr>
            <a:lvl2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2pPr>
            <a:lvl3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3pPr>
            <a:lvl4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4pPr>
            <a:lvl5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5pPr>
          </a:lstStyle>
          <a:p>
            <a:pPr lvl="0"/>
            <a:r>
              <a:rPr lang="en-US" dirty="0" err="1"/>
              <a:t>Sottotitolo</a:t>
            </a:r>
            <a:r>
              <a:rPr lang="en-US" dirty="0"/>
              <a:t> in TIM Sans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4" name="Segnaposto testo 19"/>
          <p:cNvSpPr>
            <a:spLocks noGrp="1"/>
          </p:cNvSpPr>
          <p:nvPr>
            <p:ph type="body" sz="quarter" idx="42" hasCustomPrompt="1"/>
          </p:nvPr>
        </p:nvSpPr>
        <p:spPr>
          <a:xfrm>
            <a:off x="987632" y="3592631"/>
            <a:ext cx="10560000" cy="210244"/>
          </a:xfrm>
        </p:spPr>
        <p:txBody>
          <a:bodyPr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50000"/>
              <a:buFont typeface="Franklin Gothic Demi" pitchFamily="34" charset="0"/>
              <a:buNone/>
              <a:tabLst/>
              <a:defRPr sz="1400" b="1" i="0" baseline="0">
                <a:solidFill>
                  <a:srgbClr val="A0A0A0"/>
                </a:solidFill>
                <a:latin typeface="TIM Sans" panose="00000500000000000000" pitchFamily="50" charset="0"/>
                <a:cs typeface="Arial"/>
              </a:defRPr>
            </a:lvl1pPr>
            <a:lvl2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2pPr>
            <a:lvl3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3pPr>
            <a:lvl4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4pPr>
            <a:lvl5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5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50000"/>
              <a:buFont typeface="Franklin Gothic Demi" pitchFamily="34" charset="0"/>
              <a:buNone/>
              <a:tabLst/>
              <a:defRPr/>
            </a:pPr>
            <a:r>
              <a:rPr lang="en-US" dirty="0" err="1"/>
              <a:t>Argomento</a:t>
            </a:r>
            <a:r>
              <a:rPr lang="en-US" dirty="0"/>
              <a:t> #3 in TIM Sans </a:t>
            </a:r>
            <a:r>
              <a:rPr lang="en-US" dirty="0" err="1"/>
              <a:t>Grassetto</a:t>
            </a:r>
            <a:r>
              <a:rPr lang="en-US" dirty="0"/>
              <a:t> 14 </a:t>
            </a:r>
            <a:r>
              <a:rPr lang="en-US" dirty="0" err="1"/>
              <a:t>pt</a:t>
            </a:r>
            <a:endParaRPr lang="en-US" dirty="0"/>
          </a:p>
          <a:p>
            <a:pPr lvl="0"/>
            <a:endParaRPr lang="it-IT" dirty="0"/>
          </a:p>
        </p:txBody>
      </p:sp>
      <p:sp>
        <p:nvSpPr>
          <p:cNvPr id="15" name="Segnaposto testo 19"/>
          <p:cNvSpPr>
            <a:spLocks noGrp="1"/>
          </p:cNvSpPr>
          <p:nvPr>
            <p:ph type="body" sz="quarter" idx="43" hasCustomPrompt="1"/>
          </p:nvPr>
        </p:nvSpPr>
        <p:spPr>
          <a:xfrm>
            <a:off x="987632" y="3825072"/>
            <a:ext cx="10560000" cy="252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 baseline="0">
                <a:solidFill>
                  <a:srgbClr val="A0A0A0"/>
                </a:solidFill>
                <a:latin typeface="TIM Sans" panose="00000500000000000000" pitchFamily="50" charset="0"/>
                <a:cs typeface="Arial"/>
              </a:defRPr>
            </a:lvl1pPr>
            <a:lvl2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2pPr>
            <a:lvl3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3pPr>
            <a:lvl4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4pPr>
            <a:lvl5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5pPr>
          </a:lstStyle>
          <a:p>
            <a:pPr lvl="0"/>
            <a:r>
              <a:rPr lang="en-US" dirty="0" err="1"/>
              <a:t>Sottotitolo</a:t>
            </a:r>
            <a:r>
              <a:rPr lang="en-US" dirty="0"/>
              <a:t> in TIM Sans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6" name="Segnaposto testo 19"/>
          <p:cNvSpPr>
            <a:spLocks noGrp="1"/>
          </p:cNvSpPr>
          <p:nvPr>
            <p:ph type="body" sz="quarter" idx="45" hasCustomPrompt="1"/>
          </p:nvPr>
        </p:nvSpPr>
        <p:spPr>
          <a:xfrm>
            <a:off x="987632" y="4888775"/>
            <a:ext cx="10560000" cy="210244"/>
          </a:xfrm>
        </p:spPr>
        <p:txBody>
          <a:bodyPr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50000"/>
              <a:buFont typeface="Franklin Gothic Demi" pitchFamily="34" charset="0"/>
              <a:buNone/>
              <a:tabLst/>
              <a:defRPr sz="1400" b="1" i="0" baseline="0">
                <a:solidFill>
                  <a:srgbClr val="A0A0A0"/>
                </a:solidFill>
                <a:latin typeface="TIM Sans" panose="00000500000000000000" pitchFamily="50" charset="0"/>
                <a:cs typeface="Arial"/>
              </a:defRPr>
            </a:lvl1pPr>
            <a:lvl2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2pPr>
            <a:lvl3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3pPr>
            <a:lvl4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4pPr>
            <a:lvl5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5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50000"/>
              <a:buFont typeface="Franklin Gothic Demi" pitchFamily="34" charset="0"/>
              <a:buNone/>
              <a:tabLst/>
              <a:defRPr/>
            </a:pPr>
            <a:r>
              <a:rPr lang="en-US" dirty="0" err="1"/>
              <a:t>Argomento</a:t>
            </a:r>
            <a:r>
              <a:rPr lang="en-US" dirty="0"/>
              <a:t> #4 in TIM Sans </a:t>
            </a:r>
            <a:r>
              <a:rPr lang="en-US" dirty="0" err="1"/>
              <a:t>Grassetto</a:t>
            </a:r>
            <a:r>
              <a:rPr lang="en-US" dirty="0"/>
              <a:t> 14 </a:t>
            </a:r>
            <a:r>
              <a:rPr lang="en-US" dirty="0" err="1"/>
              <a:t>pt</a:t>
            </a:r>
            <a:endParaRPr lang="en-US" dirty="0"/>
          </a:p>
          <a:p>
            <a:pPr lvl="0"/>
            <a:endParaRPr lang="it-IT" dirty="0"/>
          </a:p>
        </p:txBody>
      </p:sp>
      <p:sp>
        <p:nvSpPr>
          <p:cNvPr id="17" name="Segnaposto testo 19"/>
          <p:cNvSpPr>
            <a:spLocks noGrp="1"/>
          </p:cNvSpPr>
          <p:nvPr>
            <p:ph type="body" sz="quarter" idx="46" hasCustomPrompt="1"/>
          </p:nvPr>
        </p:nvSpPr>
        <p:spPr>
          <a:xfrm>
            <a:off x="987632" y="5121216"/>
            <a:ext cx="10560000" cy="252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 baseline="0">
                <a:solidFill>
                  <a:srgbClr val="A0A0A0"/>
                </a:solidFill>
                <a:latin typeface="TIM Sans" panose="00000500000000000000" pitchFamily="50" charset="0"/>
                <a:cs typeface="Arial"/>
              </a:defRPr>
            </a:lvl1pPr>
            <a:lvl2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2pPr>
            <a:lvl3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3pPr>
            <a:lvl4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4pPr>
            <a:lvl5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5pPr>
          </a:lstStyle>
          <a:p>
            <a:pPr lvl="0"/>
            <a:r>
              <a:rPr lang="en-US" dirty="0" err="1"/>
              <a:t>Sottotitolo</a:t>
            </a:r>
            <a:r>
              <a:rPr lang="en-US" dirty="0"/>
              <a:t> in TIM Sans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8" name="Segnaposto testo 19"/>
          <p:cNvSpPr>
            <a:spLocks noGrp="1"/>
          </p:cNvSpPr>
          <p:nvPr>
            <p:ph type="body" sz="quarter" idx="48" hasCustomPrompt="1"/>
          </p:nvPr>
        </p:nvSpPr>
        <p:spPr>
          <a:xfrm>
            <a:off x="987632" y="1520816"/>
            <a:ext cx="10560000" cy="252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 b="0" i="0" baseline="0">
                <a:solidFill>
                  <a:srgbClr val="A0A0A0"/>
                </a:solidFill>
                <a:latin typeface="TIM Sans Light" panose="00000400000000000000" pitchFamily="2" charset="0"/>
                <a:cs typeface="Arial"/>
              </a:defRPr>
            </a:lvl1pPr>
            <a:lvl2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2pPr>
            <a:lvl3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3pPr>
            <a:lvl4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4pPr>
            <a:lvl5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5pPr>
          </a:lstStyle>
          <a:p>
            <a:pPr lvl="0"/>
            <a:r>
              <a:rPr lang="en-US" dirty="0" err="1"/>
              <a:t>Dettaglio</a:t>
            </a:r>
            <a:r>
              <a:rPr lang="en-US" dirty="0"/>
              <a:t> TIM Sans Light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9" name="Segnaposto testo 19"/>
          <p:cNvSpPr>
            <a:spLocks noGrp="1"/>
          </p:cNvSpPr>
          <p:nvPr>
            <p:ph type="body" sz="quarter" idx="49" hasCustomPrompt="1"/>
          </p:nvPr>
        </p:nvSpPr>
        <p:spPr>
          <a:xfrm>
            <a:off x="987632" y="2816960"/>
            <a:ext cx="10560000" cy="252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 b="0" i="0" baseline="0">
                <a:solidFill>
                  <a:srgbClr val="A0A0A0"/>
                </a:solidFill>
                <a:latin typeface="TIM Sans Light" panose="00000400000000000000" pitchFamily="2" charset="0"/>
                <a:cs typeface="Arial"/>
              </a:defRPr>
            </a:lvl1pPr>
            <a:lvl2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2pPr>
            <a:lvl3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3pPr>
            <a:lvl4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4pPr>
            <a:lvl5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5pPr>
          </a:lstStyle>
          <a:p>
            <a:pPr lvl="0"/>
            <a:r>
              <a:rPr lang="en-US" dirty="0" err="1"/>
              <a:t>Dettaglio</a:t>
            </a:r>
            <a:r>
              <a:rPr lang="en-US" dirty="0"/>
              <a:t> TIM Sans Light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20" name="Segnaposto testo 19"/>
          <p:cNvSpPr>
            <a:spLocks noGrp="1"/>
          </p:cNvSpPr>
          <p:nvPr>
            <p:ph type="body" sz="quarter" idx="50" hasCustomPrompt="1"/>
          </p:nvPr>
        </p:nvSpPr>
        <p:spPr>
          <a:xfrm>
            <a:off x="987632" y="4124221"/>
            <a:ext cx="10560000" cy="252000"/>
          </a:xfrm>
        </p:spPr>
        <p:txBody>
          <a:bodyPr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50000"/>
              <a:buFontTx/>
              <a:buNone/>
              <a:tabLst/>
              <a:defRPr sz="1000" b="0" i="0" baseline="0">
                <a:solidFill>
                  <a:srgbClr val="A0A0A0"/>
                </a:solidFill>
                <a:latin typeface="TIM Sans Light" panose="00000400000000000000" pitchFamily="2" charset="0"/>
                <a:cs typeface="Arial"/>
              </a:defRPr>
            </a:lvl1pPr>
            <a:lvl2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2pPr>
            <a:lvl3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3pPr>
            <a:lvl4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4pPr>
            <a:lvl5pPr marL="0">
              <a:spcBef>
                <a:spcPts val="0"/>
              </a:spcBef>
              <a:spcAft>
                <a:spcPts val="0"/>
              </a:spcAft>
              <a:defRPr sz="1600" baseline="0">
                <a:solidFill>
                  <a:schemeClr val="accent6"/>
                </a:solidFill>
                <a:latin typeface="Franklin Gothic Medium"/>
              </a:defRPr>
            </a:lvl5pPr>
          </a:lstStyle>
          <a:p>
            <a:pPr lvl="0"/>
            <a:r>
              <a:rPr lang="en-US" dirty="0" err="1"/>
              <a:t>Dettaglio</a:t>
            </a:r>
            <a:r>
              <a:rPr lang="en-US" dirty="0"/>
              <a:t> TIM Sans Light 10 </a:t>
            </a:r>
            <a:r>
              <a:rPr lang="en-US" dirty="0" err="1"/>
              <a:t>pt</a:t>
            </a:r>
            <a:endParaRPr lang="en-US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52DC469B-4F6B-438C-A921-227C99E6BD1A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5" y="175260"/>
            <a:ext cx="1461770" cy="655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1011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Separato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1 7"/>
          <p:cNvCxnSpPr/>
          <p:nvPr userDrawn="1"/>
        </p:nvCxnSpPr>
        <p:spPr>
          <a:xfrm>
            <a:off x="11370733" y="6351588"/>
            <a:ext cx="0" cy="260350"/>
          </a:xfrm>
          <a:prstGeom prst="line">
            <a:avLst/>
          </a:prstGeom>
          <a:ln w="6350" cmpd="sng">
            <a:solidFill>
              <a:srgbClr val="E0001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Segnaposto data 3"/>
          <p:cNvSpPr txBox="1">
            <a:spLocks/>
          </p:cNvSpPr>
          <p:nvPr userDrawn="1"/>
        </p:nvSpPr>
        <p:spPr>
          <a:xfrm>
            <a:off x="6768075" y="6301534"/>
            <a:ext cx="4525804" cy="355299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r" defTabSz="914400" rtl="0" eaLnBrk="1" latinLnBrk="0" hangingPunct="1">
              <a:defRPr sz="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>
                <a:solidFill>
                  <a:srgbClr val="EB0028"/>
                </a:solidFill>
              </a:rPr>
              <a:t>Project Channel Evolution: from Human to Not Human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>
                <a:solidFill>
                  <a:srgbClr val="EB0028"/>
                </a:solidFill>
              </a:rPr>
              <a:t>T.PSC.TC.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00" dirty="0">
              <a:solidFill>
                <a:srgbClr val="4D4D4D"/>
              </a:solidFill>
            </a:endParaRPr>
          </a:p>
        </p:txBody>
      </p:sp>
      <p:sp>
        <p:nvSpPr>
          <p:cNvPr id="8" name="Segnaposto data 3"/>
          <p:cNvSpPr txBox="1">
            <a:spLocks/>
          </p:cNvSpPr>
          <p:nvPr userDrawn="1"/>
        </p:nvSpPr>
        <p:spPr>
          <a:xfrm>
            <a:off x="5187971" y="6302749"/>
            <a:ext cx="1816060" cy="211137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r" defTabSz="914400" rtl="0" eaLnBrk="1" latinLnBrk="0" hangingPunct="1">
              <a:defRPr sz="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rgbClr val="EB0028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124573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2755" y="360363"/>
            <a:ext cx="11279717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63499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tto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7"/>
          <p:cNvSpPr>
            <a:spLocks noGrp="1"/>
          </p:cNvSpPr>
          <p:nvPr>
            <p:ph type="body" sz="quarter" idx="10"/>
          </p:nvPr>
        </p:nvSpPr>
        <p:spPr>
          <a:xfrm>
            <a:off x="412755" y="809074"/>
            <a:ext cx="11299196" cy="415819"/>
          </a:xfrm>
          <a:noFill/>
          <a:ln>
            <a:noFill/>
          </a:ln>
          <a:effectLst/>
          <a:extLst/>
        </p:spPr>
        <p:txBody>
          <a:bodyPr wrap="none">
            <a:noAutofit/>
          </a:bodyPr>
          <a:lstStyle>
            <a:lvl1pPr>
              <a:lnSpc>
                <a:spcPct val="50000"/>
              </a:lnSpc>
              <a:defRPr lang="it-IT" sz="1100" kern="1200" dirty="0">
                <a:solidFill>
                  <a:schemeClr val="accent1"/>
                </a:solidFill>
                <a:latin typeface="TIM Sans" panose="00000500000000000000" pitchFamily="50" charset="0"/>
                <a:ea typeface="+mj-ea"/>
                <a:cs typeface="TIM Sans" panose="00000500000000000000" pitchFamily="50" charset="0"/>
              </a:defRPr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2755" y="360363"/>
            <a:ext cx="11279717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384543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Separato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2755" y="360363"/>
            <a:ext cx="11279717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10" name="Segnaposto testo 19"/>
          <p:cNvSpPr>
            <a:spLocks noGrp="1"/>
          </p:cNvSpPr>
          <p:nvPr>
            <p:ph type="body" sz="quarter" idx="12" hasCustomPrompt="1"/>
          </p:nvPr>
        </p:nvSpPr>
        <p:spPr>
          <a:xfrm>
            <a:off x="987637" y="1000343"/>
            <a:ext cx="10560000" cy="210244"/>
          </a:xfrm>
        </p:spPr>
        <p:txBody>
          <a:bodyPr>
            <a:noAutofit/>
          </a:bodyPr>
          <a:lstStyle>
            <a:lvl1pPr marL="0" marR="0" indent="0" algn="l" defTabSz="685732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50000"/>
              <a:buFont typeface="Franklin Gothic Demi" pitchFamily="34" charset="0"/>
              <a:buNone/>
              <a:tabLst/>
              <a:defRPr sz="1100" b="1" i="0" baseline="0">
                <a:solidFill>
                  <a:srgbClr val="A0A0A0"/>
                </a:solidFill>
                <a:latin typeface="TIM Sans" panose="00000500000000000000" pitchFamily="50" charset="0"/>
                <a:cs typeface="Arial"/>
              </a:defRPr>
            </a:lvl1pPr>
            <a:lvl2pPr marL="0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accent6"/>
                </a:solidFill>
                <a:latin typeface="Franklin Gothic Medium"/>
              </a:defRPr>
            </a:lvl2pPr>
            <a:lvl3pPr marL="0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accent6"/>
                </a:solidFill>
                <a:latin typeface="Franklin Gothic Medium"/>
              </a:defRPr>
            </a:lvl3pPr>
            <a:lvl4pPr marL="0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accent6"/>
                </a:solidFill>
                <a:latin typeface="Franklin Gothic Medium"/>
              </a:defRPr>
            </a:lvl4pPr>
            <a:lvl5pPr marL="0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accent6"/>
                </a:solidFill>
                <a:latin typeface="Franklin Gothic Medium"/>
              </a:defRPr>
            </a:lvl5pPr>
          </a:lstStyle>
          <a:p>
            <a:pPr marL="0" marR="0" lvl="0" indent="0" algn="l" defTabSz="685732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50000"/>
              <a:buFont typeface="Franklin Gothic Demi" pitchFamily="34" charset="0"/>
              <a:buNone/>
              <a:tabLst/>
              <a:defRPr/>
            </a:pPr>
            <a:r>
              <a:rPr lang="en-US" dirty="0" err="1"/>
              <a:t>Argomento</a:t>
            </a:r>
            <a:r>
              <a:rPr lang="en-US" dirty="0"/>
              <a:t> #1 in TIM Sans </a:t>
            </a:r>
            <a:r>
              <a:rPr lang="en-US" dirty="0" err="1"/>
              <a:t>Grassetto</a:t>
            </a:r>
            <a:r>
              <a:rPr lang="en-US" dirty="0"/>
              <a:t> 14 </a:t>
            </a:r>
            <a:r>
              <a:rPr lang="en-US" dirty="0" err="1"/>
              <a:t>pt</a:t>
            </a:r>
            <a:endParaRPr lang="en-US" dirty="0"/>
          </a:p>
          <a:p>
            <a:pPr lvl="0"/>
            <a:endParaRPr lang="it-IT" dirty="0"/>
          </a:p>
        </p:txBody>
      </p:sp>
      <p:sp>
        <p:nvSpPr>
          <p:cNvPr id="11" name="Segnaposto testo 19"/>
          <p:cNvSpPr>
            <a:spLocks noGrp="1"/>
          </p:cNvSpPr>
          <p:nvPr>
            <p:ph type="body" sz="quarter" idx="20" hasCustomPrompt="1"/>
          </p:nvPr>
        </p:nvSpPr>
        <p:spPr>
          <a:xfrm>
            <a:off x="987637" y="1232784"/>
            <a:ext cx="10560000" cy="252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900" b="0" i="0" baseline="0">
                <a:solidFill>
                  <a:srgbClr val="A0A0A0"/>
                </a:solidFill>
                <a:latin typeface="TIM Sans" panose="00000500000000000000" pitchFamily="50" charset="0"/>
                <a:cs typeface="Arial"/>
              </a:defRPr>
            </a:lvl1pPr>
            <a:lvl2pPr marL="0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accent6"/>
                </a:solidFill>
                <a:latin typeface="Franklin Gothic Medium"/>
              </a:defRPr>
            </a:lvl2pPr>
            <a:lvl3pPr marL="0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accent6"/>
                </a:solidFill>
                <a:latin typeface="Franklin Gothic Medium"/>
              </a:defRPr>
            </a:lvl3pPr>
            <a:lvl4pPr marL="0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accent6"/>
                </a:solidFill>
                <a:latin typeface="Franklin Gothic Medium"/>
              </a:defRPr>
            </a:lvl4pPr>
            <a:lvl5pPr marL="0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accent6"/>
                </a:solidFill>
                <a:latin typeface="Franklin Gothic Medium"/>
              </a:defRPr>
            </a:lvl5pPr>
          </a:lstStyle>
          <a:p>
            <a:pPr lvl="0"/>
            <a:r>
              <a:rPr lang="en-US" dirty="0" err="1"/>
              <a:t>Sottotitolo</a:t>
            </a:r>
            <a:r>
              <a:rPr lang="en-US" dirty="0"/>
              <a:t> in TIM Sans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8" name="Segnaposto testo 19"/>
          <p:cNvSpPr>
            <a:spLocks noGrp="1"/>
          </p:cNvSpPr>
          <p:nvPr>
            <p:ph type="body" sz="quarter" idx="48" hasCustomPrompt="1"/>
          </p:nvPr>
        </p:nvSpPr>
        <p:spPr>
          <a:xfrm>
            <a:off x="987637" y="1520816"/>
            <a:ext cx="10560000" cy="252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800" b="0" i="0" baseline="0">
                <a:solidFill>
                  <a:srgbClr val="A0A0A0"/>
                </a:solidFill>
                <a:latin typeface="TIM Sans Light" panose="00000400000000000000" pitchFamily="2" charset="0"/>
                <a:cs typeface="Arial"/>
              </a:defRPr>
            </a:lvl1pPr>
            <a:lvl2pPr marL="0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accent6"/>
                </a:solidFill>
                <a:latin typeface="Franklin Gothic Medium"/>
              </a:defRPr>
            </a:lvl2pPr>
            <a:lvl3pPr marL="0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accent6"/>
                </a:solidFill>
                <a:latin typeface="Franklin Gothic Medium"/>
              </a:defRPr>
            </a:lvl3pPr>
            <a:lvl4pPr marL="0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accent6"/>
                </a:solidFill>
                <a:latin typeface="Franklin Gothic Medium"/>
              </a:defRPr>
            </a:lvl4pPr>
            <a:lvl5pPr marL="0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accent6"/>
                </a:solidFill>
                <a:latin typeface="Franklin Gothic Medium"/>
              </a:defRPr>
            </a:lvl5pPr>
          </a:lstStyle>
          <a:p>
            <a:pPr lvl="0"/>
            <a:r>
              <a:rPr lang="en-US" dirty="0" err="1"/>
              <a:t>Dettaglio</a:t>
            </a:r>
            <a:r>
              <a:rPr lang="en-US" dirty="0"/>
              <a:t> TIM Sans Light 10 </a:t>
            </a:r>
            <a:r>
              <a:rPr lang="en-US" dirty="0" err="1"/>
              <a:t>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0453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Separato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2755" y="360363"/>
            <a:ext cx="11279717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591626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 Separato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2755" y="360363"/>
            <a:ext cx="11279717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41187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 Point Corp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12755" y="360363"/>
            <a:ext cx="11279717" cy="3556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6803501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 Point Corpo Grande -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6" name="Segnaposto testo 7"/>
          <p:cNvSpPr>
            <a:spLocks noGrp="1"/>
          </p:cNvSpPr>
          <p:nvPr>
            <p:ph type="body" sz="quarter" idx="13"/>
          </p:nvPr>
        </p:nvSpPr>
        <p:spPr>
          <a:xfrm>
            <a:off x="393701" y="1362257"/>
            <a:ext cx="11266587" cy="4797249"/>
          </a:xfrm>
        </p:spPr>
        <p:txBody>
          <a:bodyPr/>
          <a:lstStyle>
            <a:lvl1pPr marL="214292" indent="-214292">
              <a:buClr>
                <a:srgbClr val="EB0028"/>
              </a:buClr>
              <a:buSzPct val="150000"/>
              <a:buFont typeface="Arial" panose="020B0604020202020204" pitchFamily="34" charset="0"/>
              <a:buChar char="•"/>
              <a:defRPr>
                <a:latin typeface="+mn-lt"/>
              </a:defRPr>
            </a:lvl1pPr>
            <a:lvl2pPr marL="548824" indent="-214292">
              <a:buClr>
                <a:srgbClr val="EB0028"/>
              </a:buClr>
              <a:buSzPct val="150000"/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marL="884546" indent="-214292">
              <a:buClr>
                <a:srgbClr val="EB0028"/>
              </a:buClr>
              <a:buSzPct val="100000"/>
              <a:buFont typeface="TIM Sans" panose="00000500000000000000" pitchFamily="50" charset="0"/>
              <a:buChar char="–"/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</p:txBody>
      </p:sp>
      <p:sp>
        <p:nvSpPr>
          <p:cNvPr id="9" name="Segnaposto testo 7"/>
          <p:cNvSpPr>
            <a:spLocks noGrp="1"/>
          </p:cNvSpPr>
          <p:nvPr>
            <p:ph type="body" sz="quarter" idx="10"/>
          </p:nvPr>
        </p:nvSpPr>
        <p:spPr>
          <a:xfrm>
            <a:off x="412755" y="809074"/>
            <a:ext cx="11299196" cy="415819"/>
          </a:xfrm>
          <a:noFill/>
          <a:ln>
            <a:noFill/>
          </a:ln>
          <a:effectLst/>
          <a:extLst/>
        </p:spPr>
        <p:txBody>
          <a:bodyPr wrap="none">
            <a:noAutofit/>
          </a:bodyPr>
          <a:lstStyle>
            <a:lvl1pPr>
              <a:lnSpc>
                <a:spcPct val="50000"/>
              </a:lnSpc>
              <a:defRPr lang="it-IT" sz="1100" kern="1200" dirty="0">
                <a:solidFill>
                  <a:schemeClr val="accent1"/>
                </a:solidFill>
                <a:latin typeface="TIM Sans" panose="00000500000000000000" pitchFamily="50" charset="0"/>
                <a:ea typeface="+mj-ea"/>
                <a:cs typeface="TIM Sans" panose="00000500000000000000" pitchFamily="50" charset="0"/>
              </a:defRPr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117472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 Point - Corpo Picc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12755" y="360363"/>
            <a:ext cx="11279717" cy="3556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5" name="Segnaposto testo 2"/>
          <p:cNvSpPr>
            <a:spLocks noGrp="1"/>
          </p:cNvSpPr>
          <p:nvPr>
            <p:ph type="body" sz="quarter" idx="12"/>
          </p:nvPr>
        </p:nvSpPr>
        <p:spPr>
          <a:xfrm>
            <a:off x="412749" y="953843"/>
            <a:ext cx="11280000" cy="5205663"/>
          </a:xfrm>
        </p:spPr>
        <p:txBody>
          <a:bodyPr>
            <a:noAutofit/>
          </a:bodyPr>
          <a:lstStyle>
            <a:lvl1pPr marL="257150" indent="-257150" algn="l">
              <a:buClr>
                <a:srgbClr val="EB0028"/>
              </a:buClr>
              <a:buSzPct val="150000"/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548824" indent="-214292" algn="l">
              <a:buClr>
                <a:srgbClr val="EB0028"/>
              </a:buClr>
              <a:buSzPct val="150000"/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</a:defRPr>
            </a:lvl2pPr>
            <a:lvl3pPr marL="884546" indent="-214292" algn="l">
              <a:buClr>
                <a:srgbClr val="EB0028"/>
              </a:buClr>
              <a:buSzPct val="100000"/>
              <a:buFont typeface="FS Me" panose="02000506040000020004" pitchFamily="50" charset="0"/>
              <a:buChar char="–"/>
              <a:defRPr sz="800">
                <a:solidFill>
                  <a:schemeClr val="tx1"/>
                </a:solidFill>
              </a:defRPr>
            </a:lvl3pPr>
            <a:lvl4pPr marL="1004788" marR="0" indent="23810" algn="l" defTabSz="685732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40000"/>
              </a:spcAft>
              <a:buClr>
                <a:srgbClr val="FF0000"/>
              </a:buClr>
              <a:buSzPct val="50000"/>
              <a:buFont typeface="Franklin Gothic Demi" charset="0"/>
              <a:buNone/>
              <a:tabLst/>
              <a:defRPr kumimoji="0" lang="it-IT" sz="900" b="0" i="0" u="none" strike="noStrike" kern="0" cap="none" spc="0" normalizeH="0" baseline="0" noProof="0" smtClean="0">
                <a:ln>
                  <a:noFill/>
                </a:ln>
                <a:solidFill>
                  <a:srgbClr val="0D3764"/>
                </a:solidFill>
                <a:effectLst/>
                <a:uLnTx/>
                <a:uFillTx/>
                <a:latin typeface="Arial" charset="0"/>
                <a:cs typeface="ＭＳ Ｐゴシック" charset="0"/>
              </a:defRPr>
            </a:lvl4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</p:txBody>
      </p:sp>
    </p:spTree>
    <p:extLst>
      <p:ext uri="{BB962C8B-B14F-4D97-AF65-F5344CB8AC3E}">
        <p14:creationId xmlns:p14="http://schemas.microsoft.com/office/powerpoint/2010/main" val="26705414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to 2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5" name="Segnaposto testo 7"/>
          <p:cNvSpPr>
            <a:spLocks noGrp="1"/>
          </p:cNvSpPr>
          <p:nvPr>
            <p:ph type="body" sz="quarter" idx="12"/>
          </p:nvPr>
        </p:nvSpPr>
        <p:spPr>
          <a:xfrm>
            <a:off x="412755" y="1081003"/>
            <a:ext cx="5521191" cy="552780"/>
          </a:xfrm>
          <a:noFill/>
          <a:ln>
            <a:noFill/>
          </a:ln>
          <a:effectLst/>
          <a:extLst/>
        </p:spPr>
        <p:txBody>
          <a:bodyPr wrap="none">
            <a:noAutofit/>
          </a:bodyPr>
          <a:lstStyle>
            <a:lvl1pPr>
              <a:defRPr lang="it-IT" sz="1100" kern="1200" dirty="0">
                <a:solidFill>
                  <a:srgbClr val="EB0028"/>
                </a:solidFill>
                <a:latin typeface="+mj-lt"/>
                <a:ea typeface="+mj-ea"/>
                <a:cs typeface="Shonar Bangla" panose="020B0502040204020203" pitchFamily="34" charset="0"/>
              </a:defRPr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3"/>
          </p:nvPr>
        </p:nvSpPr>
        <p:spPr>
          <a:xfrm>
            <a:off x="6052618" y="1079443"/>
            <a:ext cx="5521191" cy="552780"/>
          </a:xfrm>
          <a:noFill/>
          <a:ln>
            <a:noFill/>
          </a:ln>
          <a:effectLst/>
          <a:extLst/>
        </p:spPr>
        <p:txBody>
          <a:bodyPr wrap="none">
            <a:noAutofit/>
          </a:bodyPr>
          <a:lstStyle>
            <a:lvl1pPr>
              <a:defRPr lang="it-IT" sz="1100" kern="1200" dirty="0">
                <a:solidFill>
                  <a:srgbClr val="EB0028"/>
                </a:solidFill>
                <a:latin typeface="+mj-lt"/>
                <a:ea typeface="+mj-ea"/>
                <a:cs typeface="TIM Sans Medium" panose="00000600000000000000" pitchFamily="2" charset="0"/>
              </a:defRPr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665761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fico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graphicFrame>
        <p:nvGraphicFramePr>
          <p:cNvPr id="8" name="Oggetto 16"/>
          <p:cNvGraphicFramePr>
            <a:graphicFrameLocks noGrp="1"/>
          </p:cNvGraphicFramePr>
          <p:nvPr userDrawn="1">
            <p:extLst/>
          </p:nvPr>
        </p:nvGraphicFramePr>
        <p:xfrm>
          <a:off x="486835" y="1757979"/>
          <a:ext cx="5441951" cy="4467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egnaposto contenuto 3"/>
          <p:cNvSpPr>
            <a:spLocks noGrp="1"/>
          </p:cNvSpPr>
          <p:nvPr>
            <p:ph sz="half" idx="2"/>
          </p:nvPr>
        </p:nvSpPr>
        <p:spPr>
          <a:xfrm>
            <a:off x="6052610" y="1513054"/>
            <a:ext cx="5527972" cy="4353347"/>
          </a:xfrm>
          <a:prstGeom prst="rect">
            <a:avLst/>
          </a:prstGeom>
        </p:spPr>
        <p:txBody>
          <a:bodyPr>
            <a:noAutofit/>
          </a:bodyPr>
          <a:lstStyle>
            <a:lvl1pPr marL="214292" indent="-214292">
              <a:buClr>
                <a:srgbClr val="EB0028"/>
              </a:buClr>
              <a:buSzPct val="150000"/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  <a:latin typeface="TIM Sans" panose="00000500000000000000" pitchFamily="50" charset="0"/>
              </a:defRPr>
            </a:lvl1pPr>
            <a:lvl2pPr marL="591682" indent="-257150">
              <a:buClr>
                <a:srgbClr val="EB0028"/>
              </a:buClr>
              <a:buSzPct val="150000"/>
              <a:buFont typeface="Arial" panose="020B0604020202020204" pitchFamily="34" charset="0"/>
              <a:buChar char="•"/>
              <a:defRPr sz="900" baseline="0">
                <a:solidFill>
                  <a:schemeClr val="tx1"/>
                </a:solidFill>
                <a:latin typeface="TIM Sans" panose="00000500000000000000" pitchFamily="50" charset="0"/>
              </a:defRPr>
            </a:lvl2pPr>
            <a:lvl3pPr marL="884546" indent="-214292">
              <a:buClr>
                <a:srgbClr val="EB0028"/>
              </a:buClr>
              <a:buSzPct val="100000"/>
              <a:buFont typeface="TIM Sans" panose="00000500000000000000" pitchFamily="50" charset="0"/>
              <a:buChar char="–"/>
              <a:defRPr sz="800">
                <a:solidFill>
                  <a:schemeClr val="tx1"/>
                </a:solidFill>
                <a:latin typeface="TIM Sans" panose="00000500000000000000" pitchFamily="50" charset="0"/>
              </a:defRPr>
            </a:lvl3pPr>
            <a:lvl4pPr>
              <a:defRPr sz="1200">
                <a:solidFill>
                  <a:schemeClr val="accent1"/>
                </a:solidFill>
              </a:defRPr>
            </a:lvl4pPr>
            <a:lvl5pPr>
              <a:defRPr sz="1200">
                <a:solidFill>
                  <a:schemeClr val="accent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</p:txBody>
      </p:sp>
      <p:sp>
        <p:nvSpPr>
          <p:cNvPr id="10" name="Segnaposto testo 7"/>
          <p:cNvSpPr>
            <a:spLocks noGrp="1"/>
          </p:cNvSpPr>
          <p:nvPr>
            <p:ph type="body" sz="quarter" idx="12"/>
          </p:nvPr>
        </p:nvSpPr>
        <p:spPr>
          <a:xfrm>
            <a:off x="412755" y="1081003"/>
            <a:ext cx="5521191" cy="552780"/>
          </a:xfrm>
          <a:noFill/>
          <a:ln>
            <a:noFill/>
          </a:ln>
          <a:effectLst/>
          <a:extLst/>
        </p:spPr>
        <p:txBody>
          <a:bodyPr wrap="none">
            <a:noAutofit/>
          </a:bodyPr>
          <a:lstStyle>
            <a:lvl1pPr>
              <a:defRPr lang="it-IT" sz="1100" kern="1200" dirty="0">
                <a:solidFill>
                  <a:srgbClr val="EB0028"/>
                </a:solidFill>
                <a:latin typeface="TIM Sans Medium" panose="00000600000000000000" pitchFamily="2" charset="0"/>
                <a:ea typeface="+mj-ea"/>
                <a:cs typeface="TIM Sans Medium" panose="00000600000000000000" pitchFamily="2" charset="0"/>
              </a:defRPr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4" name="Segnaposto testo 7"/>
          <p:cNvSpPr>
            <a:spLocks noGrp="1"/>
          </p:cNvSpPr>
          <p:nvPr>
            <p:ph type="body" sz="quarter" idx="13"/>
          </p:nvPr>
        </p:nvSpPr>
        <p:spPr>
          <a:xfrm>
            <a:off x="6052618" y="1079443"/>
            <a:ext cx="5521191" cy="552780"/>
          </a:xfrm>
          <a:noFill/>
          <a:ln>
            <a:noFill/>
          </a:ln>
          <a:effectLst/>
          <a:extLst/>
        </p:spPr>
        <p:txBody>
          <a:bodyPr wrap="none">
            <a:noAutofit/>
          </a:bodyPr>
          <a:lstStyle>
            <a:lvl1pPr>
              <a:defRPr lang="it-IT" sz="1100" kern="1200" dirty="0">
                <a:solidFill>
                  <a:srgbClr val="EB0028"/>
                </a:solidFill>
                <a:latin typeface="TIM Sans Medium" panose="00000600000000000000" pitchFamily="2" charset="0"/>
                <a:ea typeface="+mj-ea"/>
                <a:cs typeface="TIM Sans Medium" panose="00000600000000000000" pitchFamily="2" charset="0"/>
              </a:defRPr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8310245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itazio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 userDrawn="1"/>
        </p:nvSpPr>
        <p:spPr>
          <a:xfrm>
            <a:off x="3407701" y="2132856"/>
            <a:ext cx="8784299" cy="1944216"/>
          </a:xfrm>
          <a:prstGeom prst="rect">
            <a:avLst/>
          </a:prstGeom>
          <a:solidFill>
            <a:srgbClr val="0046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6" rIns="68573" bIns="34286" rtlCol="0" anchor="ctr"/>
          <a:lstStyle/>
          <a:p>
            <a:pPr algn="ctr" defTabSz="685732" fontAlgn="auto">
              <a:spcBef>
                <a:spcPts val="0"/>
              </a:spcBef>
              <a:spcAft>
                <a:spcPts val="0"/>
              </a:spcAft>
            </a:pPr>
            <a:endParaRPr lang="it-IT" sz="1400">
              <a:solidFill>
                <a:prstClr val="white"/>
              </a:solidFill>
            </a:endParaRPr>
          </a:p>
        </p:txBody>
      </p:sp>
      <p:sp>
        <p:nvSpPr>
          <p:cNvPr id="6" name="Segnaposto testo 7"/>
          <p:cNvSpPr>
            <a:spLocks noGrp="1"/>
          </p:cNvSpPr>
          <p:nvPr>
            <p:ph type="body" sz="quarter" idx="12"/>
          </p:nvPr>
        </p:nvSpPr>
        <p:spPr>
          <a:xfrm>
            <a:off x="3983769" y="2529234"/>
            <a:ext cx="7745743" cy="1151483"/>
          </a:xfrm>
        </p:spPr>
        <p:txBody>
          <a:bodyPr anchor="ctr"/>
          <a:lstStyle>
            <a:lvl1pPr>
              <a:lnSpc>
                <a:spcPct val="100000"/>
              </a:lnSpc>
              <a:defRPr sz="2700">
                <a:solidFill>
                  <a:schemeClr val="bg1"/>
                </a:solidFill>
                <a:latin typeface="TIM Sans Medium" panose="02020503040602060503" pitchFamily="18" charset="0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1969306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magine con Bor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50229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magine al V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51512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razie proi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3887755" y="2996953"/>
            <a:ext cx="8832981" cy="1325563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</a:lstStyle>
          <a:p>
            <a:r>
              <a:rPr lang="it-IT" dirty="0"/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130405870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292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2750" y="360363"/>
            <a:ext cx="11279717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11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412749" y="952501"/>
            <a:ext cx="11267016" cy="522232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>
              <a:defRPr>
                <a:solidFill>
                  <a:schemeClr val="tx1"/>
                </a:solidFill>
                <a:latin typeface="TIM Sans" panose="00000500000000000000" pitchFamily="50" charset="0"/>
              </a:defRPr>
            </a:lvl1pPr>
            <a:lvl2pPr>
              <a:defRPr>
                <a:solidFill>
                  <a:schemeClr val="tx1"/>
                </a:solidFill>
                <a:latin typeface="TIM Sans" panose="00000500000000000000" pitchFamily="50" charset="0"/>
              </a:defRPr>
            </a:lvl2pPr>
            <a:lvl3pPr>
              <a:defRPr>
                <a:solidFill>
                  <a:schemeClr val="tx1"/>
                </a:solidFill>
                <a:latin typeface="TIM Sans" panose="00000500000000000000" pitchFamily="50" charset="0"/>
              </a:defRPr>
            </a:lvl3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</p:txBody>
      </p:sp>
      <p:sp>
        <p:nvSpPr>
          <p:cNvPr id="7" name="Segnaposto data 7"/>
          <p:cNvSpPr>
            <a:spLocks noGrp="1"/>
          </p:cNvSpPr>
          <p:nvPr>
            <p:ph type="dt" sz="quarter" idx="37"/>
          </p:nvPr>
        </p:nvSpPr>
        <p:spPr>
          <a:xfrm>
            <a:off x="3790951" y="6303964"/>
            <a:ext cx="7586133" cy="211137"/>
          </a:xfrm>
          <a:prstGeom prst="rect">
            <a:avLst/>
          </a:prstGeom>
        </p:spPr>
        <p:txBody>
          <a:bodyPr/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it-IT" dirty="0">
                <a:solidFill>
                  <a:srgbClr val="EB0028"/>
                </a:solidFill>
              </a:rPr>
              <a:t>Titolo della Relazione</a:t>
            </a:r>
          </a:p>
        </p:txBody>
      </p:sp>
      <p:sp>
        <p:nvSpPr>
          <p:cNvPr id="8" name="Segnaposto piè di pagina 8"/>
          <p:cNvSpPr>
            <a:spLocks noGrp="1"/>
          </p:cNvSpPr>
          <p:nvPr>
            <p:ph type="ftr" sz="quarter" idx="38"/>
          </p:nvPr>
        </p:nvSpPr>
        <p:spPr>
          <a:xfrm>
            <a:off x="3790951" y="6448426"/>
            <a:ext cx="7586133" cy="220663"/>
          </a:xfrm>
          <a:prstGeom prst="rect">
            <a:avLst/>
          </a:prstGeom>
        </p:spPr>
        <p:txBody>
          <a:bodyPr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>
                <a:solidFill>
                  <a:prstClr val="white">
                    <a:lumMod val="50000"/>
                  </a:prstClr>
                </a:solidFill>
              </a:rPr>
              <a:t>Nome del Relatore, Nome Struttura</a:t>
            </a:r>
            <a:endParaRPr lang="it-IT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0724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 noChangeArrowheads="1"/>
          </p:cNvSpPr>
          <p:nvPr>
            <p:ph type="title"/>
          </p:nvPr>
        </p:nvSpPr>
        <p:spPr bwMode="auto">
          <a:xfrm>
            <a:off x="431372" y="360001"/>
            <a:ext cx="11280000" cy="355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431371" y="942976"/>
            <a:ext cx="11267016" cy="522232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3790951" y="6303964"/>
            <a:ext cx="758613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  <a:cs typeface="Arial" pitchFamily="34" charset="0"/>
              </a:rPr>
              <a:t>Titolo della Relazione</a:t>
            </a:r>
            <a:endParaRPr lang="it-IT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790951" y="6448426"/>
            <a:ext cx="758613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  <a:cs typeface="Arial" pitchFamily="34" charset="0"/>
              </a:rPr>
              <a:t>Nome del Relatore, Nome Struttura</a:t>
            </a:r>
            <a:endParaRPr lang="it-IT" dirty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4656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W -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 bwMode="auto">
          <a:xfrm>
            <a:off x="459095" y="86003"/>
            <a:ext cx="11440584" cy="865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052843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 noChangeArrowheads="1"/>
          </p:cNvSpPr>
          <p:nvPr>
            <p:ph type="title"/>
          </p:nvPr>
        </p:nvSpPr>
        <p:spPr bwMode="auto">
          <a:xfrm>
            <a:off x="431372" y="360001"/>
            <a:ext cx="11280000" cy="355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431371" y="942976"/>
            <a:ext cx="11267016" cy="522232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3790951" y="6303964"/>
            <a:ext cx="758613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Titolo della Relazione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790951" y="6448426"/>
            <a:ext cx="758613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Nome del Relatore, Nome Struttura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1689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0850" y="64803"/>
            <a:ext cx="7850299" cy="11735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BCF412-B423-49C5-98DA-F436C6350CE9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5" y="175260"/>
            <a:ext cx="1461770" cy="655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AF0D5FF-0C75-473F-87ED-FE27F9CDC799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5" y="175260"/>
            <a:ext cx="1461770" cy="655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6C93505-5959-4A6D-A769-DDBD30A5E3D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5" y="175260"/>
            <a:ext cx="1461770" cy="655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B093175-407E-4664-A491-4AB1311187EB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5" y="175260"/>
            <a:ext cx="1461770" cy="655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0294239-86D6-46F7-8417-8AE286E76078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5" y="175260"/>
            <a:ext cx="1461770" cy="655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C9BAFC-B16F-41DB-92B6-E567D8B77A94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5" y="175260"/>
            <a:ext cx="1461770" cy="655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28" Type="http://schemas.openxmlformats.org/officeDocument/2006/relationships/image" Target="../media/image5.png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101EEE0-FC66-47FB-BC5F-5236B005C278}"/>
              </a:ext>
            </a:extLst>
          </p:cNvPr>
          <p:cNvPicPr/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5" y="175260"/>
            <a:ext cx="1461770" cy="655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78" r:id="rId10"/>
    <p:sldLayoutId id="2147483679" r:id="rId11"/>
    <p:sldLayoutId id="214748368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  <p:sp>
        <p:nvSpPr>
          <p:cNvPr id="11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7"/>
          <p:cNvPicPr>
            <a:picLocks noChangeAspect="1"/>
          </p:cNvPicPr>
          <p:nvPr userDrawn="1"/>
        </p:nvPicPr>
        <p:blipFill>
          <a:blip r:embed="rId2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13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79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8" r:id="rId3"/>
    <p:sldLayoutId id="2147483729" r:id="rId4"/>
    <p:sldLayoutId id="2147483693" r:id="rId5"/>
    <p:sldLayoutId id="2147483694" r:id="rId6"/>
    <p:sldLayoutId id="2147483695" r:id="rId7"/>
    <p:sldLayoutId id="2147483697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  <p:sldLayoutId id="2147483717" r:id="rId19"/>
    <p:sldLayoutId id="2147483718" r:id="rId20"/>
    <p:sldLayoutId id="2147483719" r:id="rId21"/>
    <p:sldLayoutId id="2147483720" r:id="rId22"/>
    <p:sldLayoutId id="2147483721" r:id="rId23"/>
    <p:sldLayoutId id="2147483723" r:id="rId24"/>
    <p:sldLayoutId id="2147483725" r:id="rId25"/>
    <p:sldLayoutId id="2147483726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6.png"/><Relationship Id="rId4" Type="http://schemas.openxmlformats.org/officeDocument/2006/relationships/image" Target="../media/image21.png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6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_Presentation.pptx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415" y="1792923"/>
            <a:ext cx="11973170" cy="2387600"/>
          </a:xfrm>
        </p:spPr>
        <p:txBody>
          <a:bodyPr anchor="ctr">
            <a:noAutofit/>
          </a:bodyPr>
          <a:lstStyle/>
          <a:p>
            <a:pPr algn="l"/>
            <a:br>
              <a:rPr lang="en-US" sz="4000" dirty="0"/>
            </a:br>
            <a:r>
              <a:rPr lang="en-US" sz="4000" dirty="0"/>
              <a:t>Data Semantics</a:t>
            </a:r>
            <a:br>
              <a:rPr lang="en-US" sz="4000" dirty="0"/>
            </a:b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Enrico Scarrone – oneM2M SC Chairman</a:t>
            </a:r>
          </a:p>
          <a:p>
            <a:r>
              <a:rPr lang="it-IT" dirty="0">
                <a:latin typeface="+mn-lt"/>
              </a:rPr>
              <a:t>oneM2M </a:t>
            </a:r>
            <a:r>
              <a:rPr lang="it-IT" dirty="0" err="1">
                <a:latin typeface="+mn-lt"/>
              </a:rPr>
              <a:t>Industry</a:t>
            </a:r>
            <a:r>
              <a:rPr lang="it-IT" dirty="0">
                <a:latin typeface="+mn-lt"/>
              </a:rPr>
              <a:t> Day</a:t>
            </a: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Hyderabad, September 25</a:t>
            </a:r>
            <a:r>
              <a:rPr lang="en-US" baseline="30000" dirty="0">
                <a:latin typeface="+mn-lt"/>
              </a:rPr>
              <a:t>th</a:t>
            </a:r>
            <a:r>
              <a:rPr lang="en-US" dirty="0">
                <a:latin typeface="+mn-lt"/>
              </a:rPr>
              <a:t> 2019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507834-49F8-406D-AC69-95C74704E6C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5" y="175260"/>
            <a:ext cx="1461770" cy="655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 bwMode="auto">
          <a:xfrm>
            <a:off x="1711541" y="66944"/>
            <a:ext cx="9586384" cy="762000"/>
          </a:xfrm>
          <a:prstGeom prst="rect">
            <a:avLst/>
          </a:prstGeom>
          <a:extLst/>
        </p:spPr>
        <p:txBody>
          <a:bodyPr vert="horz" lIns="108878" tIns="54439" rIns="108878" bIns="54439" rtlCol="0" anchor="b">
            <a:noAutofit/>
          </a:bodyPr>
          <a:lstStyle/>
          <a:p>
            <a:pPr defTabSz="914400">
              <a:lnSpc>
                <a:spcPts val="3000"/>
              </a:lnSpc>
            </a:pPr>
            <a:r>
              <a:rPr lang="fr-FR" altLang="fr-FR" sz="3200" b="1" dirty="0">
                <a:solidFill>
                  <a:schemeClr val="accent1"/>
                </a:solidFill>
                <a:latin typeface="+mn-lt"/>
                <a:cs typeface="Tahoma" panose="020B0604030504040204" pitchFamily="34" charset="0"/>
              </a:rPr>
              <a:t>SAREF and </a:t>
            </a:r>
            <a:r>
              <a:rPr lang="fr-FR" altLang="fr-FR" sz="3200" b="1" dirty="0" err="1">
                <a:solidFill>
                  <a:schemeClr val="accent1"/>
                </a:solidFill>
                <a:latin typeface="+mn-lt"/>
                <a:cs typeface="Tahoma" panose="020B0604030504040204" pitchFamily="34" charset="0"/>
              </a:rPr>
              <a:t>its</a:t>
            </a:r>
            <a:r>
              <a:rPr lang="fr-FR" altLang="fr-FR" sz="3200" b="1" dirty="0">
                <a:solidFill>
                  <a:schemeClr val="accent1"/>
                </a:solidFill>
                <a:latin typeface="+mn-lt"/>
                <a:cs typeface="Tahoma" panose="020B0604030504040204" pitchFamily="34" charset="0"/>
              </a:rPr>
              <a:t> extensions</a:t>
            </a:r>
          </a:p>
        </p:txBody>
      </p:sp>
      <p:sp>
        <p:nvSpPr>
          <p:cNvPr id="18" name="Flèche droite 17"/>
          <p:cNvSpPr/>
          <p:nvPr/>
        </p:nvSpPr>
        <p:spPr bwMode="auto">
          <a:xfrm>
            <a:off x="300115" y="3449638"/>
            <a:ext cx="11547896" cy="79216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538" name="ZoneTexte 37"/>
          <p:cNvSpPr txBox="1">
            <a:spLocks noChangeArrowheads="1"/>
          </p:cNvSpPr>
          <p:nvPr/>
        </p:nvSpPr>
        <p:spPr bwMode="auto">
          <a:xfrm>
            <a:off x="4873207" y="3660775"/>
            <a:ext cx="3566584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fr-FR" dirty="0">
                <a:solidFill>
                  <a:srgbClr val="FFFFFF"/>
                </a:solidFill>
              </a:rPr>
              <a:t>Semantic interoperability</a:t>
            </a:r>
          </a:p>
        </p:txBody>
      </p:sp>
      <p:sp>
        <p:nvSpPr>
          <p:cNvPr id="3" name="Rectangle 2"/>
          <p:cNvSpPr/>
          <p:nvPr/>
        </p:nvSpPr>
        <p:spPr>
          <a:xfrm rot="16200000">
            <a:off x="-155915" y="4713287"/>
            <a:ext cx="1743074" cy="914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C00000"/>
                </a:solidFill>
              </a:rPr>
              <a:t>SAREF Core</a:t>
            </a:r>
          </a:p>
        </p:txBody>
      </p:sp>
      <p:sp>
        <p:nvSpPr>
          <p:cNvPr id="32" name="Rectangle 31"/>
          <p:cNvSpPr/>
          <p:nvPr/>
        </p:nvSpPr>
        <p:spPr>
          <a:xfrm rot="16200000">
            <a:off x="942635" y="4713287"/>
            <a:ext cx="1743074" cy="914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C00000"/>
                </a:solidFill>
              </a:rPr>
              <a:t>Energy</a:t>
            </a:r>
          </a:p>
        </p:txBody>
      </p:sp>
      <p:sp>
        <p:nvSpPr>
          <p:cNvPr id="33" name="Rectangle 32"/>
          <p:cNvSpPr/>
          <p:nvPr/>
        </p:nvSpPr>
        <p:spPr>
          <a:xfrm rot="16200000">
            <a:off x="2070817" y="4716464"/>
            <a:ext cx="1743077" cy="914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dirty="0">
                <a:solidFill>
                  <a:srgbClr val="C00000"/>
                </a:solidFill>
              </a:rPr>
              <a:t>Building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 rot="16200000">
            <a:off x="3163019" y="4713287"/>
            <a:ext cx="1743074" cy="914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C00000"/>
                </a:solidFill>
              </a:rPr>
              <a:t>Environment</a:t>
            </a:r>
          </a:p>
        </p:txBody>
      </p:sp>
      <p:sp>
        <p:nvSpPr>
          <p:cNvPr id="35" name="Rectangle 34"/>
          <p:cNvSpPr/>
          <p:nvPr/>
        </p:nvSpPr>
        <p:spPr>
          <a:xfrm rot="16200000">
            <a:off x="4308135" y="4738687"/>
            <a:ext cx="1743074" cy="914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C00000"/>
                </a:solidFill>
              </a:rPr>
              <a:t>Smart Cities</a:t>
            </a:r>
          </a:p>
        </p:txBody>
      </p:sp>
      <p:sp>
        <p:nvSpPr>
          <p:cNvPr id="36" name="Rectangle 35"/>
          <p:cNvSpPr/>
          <p:nvPr/>
        </p:nvSpPr>
        <p:spPr>
          <a:xfrm rot="16200000">
            <a:off x="5406685" y="4738687"/>
            <a:ext cx="1743074" cy="914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C00000"/>
                </a:solidFill>
              </a:rPr>
              <a:t>Industry &amp; Manufacturing</a:t>
            </a:r>
          </a:p>
        </p:txBody>
      </p:sp>
      <p:sp>
        <p:nvSpPr>
          <p:cNvPr id="50" name="Rectangle 35"/>
          <p:cNvSpPr/>
          <p:nvPr/>
        </p:nvSpPr>
        <p:spPr>
          <a:xfrm rot="16200000">
            <a:off x="6490420" y="4745035"/>
            <a:ext cx="1743074" cy="914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C00000"/>
                </a:solidFill>
              </a:rPr>
              <a:t>Smart Agriculture</a:t>
            </a:r>
          </a:p>
        </p:txBody>
      </p:sp>
      <p:sp>
        <p:nvSpPr>
          <p:cNvPr id="51" name="Rectangle 35"/>
          <p:cNvSpPr/>
          <p:nvPr/>
        </p:nvSpPr>
        <p:spPr>
          <a:xfrm rot="16200000">
            <a:off x="7540284" y="4738688"/>
            <a:ext cx="1743076" cy="914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C00000"/>
                </a:solidFill>
              </a:rPr>
              <a:t>Automotive</a:t>
            </a:r>
          </a:p>
        </p:txBody>
      </p:sp>
      <p:sp>
        <p:nvSpPr>
          <p:cNvPr id="38" name="Rectangle 35"/>
          <p:cNvSpPr/>
          <p:nvPr/>
        </p:nvSpPr>
        <p:spPr>
          <a:xfrm rot="16200000">
            <a:off x="8590151" y="4751388"/>
            <a:ext cx="1743076" cy="914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dirty="0">
                <a:solidFill>
                  <a:srgbClr val="C00000"/>
                </a:solidFill>
              </a:rPr>
              <a:t>E-</a:t>
            </a:r>
            <a:r>
              <a:rPr lang="it-IT" dirty="0" err="1">
                <a:solidFill>
                  <a:srgbClr val="C00000"/>
                </a:solidFill>
              </a:rPr>
              <a:t>Health</a:t>
            </a:r>
            <a:r>
              <a:rPr lang="it-IT" dirty="0">
                <a:solidFill>
                  <a:srgbClr val="C00000"/>
                </a:solidFill>
              </a:rPr>
              <a:t>/ 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dirty="0" err="1">
                <a:solidFill>
                  <a:srgbClr val="C00000"/>
                </a:solidFill>
              </a:rPr>
              <a:t>Aging</a:t>
            </a:r>
            <a:r>
              <a:rPr lang="it-IT" dirty="0">
                <a:solidFill>
                  <a:srgbClr val="C00000"/>
                </a:solidFill>
              </a:rPr>
              <a:t> </a:t>
            </a:r>
            <a:r>
              <a:rPr lang="it-IT" dirty="0" err="1">
                <a:solidFill>
                  <a:srgbClr val="C00000"/>
                </a:solidFill>
              </a:rPr>
              <a:t>Well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9" name="Rectangle 35"/>
          <p:cNvSpPr/>
          <p:nvPr/>
        </p:nvSpPr>
        <p:spPr>
          <a:xfrm rot="16200000">
            <a:off x="9673884" y="4776788"/>
            <a:ext cx="1743076" cy="914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dirty="0" err="1">
                <a:solidFill>
                  <a:srgbClr val="C00000"/>
                </a:solidFill>
              </a:rPr>
              <a:t>Wearables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0" name="Rectangle 35"/>
          <p:cNvSpPr/>
          <p:nvPr/>
        </p:nvSpPr>
        <p:spPr>
          <a:xfrm rot="16200000">
            <a:off x="10757618" y="4764088"/>
            <a:ext cx="1743076" cy="914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dirty="0">
                <a:solidFill>
                  <a:srgbClr val="C00000"/>
                </a:solidFill>
              </a:rPr>
              <a:t>Smart Water</a:t>
            </a: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FB218EB-0B70-44EA-8394-8845D9A9C2ED}"/>
              </a:ext>
            </a:extLst>
          </p:cNvPr>
          <p:cNvGrpSpPr/>
          <p:nvPr/>
        </p:nvGrpSpPr>
        <p:grpSpPr>
          <a:xfrm>
            <a:off x="2304902" y="1115184"/>
            <a:ext cx="8262950" cy="2380856"/>
            <a:chOff x="84216" y="1273105"/>
            <a:chExt cx="8002242" cy="2209871"/>
          </a:xfrm>
        </p:grpSpPr>
        <p:pic>
          <p:nvPicPr>
            <p:cNvPr id="22532" name="Picture 2" descr="http://www.icon2s.com/wp-content/uploads/2013/07/black-white-metro-computer-ico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4633" y="2840039"/>
              <a:ext cx="1189567" cy="598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3" name="Picture 4" descr="https://cdn2.iconfinder.com/data/icons/windows-8-metro-style/128/user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07942" y="2739231"/>
              <a:ext cx="1678516" cy="723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Pensées 7"/>
            <p:cNvSpPr/>
            <p:nvPr/>
          </p:nvSpPr>
          <p:spPr bwMode="auto">
            <a:xfrm flipH="1">
              <a:off x="939489" y="1638300"/>
              <a:ext cx="2817283" cy="863600"/>
            </a:xfrm>
            <a:prstGeom prst="cloudCallout">
              <a:avLst>
                <a:gd name="adj1" fmla="val 23914"/>
                <a:gd name="adj2" fmla="val 70120"/>
              </a:avLst>
            </a:prstGeom>
            <a:solidFill>
              <a:schemeClr val="accent1">
                <a:alpha val="24000"/>
              </a:schemeClr>
            </a:solidFill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400" b="1" dirty="0">
                <a:solidFill>
                  <a:prstClr val="black">
                    <a:lumMod val="85000"/>
                    <a:lumOff val="15000"/>
                  </a:prstClr>
                </a:solidFill>
              </a:endParaRPr>
            </a:p>
          </p:txBody>
        </p:sp>
        <p:sp>
          <p:nvSpPr>
            <p:cNvPr id="9" name="Pensées 8"/>
            <p:cNvSpPr/>
            <p:nvPr/>
          </p:nvSpPr>
          <p:spPr bwMode="auto">
            <a:xfrm>
              <a:off x="4616139" y="1638300"/>
              <a:ext cx="2719917" cy="863600"/>
            </a:xfrm>
            <a:prstGeom prst="cloudCallout">
              <a:avLst>
                <a:gd name="adj1" fmla="val 22570"/>
                <a:gd name="adj2" fmla="val 77037"/>
              </a:avLst>
            </a:prstGeom>
            <a:solidFill>
              <a:schemeClr val="accent1">
                <a:alpha val="24000"/>
              </a:schemeClr>
            </a:solidFill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pic>
          <p:nvPicPr>
            <p:cNvPr id="22551" name="Picture 6" descr="http://png-2.findicons.com/files/icons/1579/devine/256/bulb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24232" y="2220105"/>
              <a:ext cx="562620" cy="240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52" name="Picture 8" descr="https://cdn4.iconfinder.com/data/icons/devine_icons/Black/PNG/Folder%20and%20Places/Hom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63354" y="1733716"/>
              <a:ext cx="1002230" cy="428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54" name="Picture 12" descr="http://kimbia.com/media/Contact-Methods-Phone-icon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1562" y="1971981"/>
              <a:ext cx="527209" cy="225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55" name="Picture 20" descr="http://www.clker.com/cliparts/b/f/d/3/k/d/man-figure-symbol-hi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2290" y="2024763"/>
              <a:ext cx="299304" cy="300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4" descr="https://cdn2.iconfinder.com/data/icons/windows-8-metro-style/128/user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216" y="2714625"/>
              <a:ext cx="1678516" cy="723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2" descr="http://www.icon2s.com/wp-content/uploads/2013/07/black-white-metro-computer-ico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12381" y="2863851"/>
              <a:ext cx="1189567" cy="598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6" descr="http://png-2.findicons.com/files/icons/1579/devine/256/bulb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1532" y="2220106"/>
              <a:ext cx="562620" cy="240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Picture 8" descr="https://cdn4.iconfinder.com/data/icons/devine_icons/Black/PNG/Folder%20and%20Places/Hom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40654" y="1733716"/>
              <a:ext cx="1002229" cy="428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" name="Picture 10" descr="https://cdn2.iconfinder.com/data/icons/windows-8-metro-style/256/sun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0620" y="1782728"/>
              <a:ext cx="565291" cy="241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" name="Picture 12" descr="http://kimbia.com/media/Contact-Methods-Phone-icon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8862" y="1971982"/>
              <a:ext cx="527209" cy="225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9" name="Picture 20" descr="http://www.clker.com/cliparts/b/f/d/3/k/d/man-figure-symbol-hi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9590" y="2024763"/>
              <a:ext cx="299304" cy="300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" name="Picture 2" descr="oneM2M Logo transparent 196x130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3412" y="2674939"/>
              <a:ext cx="1625600" cy="808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Picture 1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4724" y="1273105"/>
              <a:ext cx="1504288" cy="5144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" name="Freccia bidirezionale orizzontale 1"/>
          <p:cNvSpPr/>
          <p:nvPr/>
        </p:nvSpPr>
        <p:spPr>
          <a:xfrm>
            <a:off x="300115" y="6092826"/>
            <a:ext cx="4191641" cy="2585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43" name="Freccia bidirezionale orizzontale 42"/>
          <p:cNvSpPr/>
          <p:nvPr/>
        </p:nvSpPr>
        <p:spPr>
          <a:xfrm>
            <a:off x="4725770" y="6105527"/>
            <a:ext cx="3077886" cy="2585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53" name="Freccia bidirezionale orizzontale 52"/>
          <p:cNvSpPr/>
          <p:nvPr/>
        </p:nvSpPr>
        <p:spPr>
          <a:xfrm>
            <a:off x="7954622" y="6076347"/>
            <a:ext cx="4131734" cy="2585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>
              <a:solidFill>
                <a:prstClr val="white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632462" y="6364074"/>
            <a:ext cx="1010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0000"/>
                </a:solidFill>
              </a:rPr>
              <a:t>01/2017</a:t>
            </a:r>
          </a:p>
        </p:txBody>
      </p:sp>
      <p:sp>
        <p:nvSpPr>
          <p:cNvPr id="54" name="CasellaDiTesto 53"/>
          <p:cNvSpPr txBox="1"/>
          <p:nvPr/>
        </p:nvSpPr>
        <p:spPr>
          <a:xfrm>
            <a:off x="5723537" y="6376090"/>
            <a:ext cx="1181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0000"/>
                </a:solidFill>
              </a:rPr>
              <a:t>Q3/2019</a:t>
            </a:r>
          </a:p>
        </p:txBody>
      </p:sp>
      <p:sp>
        <p:nvSpPr>
          <p:cNvPr id="55" name="CasellaDiTesto 54"/>
          <p:cNvSpPr txBox="1"/>
          <p:nvPr/>
        </p:nvSpPr>
        <p:spPr>
          <a:xfrm>
            <a:off x="9273102" y="6351373"/>
            <a:ext cx="1181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0000"/>
                </a:solidFill>
              </a:rPr>
              <a:t>Q2/2020</a:t>
            </a:r>
          </a:p>
        </p:txBody>
      </p:sp>
    </p:spTree>
    <p:extLst>
      <p:ext uri="{BB962C8B-B14F-4D97-AF65-F5344CB8AC3E}">
        <p14:creationId xmlns:p14="http://schemas.microsoft.com/office/powerpoint/2010/main" val="417507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5832B-F4CD-4DC7-8AFC-F4E377655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091" y="0"/>
            <a:ext cx="8628032" cy="866110"/>
          </a:xfrm>
        </p:spPr>
        <p:txBody>
          <a:bodyPr/>
          <a:lstStyle/>
          <a:p>
            <a:r>
              <a:rPr lang="en-US" sz="2800" b="1" dirty="0"/>
              <a:t>Smart Applications </a:t>
            </a:r>
            <a:r>
              <a:rPr lang="en-US" sz="2800" b="1" dirty="0" err="1"/>
              <a:t>REFerence</a:t>
            </a:r>
            <a:r>
              <a:rPr lang="en-US" sz="2800" b="1" dirty="0"/>
              <a:t> ontology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CE9EBF5-7E4A-4CF6-BDBF-7172271D51E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85045" y="1205150"/>
            <a:ext cx="11225625" cy="5136656"/>
          </a:xfrm>
        </p:spPr>
        <p:txBody>
          <a:bodyPr>
            <a:normAutofit/>
          </a:bodyPr>
          <a:lstStyle/>
          <a:p>
            <a:pPr marL="36000">
              <a:lnSpc>
                <a:spcPct val="120000"/>
              </a:lnSpc>
              <a:spcBef>
                <a:spcPts val="600"/>
              </a:spcBef>
            </a:pPr>
            <a:r>
              <a:rPr lang="en-US" b="1" dirty="0">
                <a:solidFill>
                  <a:srgbClr val="FF0000"/>
                </a:solidFill>
              </a:rPr>
              <a:t>SAREF</a:t>
            </a:r>
            <a:r>
              <a:rPr lang="en-US" b="1" dirty="0"/>
              <a:t> specifications are currently developed and maintained in ETSI </a:t>
            </a:r>
            <a:r>
              <a:rPr lang="en-US" b="1" dirty="0">
                <a:solidFill>
                  <a:srgbClr val="FF0000"/>
                </a:solidFill>
              </a:rPr>
              <a:t>TC SmartM2M </a:t>
            </a:r>
            <a:r>
              <a:rPr lang="en-US" b="1" dirty="0"/>
              <a:t>and are dependent of </a:t>
            </a:r>
            <a:r>
              <a:rPr lang="en-US" b="1" dirty="0">
                <a:solidFill>
                  <a:srgbClr val="FF0000"/>
                </a:solidFill>
              </a:rPr>
              <a:t>oneM2M</a:t>
            </a:r>
            <a:r>
              <a:rPr lang="en-US" b="1" dirty="0"/>
              <a:t> - the interworking framework used by SAREF -, under stimulus and support of the </a:t>
            </a:r>
            <a:r>
              <a:rPr lang="en-US" b="1" dirty="0">
                <a:solidFill>
                  <a:srgbClr val="FF0000"/>
                </a:solidFill>
              </a:rPr>
              <a:t>EC DG Connect.</a:t>
            </a:r>
          </a:p>
          <a:p>
            <a:pPr marL="36000">
              <a:lnSpc>
                <a:spcPct val="120000"/>
              </a:lnSpc>
              <a:spcBef>
                <a:spcPts val="600"/>
              </a:spcBef>
            </a:pPr>
            <a:r>
              <a:rPr lang="en-US" b="1" dirty="0"/>
              <a:t>The </a:t>
            </a:r>
            <a:r>
              <a:rPr lang="en-US" b="1" dirty="0">
                <a:solidFill>
                  <a:srgbClr val="FF0000"/>
                </a:solidFill>
              </a:rPr>
              <a:t>specific ontologies </a:t>
            </a:r>
            <a:r>
              <a:rPr lang="en-US" b="1" dirty="0"/>
              <a:t>to be integrated in SAREF are </a:t>
            </a:r>
            <a:r>
              <a:rPr lang="en-US" b="1" dirty="0">
                <a:solidFill>
                  <a:srgbClr val="FF0000"/>
                </a:solidFill>
              </a:rPr>
              <a:t>developed by the industry  stakeholders </a:t>
            </a:r>
            <a:r>
              <a:rPr lang="en-US" b="1" dirty="0">
                <a:solidFill>
                  <a:srgbClr val="302E45"/>
                </a:solidFill>
              </a:rPr>
              <a:t>- b</a:t>
            </a:r>
            <a:r>
              <a:rPr lang="en-US" b="1" dirty="0"/>
              <a:t>y </a:t>
            </a:r>
            <a:r>
              <a:rPr lang="en-US" b="1" dirty="0">
                <a:solidFill>
                  <a:srgbClr val="FF0000"/>
                </a:solidFill>
              </a:rPr>
              <a:t>companies</a:t>
            </a:r>
            <a:r>
              <a:rPr lang="en-US" b="1" dirty="0"/>
              <a:t>, </a:t>
            </a:r>
            <a:r>
              <a:rPr lang="en-US" b="1" dirty="0">
                <a:solidFill>
                  <a:srgbClr val="FF0000"/>
                </a:solidFill>
              </a:rPr>
              <a:t>associations</a:t>
            </a:r>
            <a:r>
              <a:rPr lang="en-US" b="1" dirty="0"/>
              <a:t>, and other </a:t>
            </a:r>
            <a:r>
              <a:rPr lang="en-US" b="1" dirty="0">
                <a:solidFill>
                  <a:srgbClr val="FF0000"/>
                </a:solidFill>
              </a:rPr>
              <a:t>SDOs.</a:t>
            </a:r>
          </a:p>
        </p:txBody>
      </p:sp>
    </p:spTree>
    <p:extLst>
      <p:ext uri="{BB962C8B-B14F-4D97-AF65-F5344CB8AC3E}">
        <p14:creationId xmlns:p14="http://schemas.microsoft.com/office/powerpoint/2010/main" val="3818735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5832B-F4CD-4DC7-8AFC-F4E377655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7682" y="159929"/>
            <a:ext cx="8628032" cy="866110"/>
          </a:xfrm>
        </p:spPr>
        <p:txBody>
          <a:bodyPr/>
          <a:lstStyle/>
          <a:p>
            <a:r>
              <a:rPr lang="en-US" sz="2800" dirty="0"/>
              <a:t>How to contribute to Smart Applications </a:t>
            </a:r>
            <a:r>
              <a:rPr lang="en-US" sz="2800" dirty="0" err="1"/>
              <a:t>REFerence</a:t>
            </a:r>
            <a:r>
              <a:rPr lang="en-US" sz="2800" dirty="0"/>
              <a:t> ontology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CE9EBF5-7E4A-4CF6-BDBF-7172271D51E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85045" y="1205150"/>
            <a:ext cx="11225625" cy="46800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b="1" dirty="0">
                <a:solidFill>
                  <a:srgbClr val="FF0000"/>
                </a:solidFill>
              </a:rPr>
              <a:t>Ontologies are dynamic structures </a:t>
            </a:r>
            <a:r>
              <a:rPr lang="en-US" sz="2000" b="1" dirty="0"/>
              <a:t>constantly evolving with the technologies and the products, so </a:t>
            </a:r>
            <a:r>
              <a:rPr lang="en-US" sz="2000" b="1" dirty="0">
                <a:solidFill>
                  <a:srgbClr val="FF0000"/>
                </a:solidFill>
              </a:rPr>
              <a:t>direct contributions from stakeholders are needed </a:t>
            </a:r>
            <a:r>
              <a:rPr lang="en-US" sz="2000" b="1" dirty="0"/>
              <a:t>to sustain SAREF evolution.</a:t>
            </a:r>
          </a:p>
          <a:p>
            <a:pPr>
              <a:spcBef>
                <a:spcPts val="600"/>
              </a:spcBef>
            </a:pPr>
            <a:endParaRPr lang="en-US" sz="1000" b="1" dirty="0"/>
          </a:p>
          <a:p>
            <a:pPr>
              <a:spcBef>
                <a:spcPts val="600"/>
              </a:spcBef>
            </a:pPr>
            <a:r>
              <a:rPr lang="en-US" sz="2000" b="1" dirty="0"/>
              <a:t>ETSI is working  on the development of an </a:t>
            </a:r>
            <a:r>
              <a:rPr lang="en-US" sz="2000" b="1" dirty="0">
                <a:solidFill>
                  <a:srgbClr val="FF0000"/>
                </a:solidFill>
              </a:rPr>
              <a:t>open portal to gather direct contribution to SAREF, a sort of “open source” project</a:t>
            </a:r>
            <a:r>
              <a:rPr lang="en-US" sz="2000" b="1" dirty="0"/>
              <a:t> dealing with ontologies instead of source code.</a:t>
            </a:r>
          </a:p>
          <a:p>
            <a:pPr>
              <a:spcBef>
                <a:spcPts val="600"/>
              </a:spcBef>
            </a:pPr>
            <a:r>
              <a:rPr lang="en-US" sz="2000" b="1" dirty="0"/>
              <a:t>The stakeholders’ data model inputs will be then </a:t>
            </a:r>
            <a:r>
              <a:rPr lang="en-US" sz="2000" b="1" dirty="0">
                <a:solidFill>
                  <a:srgbClr val="FF0000"/>
                </a:solidFill>
              </a:rPr>
              <a:t>reflected in the SAREF.</a:t>
            </a:r>
          </a:p>
          <a:p>
            <a:pPr>
              <a:spcBef>
                <a:spcPts val="600"/>
              </a:spcBef>
            </a:pPr>
            <a:endParaRPr lang="en-US" sz="900" b="1" dirty="0"/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rgbClr val="FF0000"/>
                </a:solidFill>
              </a:rPr>
              <a:t>The Open Portal is under development in ETSI with the goal of making it operative in 2020, and quickly transfer the portal under the oneM2M Partnership Project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C718097-EB59-4DAF-8C58-2C060456E179}"/>
              </a:ext>
            </a:extLst>
          </p:cNvPr>
          <p:cNvGrpSpPr/>
          <p:nvPr/>
        </p:nvGrpSpPr>
        <p:grpSpPr>
          <a:xfrm>
            <a:off x="326792" y="4383842"/>
            <a:ext cx="11477544" cy="1821806"/>
            <a:chOff x="300667" y="4353794"/>
            <a:chExt cx="11741005" cy="2136697"/>
          </a:xfrm>
        </p:grpSpPr>
        <p:sp>
          <p:nvSpPr>
            <p:cNvPr id="4" name="Ovale 3"/>
            <p:cNvSpPr/>
            <p:nvPr/>
          </p:nvSpPr>
          <p:spPr>
            <a:xfrm>
              <a:off x="6784426" y="4684039"/>
              <a:ext cx="1665538" cy="1658268"/>
            </a:xfrm>
            <a:prstGeom prst="ellipse">
              <a:avLst/>
            </a:prstGeom>
            <a:noFill/>
            <a:ln w="539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600" b="1" dirty="0">
                  <a:solidFill>
                    <a:srgbClr val="FF0000"/>
                  </a:solidFill>
                </a:rPr>
                <a:t>ETSI Smart M2M/</a:t>
              </a:r>
            </a:p>
            <a:p>
              <a:pPr algn="ctr"/>
              <a:r>
                <a:rPr lang="it-IT" sz="1600" b="1" dirty="0">
                  <a:solidFill>
                    <a:srgbClr val="FF0000"/>
                  </a:solidFill>
                </a:rPr>
                <a:t>oneM2M</a:t>
              </a:r>
            </a:p>
          </p:txBody>
        </p:sp>
        <p:sp>
          <p:nvSpPr>
            <p:cNvPr id="6" name="Ovale 5"/>
            <p:cNvSpPr/>
            <p:nvPr/>
          </p:nvSpPr>
          <p:spPr>
            <a:xfrm>
              <a:off x="9236686" y="4353794"/>
              <a:ext cx="2804986" cy="2136697"/>
            </a:xfrm>
            <a:prstGeom prst="ellipse">
              <a:avLst/>
            </a:prstGeom>
            <a:noFill/>
            <a:ln w="539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600" b="1" dirty="0">
                  <a:solidFill>
                    <a:srgbClr val="FF0000"/>
                  </a:solidFill>
                </a:rPr>
                <a:t>SAREF/oneM2M core and Extensions</a:t>
              </a:r>
            </a:p>
          </p:txBody>
        </p:sp>
        <p:sp>
          <p:nvSpPr>
            <p:cNvPr id="7" name="Ovale 6"/>
            <p:cNvSpPr/>
            <p:nvPr/>
          </p:nvSpPr>
          <p:spPr>
            <a:xfrm>
              <a:off x="4594658" y="5015802"/>
              <a:ext cx="1676402" cy="1118286"/>
            </a:xfrm>
            <a:prstGeom prst="ellipse">
              <a:avLst/>
            </a:prstGeom>
            <a:noFill/>
            <a:ln w="539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600" b="1" dirty="0">
                  <a:solidFill>
                    <a:srgbClr val="FF0000"/>
                  </a:solidFill>
                </a:rPr>
                <a:t>Open SAREF Portal</a:t>
              </a:r>
            </a:p>
          </p:txBody>
        </p:sp>
        <p:sp>
          <p:nvSpPr>
            <p:cNvPr id="8" name="Ovale 7"/>
            <p:cNvSpPr/>
            <p:nvPr/>
          </p:nvSpPr>
          <p:spPr>
            <a:xfrm>
              <a:off x="300667" y="4535430"/>
              <a:ext cx="2615514" cy="61269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539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b="1" dirty="0">
                  <a:solidFill>
                    <a:srgbClr val="FF0000"/>
                  </a:solidFill>
                </a:rPr>
                <a:t>Stakeholder 1 input</a:t>
              </a:r>
            </a:p>
          </p:txBody>
        </p:sp>
        <p:sp>
          <p:nvSpPr>
            <p:cNvPr id="10" name="Ovale 9"/>
            <p:cNvSpPr/>
            <p:nvPr/>
          </p:nvSpPr>
          <p:spPr>
            <a:xfrm>
              <a:off x="374809" y="4841779"/>
              <a:ext cx="2615514" cy="61269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539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b="1" dirty="0">
                  <a:solidFill>
                    <a:srgbClr val="FF0000"/>
                  </a:solidFill>
                </a:rPr>
                <a:t>Stakeholder  input</a:t>
              </a:r>
            </a:p>
          </p:txBody>
        </p:sp>
        <p:sp>
          <p:nvSpPr>
            <p:cNvPr id="11" name="Ovale 10"/>
            <p:cNvSpPr/>
            <p:nvPr/>
          </p:nvSpPr>
          <p:spPr>
            <a:xfrm>
              <a:off x="527209" y="4994179"/>
              <a:ext cx="2615514" cy="61269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539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600" b="1" dirty="0">
                  <a:solidFill>
                    <a:srgbClr val="FF0000"/>
                  </a:solidFill>
                </a:rPr>
                <a:t>Stakeholder  input</a:t>
              </a:r>
            </a:p>
          </p:txBody>
        </p:sp>
        <p:sp>
          <p:nvSpPr>
            <p:cNvPr id="12" name="Ovale 11"/>
            <p:cNvSpPr/>
            <p:nvPr/>
          </p:nvSpPr>
          <p:spPr>
            <a:xfrm>
              <a:off x="671377" y="5150704"/>
              <a:ext cx="2615514" cy="61269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539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600" b="1" dirty="0">
                  <a:solidFill>
                    <a:srgbClr val="FF0000"/>
                  </a:solidFill>
                </a:rPr>
                <a:t>Stakeholder  input</a:t>
              </a:r>
            </a:p>
          </p:txBody>
        </p:sp>
        <p:sp>
          <p:nvSpPr>
            <p:cNvPr id="13" name="Ovale 12"/>
            <p:cNvSpPr/>
            <p:nvPr/>
          </p:nvSpPr>
          <p:spPr>
            <a:xfrm>
              <a:off x="856732" y="5360773"/>
              <a:ext cx="2615514" cy="61269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539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600" b="1" dirty="0">
                  <a:solidFill>
                    <a:srgbClr val="FF0000"/>
                  </a:solidFill>
                </a:rPr>
                <a:t>Stakeholder  input</a:t>
              </a:r>
            </a:p>
          </p:txBody>
        </p:sp>
        <p:sp>
          <p:nvSpPr>
            <p:cNvPr id="14" name="Ovale 13"/>
            <p:cNvSpPr/>
            <p:nvPr/>
          </p:nvSpPr>
          <p:spPr>
            <a:xfrm>
              <a:off x="1009132" y="5513173"/>
              <a:ext cx="2615514" cy="61269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539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600" b="1" dirty="0">
                  <a:solidFill>
                    <a:srgbClr val="FF0000"/>
                  </a:solidFill>
                </a:rPr>
                <a:t>Stakeholder  input</a:t>
              </a:r>
            </a:p>
          </p:txBody>
        </p:sp>
        <p:sp>
          <p:nvSpPr>
            <p:cNvPr id="15" name="Ovale 14"/>
            <p:cNvSpPr/>
            <p:nvPr/>
          </p:nvSpPr>
          <p:spPr>
            <a:xfrm>
              <a:off x="1161532" y="5665573"/>
              <a:ext cx="2615514" cy="61269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539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600" b="1" dirty="0">
                  <a:solidFill>
                    <a:srgbClr val="FF0000"/>
                  </a:solidFill>
                </a:rPr>
                <a:t>Stakeholder  input</a:t>
              </a:r>
            </a:p>
          </p:txBody>
        </p:sp>
        <p:sp>
          <p:nvSpPr>
            <p:cNvPr id="16" name="Ovale 15"/>
            <p:cNvSpPr/>
            <p:nvPr/>
          </p:nvSpPr>
          <p:spPr>
            <a:xfrm>
              <a:off x="1313932" y="5817973"/>
              <a:ext cx="2615514" cy="61269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539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600" b="1" dirty="0">
                  <a:solidFill>
                    <a:srgbClr val="FF0000"/>
                  </a:solidFill>
                </a:rPr>
                <a:t>Stakeholder n input</a:t>
              </a:r>
            </a:p>
          </p:txBody>
        </p:sp>
        <p:sp>
          <p:nvSpPr>
            <p:cNvPr id="17" name="Freccia a destra 16"/>
            <p:cNvSpPr/>
            <p:nvPr/>
          </p:nvSpPr>
          <p:spPr>
            <a:xfrm>
              <a:off x="6371170" y="5386900"/>
              <a:ext cx="375616" cy="376502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 dirty="0" err="1">
                <a:solidFill>
                  <a:srgbClr val="A0CBED"/>
                </a:solidFill>
              </a:endParaRPr>
            </a:p>
          </p:txBody>
        </p:sp>
        <p:sp>
          <p:nvSpPr>
            <p:cNvPr id="18" name="Freccia a destra 17"/>
            <p:cNvSpPr/>
            <p:nvPr/>
          </p:nvSpPr>
          <p:spPr>
            <a:xfrm>
              <a:off x="8604498" y="5324922"/>
              <a:ext cx="375616" cy="376502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 dirty="0" err="1">
                <a:solidFill>
                  <a:srgbClr val="A0CBED"/>
                </a:solidFill>
              </a:endParaRPr>
            </a:p>
          </p:txBody>
        </p:sp>
        <p:sp>
          <p:nvSpPr>
            <p:cNvPr id="19" name="Freccia a destra 18"/>
            <p:cNvSpPr/>
            <p:nvPr/>
          </p:nvSpPr>
          <p:spPr>
            <a:xfrm rot="879749">
              <a:off x="2945770" y="4739077"/>
              <a:ext cx="1536077" cy="376502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 dirty="0" err="1">
                <a:solidFill>
                  <a:srgbClr val="A0CBED"/>
                </a:solidFill>
              </a:endParaRPr>
            </a:p>
          </p:txBody>
        </p:sp>
        <p:sp>
          <p:nvSpPr>
            <p:cNvPr id="20" name="Freccia a destra 19"/>
            <p:cNvSpPr/>
            <p:nvPr/>
          </p:nvSpPr>
          <p:spPr>
            <a:xfrm rot="879749">
              <a:off x="3009008" y="5115606"/>
              <a:ext cx="1536077" cy="376502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 dirty="0" err="1">
                <a:solidFill>
                  <a:srgbClr val="A0CBED"/>
                </a:solidFill>
              </a:endParaRPr>
            </a:p>
          </p:txBody>
        </p:sp>
        <p:sp>
          <p:nvSpPr>
            <p:cNvPr id="21" name="Freccia a destra 20"/>
            <p:cNvSpPr/>
            <p:nvPr/>
          </p:nvSpPr>
          <p:spPr>
            <a:xfrm rot="879749">
              <a:off x="3502953" y="5567025"/>
              <a:ext cx="1040702" cy="376502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 dirty="0" err="1">
                <a:solidFill>
                  <a:srgbClr val="A0CBED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9484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כותרת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b="1" dirty="0"/>
              <a:t>Contact </a:t>
            </a:r>
            <a:r>
              <a:rPr lang="fr-FR" altLang="en-US" b="1" dirty="0" err="1"/>
              <a:t>details</a:t>
            </a:r>
            <a:endParaRPr lang="he-IL" altLang="en-US" b="1" dirty="0"/>
          </a:p>
        </p:txBody>
      </p:sp>
      <p:sp>
        <p:nvSpPr>
          <p:cNvPr id="44035" name="מציין מיקום תוכן 6"/>
          <p:cNvSpPr>
            <a:spLocks noGrp="1"/>
          </p:cNvSpPr>
          <p:nvPr>
            <p:ph idx="4294967295"/>
          </p:nvPr>
        </p:nvSpPr>
        <p:spPr>
          <a:xfrm>
            <a:off x="609600" y="1600200"/>
            <a:ext cx="10972800" cy="3448050"/>
          </a:xfrm>
          <a:prstGeom prst="rect">
            <a:avLst/>
          </a:prstGeom>
        </p:spPr>
        <p:txBody>
          <a:bodyPr/>
          <a:lstStyle/>
          <a:p>
            <a:pPr algn="ctr">
              <a:buFontTx/>
              <a:buNone/>
            </a:pPr>
            <a:endParaRPr lang="en-GB" altLang="en-US" dirty="0"/>
          </a:p>
          <a:p>
            <a:pPr algn="ctr">
              <a:buFontTx/>
              <a:buNone/>
            </a:pPr>
            <a:endParaRPr lang="it-IT" altLang="en-US" dirty="0"/>
          </a:p>
          <a:p>
            <a:pPr algn="ctr">
              <a:buFontTx/>
              <a:buNone/>
            </a:pPr>
            <a:endParaRPr lang="he-IL" altLang="en-US" dirty="0"/>
          </a:p>
        </p:txBody>
      </p:sp>
      <p:sp>
        <p:nvSpPr>
          <p:cNvPr id="8" name="מלבן מעוגל 7"/>
          <p:cNvSpPr/>
          <p:nvPr/>
        </p:nvSpPr>
        <p:spPr>
          <a:xfrm>
            <a:off x="2508251" y="5749616"/>
            <a:ext cx="7482416" cy="830262"/>
          </a:xfrm>
          <a:prstGeom prst="roundRect">
            <a:avLst>
              <a:gd name="adj" fmla="val 10735"/>
            </a:avLst>
          </a:prstGeom>
          <a:solidFill>
            <a:srgbClr val="1A46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eaLnBrk="1" hangingPunct="1">
              <a:defRPr/>
            </a:pPr>
            <a:r>
              <a:rPr lang="en-US" sz="3200" dirty="0">
                <a:latin typeface="Calibri" pitchFamily="34" charset="0"/>
              </a:rPr>
              <a:t>Thank you!</a:t>
            </a:r>
            <a:endParaRPr lang="en-GB" sz="3200" dirty="0">
              <a:latin typeface="Calibri" pitchFamily="34" charset="0"/>
            </a:endParaRPr>
          </a:p>
        </p:txBody>
      </p:sp>
      <p:sp>
        <p:nvSpPr>
          <p:cNvPr id="44039" name="Rectangle 8"/>
          <p:cNvSpPr>
            <a:spLocks noChangeArrowheads="1"/>
          </p:cNvSpPr>
          <p:nvPr/>
        </p:nvSpPr>
        <p:spPr bwMode="auto">
          <a:xfrm>
            <a:off x="532517" y="1179519"/>
            <a:ext cx="6049403" cy="298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indent="158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SzPct val="90000"/>
            </a:pPr>
            <a:r>
              <a:rPr lang="en-US" altLang="en-US" sz="2000" b="1" dirty="0">
                <a:solidFill>
                  <a:srgbClr val="404040"/>
                </a:solidFill>
                <a:latin typeface="Calibri" pitchFamily="34" charset="0"/>
              </a:rPr>
              <a:t>Enrico Scarrone</a:t>
            </a:r>
            <a:r>
              <a:rPr lang="en-US" altLang="en-US" sz="3200" dirty="0">
                <a:solidFill>
                  <a:srgbClr val="404040"/>
                </a:solidFill>
                <a:latin typeface="Calibri" pitchFamily="34" charset="0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  <a:buSzPct val="90000"/>
            </a:pPr>
            <a:r>
              <a:rPr lang="en-US" altLang="en-US" sz="1600" b="1" i="1" dirty="0">
                <a:solidFill>
                  <a:srgbClr val="1A4669"/>
                </a:solidFill>
              </a:rPr>
              <a:t>ETSI TC smartM2M Chairman,  </a:t>
            </a:r>
          </a:p>
          <a:p>
            <a:pPr>
              <a:lnSpc>
                <a:spcPct val="80000"/>
              </a:lnSpc>
              <a:spcBef>
                <a:spcPct val="20000"/>
              </a:spcBef>
              <a:buSzPct val="90000"/>
            </a:pPr>
            <a:r>
              <a:rPr lang="en-US" altLang="en-US" sz="1600" b="1" i="1" dirty="0">
                <a:solidFill>
                  <a:srgbClr val="1A4669"/>
                </a:solidFill>
              </a:rPr>
              <a:t>oneM2M Steering Committee Chairman</a:t>
            </a:r>
          </a:p>
          <a:p>
            <a:pPr>
              <a:lnSpc>
                <a:spcPct val="80000"/>
              </a:lnSpc>
              <a:spcBef>
                <a:spcPct val="20000"/>
              </a:spcBef>
              <a:buSzPct val="90000"/>
            </a:pPr>
            <a:endParaRPr lang="en-US" altLang="en-US" sz="1600" b="1" i="1" dirty="0">
              <a:solidFill>
                <a:srgbClr val="1A4669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SzPct val="90000"/>
            </a:pPr>
            <a:r>
              <a:rPr lang="en-US" altLang="en-US" sz="1600" b="1" i="1" dirty="0">
                <a:solidFill>
                  <a:srgbClr val="1A4669"/>
                </a:solidFill>
              </a:rPr>
              <a:t>Standards Coordination</a:t>
            </a:r>
            <a:endParaRPr lang="en-GB" altLang="en-US" sz="1600" b="1" dirty="0">
              <a:solidFill>
                <a:srgbClr val="1A4669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SzPct val="90000"/>
            </a:pPr>
            <a:r>
              <a:rPr lang="en-GB" altLang="en-US" sz="1600" b="1" dirty="0">
                <a:solidFill>
                  <a:srgbClr val="1A4669"/>
                </a:solidFill>
              </a:rPr>
              <a:t>Torino, Via G. R. </a:t>
            </a:r>
            <a:r>
              <a:rPr lang="en-GB" altLang="en-US" sz="1600" b="1" dirty="0" err="1">
                <a:solidFill>
                  <a:srgbClr val="1A4669"/>
                </a:solidFill>
              </a:rPr>
              <a:t>Romoli</a:t>
            </a:r>
            <a:r>
              <a:rPr lang="en-GB" altLang="en-US" sz="1600" b="1" dirty="0">
                <a:solidFill>
                  <a:srgbClr val="1A4669"/>
                </a:solidFill>
              </a:rPr>
              <a:t> 274</a:t>
            </a:r>
          </a:p>
          <a:p>
            <a:pPr>
              <a:lnSpc>
                <a:spcPct val="80000"/>
              </a:lnSpc>
              <a:spcBef>
                <a:spcPct val="20000"/>
              </a:spcBef>
              <a:buSzPct val="90000"/>
            </a:pPr>
            <a:r>
              <a:rPr lang="en-GB" altLang="en-US" sz="1600" b="1" dirty="0">
                <a:solidFill>
                  <a:srgbClr val="1A4669"/>
                </a:solidFill>
              </a:rPr>
              <a:t>I-10148 Italia</a:t>
            </a:r>
          </a:p>
          <a:p>
            <a:pPr>
              <a:lnSpc>
                <a:spcPct val="80000"/>
              </a:lnSpc>
              <a:spcBef>
                <a:spcPct val="20000"/>
              </a:spcBef>
              <a:buSzPct val="90000"/>
            </a:pPr>
            <a:r>
              <a:rPr lang="en-GB" altLang="en-US" sz="1600" b="1" dirty="0">
                <a:solidFill>
                  <a:srgbClr val="1A4669"/>
                </a:solidFill>
              </a:rPr>
              <a:t>enrico.scarrone@telecomitalia.it</a:t>
            </a:r>
          </a:p>
          <a:p>
            <a:pPr>
              <a:lnSpc>
                <a:spcPct val="80000"/>
              </a:lnSpc>
              <a:spcBef>
                <a:spcPct val="20000"/>
              </a:spcBef>
              <a:buSzPct val="90000"/>
            </a:pPr>
            <a:r>
              <a:rPr lang="en-GB" altLang="en-US" sz="1600" b="1" dirty="0">
                <a:solidFill>
                  <a:srgbClr val="1A4669"/>
                </a:solidFill>
              </a:rPr>
              <a:t>Phone:	+39 0112287084 </a:t>
            </a:r>
            <a:br>
              <a:rPr lang="en-GB" altLang="en-US" sz="1600" b="1" dirty="0">
                <a:solidFill>
                  <a:srgbClr val="1A4669"/>
                </a:solidFill>
              </a:rPr>
            </a:br>
            <a:r>
              <a:rPr lang="en-GB" altLang="en-US" sz="1600" b="1" dirty="0">
                <a:solidFill>
                  <a:srgbClr val="1A4669"/>
                </a:solidFill>
              </a:rPr>
              <a:t>Mobile:	+39 3356121214 </a:t>
            </a:r>
            <a:br>
              <a:rPr lang="en-GB" altLang="en-US" sz="2400" dirty="0">
                <a:solidFill>
                  <a:srgbClr val="404040"/>
                </a:solidFill>
                <a:latin typeface="Calibri" pitchFamily="34" charset="0"/>
              </a:rPr>
            </a:br>
            <a:endParaRPr lang="en-US" altLang="en-US" sz="1600" b="1" dirty="0">
              <a:solidFill>
                <a:schemeClr val="bg2"/>
              </a:solidFill>
            </a:endParaRPr>
          </a:p>
        </p:txBody>
      </p:sp>
      <p:pic>
        <p:nvPicPr>
          <p:cNvPr id="44046" name="Picture 14" descr="sub07_3_img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6449" y="1204238"/>
            <a:ext cx="2032000" cy="204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Immagine 12" descr="secondario_rg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528" y="391460"/>
            <a:ext cx="3228725" cy="64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sellaDiTesto 8"/>
          <p:cNvSpPr txBox="1"/>
          <p:nvPr/>
        </p:nvSpPr>
        <p:spPr>
          <a:xfrm>
            <a:off x="2212446" y="4051186"/>
            <a:ext cx="80740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IOT</a:t>
            </a:r>
            <a:r>
              <a:rPr lang="en-US" b="1" dirty="0">
                <a:solidFill>
                  <a:srgbClr val="0070C0"/>
                </a:solidFill>
              </a:rPr>
              <a:t>:</a:t>
            </a:r>
          </a:p>
          <a:p>
            <a:pPr algn="ctr"/>
            <a:r>
              <a:rPr lang="it-IT" b="1" dirty="0">
                <a:solidFill>
                  <a:srgbClr val="FF0000"/>
                </a:solidFill>
              </a:rPr>
              <a:t> the sharing of the information </a:t>
            </a:r>
            <a:r>
              <a:rPr lang="en-US" b="1" dirty="0">
                <a:solidFill>
                  <a:srgbClr val="0070C0"/>
                </a:solidFill>
              </a:rPr>
              <a:t>among different systems and applications, all from different business sectors </a:t>
            </a:r>
            <a:r>
              <a:rPr lang="it-IT" b="1" dirty="0">
                <a:solidFill>
                  <a:srgbClr val="FF0000"/>
                </a:solidFill>
              </a:rPr>
              <a:t>! </a:t>
            </a:r>
            <a:endParaRPr lang="it-IT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571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re 27"/>
          <p:cNvSpPr>
            <a:spLocks noGrp="1"/>
          </p:cNvSpPr>
          <p:nvPr>
            <p:ph type="title"/>
          </p:nvPr>
        </p:nvSpPr>
        <p:spPr bwMode="auto">
          <a:xfrm>
            <a:off x="1149531" y="130175"/>
            <a:ext cx="8021457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fr-FR" altLang="fr-FR" dirty="0"/>
              <a:t>oneM2M base </a:t>
            </a:r>
            <a:r>
              <a:rPr lang="fr-FR" altLang="fr-FR" dirty="0" err="1"/>
              <a:t>ontology</a:t>
            </a:r>
            <a:r>
              <a:rPr lang="fr-FR" altLang="fr-FR" dirty="0"/>
              <a:t> model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3657600" y="3386138"/>
            <a:ext cx="1524000" cy="5000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Service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7342188" y="4071938"/>
            <a:ext cx="1524000" cy="5000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Functionality</a:t>
            </a:r>
            <a:endParaRPr lang="fr-FR" sz="1600" dirty="0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621088" y="4497388"/>
            <a:ext cx="1524000" cy="5000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Operation</a:t>
            </a:r>
            <a:endParaRPr lang="fr-FR" sz="1600" dirty="0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667000" y="6022975"/>
            <a:ext cx="1524000" cy="50165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Input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638675" y="6022975"/>
            <a:ext cx="1524000" cy="50165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Output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5722938" y="5148263"/>
            <a:ext cx="1524000" cy="5000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Target</a:t>
            </a:r>
          </a:p>
        </p:txBody>
      </p:sp>
      <p:cxnSp>
        <p:nvCxnSpPr>
          <p:cNvPr id="14" name="Connecteur droit avec flèche 13"/>
          <p:cNvCxnSpPr>
            <a:stCxn id="8" idx="2"/>
            <a:endCxn id="4" idx="0"/>
          </p:cNvCxnSpPr>
          <p:nvPr/>
        </p:nvCxnSpPr>
        <p:spPr>
          <a:xfrm rot="5400000">
            <a:off x="5108575" y="2282825"/>
            <a:ext cx="414338" cy="179228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3"/>
          <p:cNvCxnSpPr>
            <a:stCxn id="8" idx="2"/>
            <a:endCxn id="6" idx="0"/>
          </p:cNvCxnSpPr>
          <p:nvPr/>
        </p:nvCxnSpPr>
        <p:spPr>
          <a:xfrm rot="16200000" flipH="1">
            <a:off x="6607969" y="2575719"/>
            <a:ext cx="1100138" cy="1892300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3"/>
          <p:cNvCxnSpPr>
            <a:stCxn id="4" idx="2"/>
            <a:endCxn id="7" idx="0"/>
          </p:cNvCxnSpPr>
          <p:nvPr/>
        </p:nvCxnSpPr>
        <p:spPr>
          <a:xfrm flipH="1">
            <a:off x="4383088" y="3886200"/>
            <a:ext cx="36512" cy="611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13"/>
          <p:cNvCxnSpPr>
            <a:stCxn id="7" idx="1"/>
            <a:endCxn id="9" idx="0"/>
          </p:cNvCxnSpPr>
          <p:nvPr/>
        </p:nvCxnSpPr>
        <p:spPr>
          <a:xfrm rot="10800000" flipV="1">
            <a:off x="2378076" y="4748213"/>
            <a:ext cx="1243013" cy="330200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13"/>
          <p:cNvCxnSpPr>
            <a:stCxn id="7" idx="2"/>
            <a:endCxn id="10" idx="0"/>
          </p:cNvCxnSpPr>
          <p:nvPr/>
        </p:nvCxnSpPr>
        <p:spPr>
          <a:xfrm rot="5400000">
            <a:off x="3393282" y="5033169"/>
            <a:ext cx="1025525" cy="95408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13"/>
          <p:cNvCxnSpPr>
            <a:stCxn id="7" idx="2"/>
            <a:endCxn id="11" idx="0"/>
          </p:cNvCxnSpPr>
          <p:nvPr/>
        </p:nvCxnSpPr>
        <p:spPr>
          <a:xfrm rot="16200000" flipH="1">
            <a:off x="4379120" y="5001420"/>
            <a:ext cx="1025525" cy="101758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13"/>
          <p:cNvCxnSpPr>
            <a:stCxn id="7" idx="3"/>
            <a:endCxn id="12" idx="0"/>
          </p:cNvCxnSpPr>
          <p:nvPr/>
        </p:nvCxnSpPr>
        <p:spPr>
          <a:xfrm>
            <a:off x="5145088" y="4748213"/>
            <a:ext cx="1339850" cy="400050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13"/>
          <p:cNvCxnSpPr>
            <a:stCxn id="6" idx="1"/>
            <a:endCxn id="4" idx="3"/>
          </p:cNvCxnSpPr>
          <p:nvPr/>
        </p:nvCxnSpPr>
        <p:spPr>
          <a:xfrm rot="10800000">
            <a:off x="5181600" y="3635375"/>
            <a:ext cx="2160588" cy="685800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à coins arrondis 86"/>
          <p:cNvSpPr/>
          <p:nvPr/>
        </p:nvSpPr>
        <p:spPr>
          <a:xfrm>
            <a:off x="9013825" y="5148263"/>
            <a:ext cx="1524000" cy="5000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Controlling</a:t>
            </a:r>
            <a:endParaRPr lang="fr-FR" sz="1600" dirty="0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88" name="Rectangle à coins arrondis 87"/>
          <p:cNvSpPr/>
          <p:nvPr/>
        </p:nvSpPr>
        <p:spPr>
          <a:xfrm>
            <a:off x="7696200" y="5967413"/>
            <a:ext cx="1524000" cy="5000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Measuring</a:t>
            </a:r>
            <a:endParaRPr lang="fr-FR" sz="1600" dirty="0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</p:txBody>
      </p:sp>
      <p:cxnSp>
        <p:nvCxnSpPr>
          <p:cNvPr id="91" name="Connecteur droit avec flèche 13"/>
          <p:cNvCxnSpPr>
            <a:stCxn id="88" idx="0"/>
            <a:endCxn id="6" idx="2"/>
          </p:cNvCxnSpPr>
          <p:nvPr/>
        </p:nvCxnSpPr>
        <p:spPr>
          <a:xfrm rot="16200000" flipV="1">
            <a:off x="7583488" y="5092701"/>
            <a:ext cx="1395413" cy="354012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avec flèche 13"/>
          <p:cNvCxnSpPr>
            <a:stCxn id="87" idx="0"/>
            <a:endCxn id="6" idx="2"/>
          </p:cNvCxnSpPr>
          <p:nvPr/>
        </p:nvCxnSpPr>
        <p:spPr>
          <a:xfrm rot="16200000" flipV="1">
            <a:off x="8651876" y="4024314"/>
            <a:ext cx="576263" cy="167163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avec flèche 13"/>
          <p:cNvCxnSpPr>
            <a:stCxn id="8" idx="3"/>
            <a:endCxn id="8" idx="0"/>
          </p:cNvCxnSpPr>
          <p:nvPr/>
        </p:nvCxnSpPr>
        <p:spPr>
          <a:xfrm flipH="1" flipV="1">
            <a:off x="6211888" y="2471739"/>
            <a:ext cx="876300" cy="249237"/>
          </a:xfrm>
          <a:prstGeom prst="curvedConnector4">
            <a:avLst>
              <a:gd name="adj1" fmla="val -26061"/>
              <a:gd name="adj2" fmla="val 19133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à coins arrondis 138"/>
          <p:cNvSpPr/>
          <p:nvPr/>
        </p:nvSpPr>
        <p:spPr>
          <a:xfrm>
            <a:off x="8008939" y="2046288"/>
            <a:ext cx="1755775" cy="5254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Value</a:t>
            </a:r>
          </a:p>
        </p:txBody>
      </p:sp>
      <p:sp>
        <p:nvSpPr>
          <p:cNvPr id="140" name="Rectangle à coins arrondis 139"/>
          <p:cNvSpPr/>
          <p:nvPr/>
        </p:nvSpPr>
        <p:spPr>
          <a:xfrm>
            <a:off x="8550275" y="3157538"/>
            <a:ext cx="1754188" cy="5000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Aspect</a:t>
            </a:r>
          </a:p>
        </p:txBody>
      </p:sp>
      <p:cxnSp>
        <p:nvCxnSpPr>
          <p:cNvPr id="141" name="Connecteur droit avec flèche 13"/>
          <p:cNvCxnSpPr>
            <a:stCxn id="139" idx="2"/>
            <a:endCxn id="140" idx="0"/>
          </p:cNvCxnSpPr>
          <p:nvPr/>
        </p:nvCxnSpPr>
        <p:spPr>
          <a:xfrm rot="16200000" flipH="1">
            <a:off x="8864600" y="2593975"/>
            <a:ext cx="585788" cy="54133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à coins arrondis 143"/>
          <p:cNvSpPr/>
          <p:nvPr/>
        </p:nvSpPr>
        <p:spPr>
          <a:xfrm>
            <a:off x="5314950" y="1123951"/>
            <a:ext cx="1754188" cy="50006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Thing</a:t>
            </a:r>
            <a:endParaRPr lang="fr-FR" sz="1600" dirty="0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</p:txBody>
      </p:sp>
      <p:cxnSp>
        <p:nvCxnSpPr>
          <p:cNvPr id="145" name="Connecteur droit avec flèche 13"/>
          <p:cNvCxnSpPr>
            <a:stCxn id="144" idx="3"/>
            <a:endCxn id="139" idx="0"/>
          </p:cNvCxnSpPr>
          <p:nvPr/>
        </p:nvCxnSpPr>
        <p:spPr>
          <a:xfrm>
            <a:off x="7069139" y="1373188"/>
            <a:ext cx="1817687" cy="673100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cteur droit avec flèche 13"/>
          <p:cNvCxnSpPr>
            <a:stCxn id="8" idx="0"/>
            <a:endCxn id="144" idx="2"/>
          </p:cNvCxnSpPr>
          <p:nvPr/>
        </p:nvCxnSpPr>
        <p:spPr>
          <a:xfrm flipH="1" flipV="1">
            <a:off x="6192838" y="1624014"/>
            <a:ext cx="19050" cy="8477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eur droit avec flèche 13"/>
          <p:cNvCxnSpPr>
            <a:stCxn id="6" idx="3"/>
            <a:endCxn id="140" idx="2"/>
          </p:cNvCxnSpPr>
          <p:nvPr/>
        </p:nvCxnSpPr>
        <p:spPr>
          <a:xfrm flipV="1">
            <a:off x="8866189" y="3657601"/>
            <a:ext cx="561975" cy="663575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cteur droit avec flèche 13"/>
          <p:cNvCxnSpPr>
            <a:stCxn id="8" idx="1"/>
            <a:endCxn id="177" idx="3"/>
          </p:cNvCxnSpPr>
          <p:nvPr/>
        </p:nvCxnSpPr>
        <p:spPr>
          <a:xfrm rot="10800000">
            <a:off x="4311650" y="1860551"/>
            <a:ext cx="1022350" cy="86201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Rectangle 226"/>
          <p:cNvSpPr/>
          <p:nvPr/>
        </p:nvSpPr>
        <p:spPr>
          <a:xfrm>
            <a:off x="5575301" y="3825875"/>
            <a:ext cx="1400175" cy="173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srgbClr val="1F497D"/>
                </a:solidFill>
                <a:latin typeface="TIM Sans"/>
                <a:ea typeface="ＭＳ Ｐゴシック"/>
                <a:cs typeface="Arial"/>
              </a:rPr>
              <a:t>isExposedBy</a:t>
            </a:r>
            <a:endParaRPr lang="fr-FR" sz="1600" dirty="0">
              <a:solidFill>
                <a:srgbClr val="1F497D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6692901" y="2179639"/>
            <a:ext cx="1217613" cy="187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srgbClr val="1F497D"/>
                </a:solidFill>
                <a:latin typeface="TIM Sans"/>
                <a:ea typeface="ＭＳ Ｐゴシック"/>
                <a:cs typeface="Arial"/>
              </a:rPr>
              <a:t>consistsOf</a:t>
            </a:r>
            <a:endParaRPr lang="fr-FR" sz="1600" dirty="0">
              <a:solidFill>
                <a:srgbClr val="1F497D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31" name="Rectangle 230"/>
          <p:cNvSpPr/>
          <p:nvPr/>
        </p:nvSpPr>
        <p:spPr>
          <a:xfrm>
            <a:off x="8529639" y="2789239"/>
            <a:ext cx="1316037" cy="2063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srgbClr val="1F497D"/>
                </a:solidFill>
                <a:latin typeface="TIM Sans"/>
                <a:ea typeface="ＭＳ Ｐゴシック"/>
                <a:cs typeface="Arial"/>
              </a:rPr>
              <a:t>concerns</a:t>
            </a:r>
            <a:endParaRPr lang="fr-FR" sz="1600" dirty="0">
              <a:solidFill>
                <a:srgbClr val="1F497D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34" name="Rectangle 233"/>
          <p:cNvSpPr/>
          <p:nvPr/>
        </p:nvSpPr>
        <p:spPr>
          <a:xfrm>
            <a:off x="2111375" y="4662489"/>
            <a:ext cx="1314450" cy="2047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srgbClr val="1F497D"/>
                </a:solidFill>
                <a:latin typeface="TIM Sans"/>
                <a:ea typeface="ＭＳ Ｐゴシック"/>
                <a:cs typeface="Arial"/>
              </a:rPr>
              <a:t>hasMethod</a:t>
            </a:r>
            <a:endParaRPr lang="fr-FR" sz="1600" dirty="0">
              <a:solidFill>
                <a:srgbClr val="1F497D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35" name="Rectangle 234"/>
          <p:cNvSpPr/>
          <p:nvPr/>
        </p:nvSpPr>
        <p:spPr>
          <a:xfrm>
            <a:off x="5416550" y="4668839"/>
            <a:ext cx="1169988" cy="230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srgbClr val="1F497D"/>
                </a:solidFill>
                <a:latin typeface="TIM Sans"/>
                <a:ea typeface="ＭＳ Ｐゴシック"/>
                <a:cs typeface="Arial"/>
              </a:rPr>
              <a:t>hasTarget</a:t>
            </a:r>
            <a:endParaRPr lang="fr-FR" sz="1600" dirty="0">
              <a:solidFill>
                <a:srgbClr val="1F497D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38" name="Rectangle 237"/>
          <p:cNvSpPr/>
          <p:nvPr/>
        </p:nvSpPr>
        <p:spPr>
          <a:xfrm>
            <a:off x="3140076" y="5411789"/>
            <a:ext cx="1128713" cy="1730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srgbClr val="1F497D"/>
                </a:solidFill>
                <a:latin typeface="TIM Sans"/>
                <a:ea typeface="ＭＳ Ｐゴシック"/>
                <a:cs typeface="Arial"/>
              </a:rPr>
              <a:t>hasInput</a:t>
            </a:r>
            <a:endParaRPr lang="fr-FR" sz="1600" dirty="0">
              <a:solidFill>
                <a:srgbClr val="1F497D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1616075" y="5078413"/>
            <a:ext cx="1524000" cy="5000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Method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4330700" y="5380039"/>
            <a:ext cx="1314450" cy="2047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srgbClr val="1F497D"/>
                </a:solidFill>
                <a:latin typeface="TIM Sans"/>
                <a:ea typeface="ＭＳ Ｐゴシック"/>
                <a:cs typeface="Arial"/>
              </a:rPr>
              <a:t>hasOutput</a:t>
            </a:r>
            <a:endParaRPr lang="fr-FR" sz="1600" dirty="0">
              <a:solidFill>
                <a:srgbClr val="1F497D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4256088" y="2211388"/>
            <a:ext cx="925512" cy="195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srgbClr val="1F497D"/>
                </a:solidFill>
                <a:latin typeface="TIM Sans"/>
                <a:ea typeface="ＭＳ Ｐゴシック"/>
                <a:cs typeface="Arial"/>
              </a:rPr>
              <a:t>isPartOf</a:t>
            </a:r>
            <a:endParaRPr lang="fr-FR" sz="1600" dirty="0">
              <a:solidFill>
                <a:srgbClr val="1F497D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177" name="Rectangle à coins arrondis 176"/>
          <p:cNvSpPr/>
          <p:nvPr/>
        </p:nvSpPr>
        <p:spPr>
          <a:xfrm>
            <a:off x="2557464" y="1609726"/>
            <a:ext cx="1754187" cy="50006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AreaNetwork</a:t>
            </a:r>
            <a:endParaRPr lang="fr-FR" sz="1600" dirty="0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5334000" y="2471738"/>
            <a:ext cx="1754188" cy="5000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Device</a:t>
            </a:r>
            <a:endParaRPr lang="fr-FR" sz="1600" dirty="0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48" name="Rectangle 247"/>
          <p:cNvSpPr/>
          <p:nvPr/>
        </p:nvSpPr>
        <p:spPr>
          <a:xfrm>
            <a:off x="7361239" y="1531938"/>
            <a:ext cx="1825625" cy="315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srgbClr val="1F497D"/>
                </a:solidFill>
                <a:latin typeface="TIM Sans"/>
                <a:ea typeface="ＭＳ Ｐゴシック"/>
                <a:cs typeface="Arial"/>
              </a:rPr>
              <a:t>hasThingProperty</a:t>
            </a:r>
            <a:endParaRPr lang="fr-FR" sz="1600" dirty="0">
              <a:solidFill>
                <a:srgbClr val="1F497D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49" name="Rectangle 248"/>
          <p:cNvSpPr/>
          <p:nvPr/>
        </p:nvSpPr>
        <p:spPr>
          <a:xfrm>
            <a:off x="4649788" y="3074988"/>
            <a:ext cx="1244600" cy="1825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srgbClr val="1F497D"/>
                </a:solidFill>
                <a:latin typeface="TIM Sans"/>
                <a:ea typeface="ＭＳ Ｐゴシック"/>
                <a:cs typeface="Arial"/>
              </a:rPr>
              <a:t>hasService</a:t>
            </a:r>
            <a:endParaRPr lang="fr-FR" sz="1600" dirty="0">
              <a:solidFill>
                <a:srgbClr val="1F497D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50" name="Rectangle 249"/>
          <p:cNvSpPr/>
          <p:nvPr/>
        </p:nvSpPr>
        <p:spPr>
          <a:xfrm>
            <a:off x="6429376" y="3409951"/>
            <a:ext cx="1800225" cy="220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srgbClr val="1F497D"/>
                </a:solidFill>
                <a:latin typeface="TIM Sans"/>
                <a:ea typeface="ＭＳ Ｐゴシック"/>
                <a:cs typeface="Arial"/>
              </a:rPr>
              <a:t>hasFunctionality</a:t>
            </a:r>
            <a:endParaRPr lang="fr-FR" sz="1600" dirty="0">
              <a:solidFill>
                <a:srgbClr val="1F497D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51" name="Rectangle 250"/>
          <p:cNvSpPr/>
          <p:nvPr/>
        </p:nvSpPr>
        <p:spPr>
          <a:xfrm>
            <a:off x="3730626" y="3983039"/>
            <a:ext cx="1450975" cy="2000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srgbClr val="1F497D"/>
                </a:solidFill>
                <a:latin typeface="TIM Sans"/>
                <a:ea typeface="ＭＳ Ｐゴシック"/>
                <a:cs typeface="Arial"/>
              </a:rPr>
              <a:t>hasOperation</a:t>
            </a:r>
            <a:endParaRPr lang="fr-FR" sz="1600" dirty="0">
              <a:solidFill>
                <a:srgbClr val="1F497D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52" name="Rectangle 251"/>
          <p:cNvSpPr/>
          <p:nvPr/>
        </p:nvSpPr>
        <p:spPr>
          <a:xfrm>
            <a:off x="8886825" y="3900489"/>
            <a:ext cx="973138" cy="1793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srgbClr val="1F497D"/>
                </a:solidFill>
                <a:latin typeface="TIM Sans"/>
                <a:ea typeface="ＭＳ Ｐゴシック"/>
                <a:cs typeface="Arial"/>
              </a:rPr>
              <a:t>refersTo</a:t>
            </a:r>
            <a:endParaRPr lang="fr-FR" sz="1600" dirty="0">
              <a:solidFill>
                <a:srgbClr val="1F497D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53" name="Rectangle 252"/>
          <p:cNvSpPr/>
          <p:nvPr/>
        </p:nvSpPr>
        <p:spPr>
          <a:xfrm>
            <a:off x="7570788" y="5224464"/>
            <a:ext cx="1314450" cy="2063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srgbClr val="1F497D"/>
                </a:solidFill>
                <a:latin typeface="TIM Sans"/>
                <a:ea typeface="ＭＳ Ｐゴシック"/>
                <a:cs typeface="Arial"/>
              </a:rPr>
              <a:t>subclassOf</a:t>
            </a:r>
            <a:endParaRPr lang="fr-FR" sz="1600" dirty="0">
              <a:solidFill>
                <a:srgbClr val="1F497D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54" name="Rectangle 253"/>
          <p:cNvSpPr/>
          <p:nvPr/>
        </p:nvSpPr>
        <p:spPr>
          <a:xfrm>
            <a:off x="8499475" y="4679950"/>
            <a:ext cx="1316038" cy="204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srgbClr val="1F497D"/>
                </a:solidFill>
                <a:latin typeface="TIM Sans"/>
                <a:ea typeface="ＭＳ Ｐゴシック"/>
                <a:cs typeface="Arial"/>
              </a:rPr>
              <a:t>subclassOf</a:t>
            </a:r>
            <a:endParaRPr lang="fr-FR" sz="1600" dirty="0">
              <a:solidFill>
                <a:srgbClr val="1F497D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56" name="Rectangle 255"/>
          <p:cNvSpPr/>
          <p:nvPr/>
        </p:nvSpPr>
        <p:spPr>
          <a:xfrm>
            <a:off x="5618164" y="1905000"/>
            <a:ext cx="1316037" cy="204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err="1">
                <a:solidFill>
                  <a:srgbClr val="1F497D"/>
                </a:solidFill>
                <a:latin typeface="TIM Sans"/>
                <a:ea typeface="ＭＳ Ｐゴシック"/>
                <a:cs typeface="Arial"/>
              </a:rPr>
              <a:t>subclassOf</a:t>
            </a:r>
            <a:endParaRPr lang="fr-FR" sz="1600" dirty="0">
              <a:solidFill>
                <a:srgbClr val="1F497D"/>
              </a:solidFill>
              <a:latin typeface="TIM Sans"/>
              <a:ea typeface="ＭＳ Ｐゴシック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1910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re 237"/>
          <p:cNvSpPr>
            <a:spLocks noGrp="1"/>
          </p:cNvSpPr>
          <p:nvPr>
            <p:ph type="title"/>
          </p:nvPr>
        </p:nvSpPr>
        <p:spPr bwMode="auto">
          <a:xfrm>
            <a:off x="992777" y="130175"/>
            <a:ext cx="8178211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fr-FR" altLang="fr-FR" dirty="0"/>
              <a:t>oneM2M base </a:t>
            </a:r>
            <a:r>
              <a:rPr lang="fr-FR" altLang="fr-FR" dirty="0" err="1"/>
              <a:t>ontology</a:t>
            </a:r>
            <a:r>
              <a:rPr lang="fr-FR" altLang="fr-FR" dirty="0"/>
              <a:t> instance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3686175" y="3048001"/>
            <a:ext cx="1524000" cy="498475"/>
          </a:xfrm>
          <a:prstGeom prst="roundRect">
            <a:avLst/>
          </a:prstGeom>
          <a:gradFill>
            <a:gsLst>
              <a:gs pos="100000">
                <a:schemeClr val="accent2">
                  <a:lumMod val="75000"/>
                </a:schemeClr>
              </a:gs>
              <a:gs pos="100000">
                <a:schemeClr val="accent3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Service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#</a:t>
            </a:r>
            <a:r>
              <a:rPr lang="fr-FR" sz="14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TempServ</a:t>
            </a:r>
            <a:endParaRPr lang="fr-FR" sz="1400" dirty="0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7188200" y="4173539"/>
            <a:ext cx="1677988" cy="498475"/>
          </a:xfrm>
          <a:prstGeom prst="roundRect">
            <a:avLst/>
          </a:prstGeom>
          <a:gradFill>
            <a:gsLst>
              <a:gs pos="100000">
                <a:schemeClr val="accent2">
                  <a:lumMod val="75000"/>
                </a:schemeClr>
              </a:gs>
              <a:gs pos="100000">
                <a:schemeClr val="accent3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Measuring</a:t>
            </a:r>
            <a:endParaRPr lang="fr-FR" sz="1400" dirty="0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#</a:t>
            </a:r>
            <a:r>
              <a:rPr lang="fr-FR" sz="14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TempFunction</a:t>
            </a:r>
            <a:endParaRPr lang="fr-FR" sz="1400" dirty="0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508376" y="4378326"/>
            <a:ext cx="1922463" cy="498475"/>
          </a:xfrm>
          <a:prstGeom prst="roundRect">
            <a:avLst/>
          </a:prstGeom>
          <a:gradFill>
            <a:gsLst>
              <a:gs pos="100000">
                <a:schemeClr val="accent2">
                  <a:lumMod val="75000"/>
                </a:schemeClr>
              </a:gs>
              <a:gs pos="100000">
                <a:schemeClr val="accent3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Operation</a:t>
            </a:r>
            <a:b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</a:br>
            <a: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#</a:t>
            </a:r>
            <a:r>
              <a:rPr lang="fr-FR" sz="14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RetrieveTempOp</a:t>
            </a:r>
            <a:endParaRPr lang="fr-FR" sz="1400" dirty="0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873625" y="6197600"/>
            <a:ext cx="1524000" cy="496888"/>
          </a:xfrm>
          <a:prstGeom prst="roundRect">
            <a:avLst/>
          </a:prstGeom>
          <a:gradFill>
            <a:gsLst>
              <a:gs pos="100000">
                <a:schemeClr val="accent2">
                  <a:lumMod val="75000"/>
                </a:schemeClr>
              </a:gs>
              <a:gs pos="100000">
                <a:schemeClr val="accent3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Output</a:t>
            </a:r>
            <a:b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</a:br>
            <a: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#</a:t>
            </a:r>
            <a:r>
              <a:rPr lang="fr-FR" sz="14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Temp</a:t>
            </a:r>
            <a:endParaRPr lang="fr-FR" sz="1400" dirty="0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5961064" y="5222876"/>
            <a:ext cx="3140075" cy="498475"/>
          </a:xfrm>
          <a:prstGeom prst="roundRect">
            <a:avLst/>
          </a:prstGeom>
          <a:gradFill>
            <a:gsLst>
              <a:gs pos="100000">
                <a:schemeClr val="accent2">
                  <a:lumMod val="75000"/>
                </a:schemeClr>
              </a:gs>
              <a:gs pos="100000">
                <a:schemeClr val="accent3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Target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#/MN-CSE/AE-123/CNT-TEMP</a:t>
            </a:r>
          </a:p>
        </p:txBody>
      </p:sp>
      <p:cxnSp>
        <p:nvCxnSpPr>
          <p:cNvPr id="14" name="Connecteur droit avec flèche 13"/>
          <p:cNvCxnSpPr>
            <a:stCxn id="8" idx="2"/>
            <a:endCxn id="4" idx="0"/>
          </p:cNvCxnSpPr>
          <p:nvPr/>
        </p:nvCxnSpPr>
        <p:spPr>
          <a:xfrm rot="5400000">
            <a:off x="4648995" y="1421607"/>
            <a:ext cx="1425575" cy="1827213"/>
          </a:xfrm>
          <a:prstGeom prst="curvedConnector3">
            <a:avLst>
              <a:gd name="adj1" fmla="val 50000"/>
            </a:avLst>
          </a:prstGeom>
          <a:gradFill>
            <a:gsLst>
              <a:gs pos="100000">
                <a:schemeClr val="accent2">
                  <a:lumMod val="75000"/>
                </a:schemeClr>
              </a:gs>
              <a:gs pos="100000">
                <a:schemeClr val="accent3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cxnSp>
      <p:cxnSp>
        <p:nvCxnSpPr>
          <p:cNvPr id="15" name="Connecteur droit avec flèche 13"/>
          <p:cNvCxnSpPr>
            <a:stCxn id="8" idx="2"/>
            <a:endCxn id="6" idx="0"/>
          </p:cNvCxnSpPr>
          <p:nvPr/>
        </p:nvCxnSpPr>
        <p:spPr>
          <a:xfrm rot="16200000" flipH="1">
            <a:off x="5875338" y="2022476"/>
            <a:ext cx="2551113" cy="1751012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" name="Connecteur droit avec flèche 13"/>
          <p:cNvCxnSpPr>
            <a:stCxn id="4" idx="2"/>
            <a:endCxn id="7" idx="0"/>
          </p:cNvCxnSpPr>
          <p:nvPr/>
        </p:nvCxnSpPr>
        <p:spPr>
          <a:xfrm>
            <a:off x="4448176" y="3546475"/>
            <a:ext cx="22225" cy="831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" name="Connecteur droit avec flèche 13"/>
          <p:cNvCxnSpPr>
            <a:stCxn id="7" idx="1"/>
            <a:endCxn id="9" idx="0"/>
          </p:cNvCxnSpPr>
          <p:nvPr/>
        </p:nvCxnSpPr>
        <p:spPr>
          <a:xfrm rot="10800000" flipV="1">
            <a:off x="2459039" y="4627564"/>
            <a:ext cx="1049337" cy="617537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7" name="Connecteur droit avec flèche 13"/>
          <p:cNvCxnSpPr>
            <a:stCxn id="7" idx="2"/>
            <a:endCxn id="11" idx="0"/>
          </p:cNvCxnSpPr>
          <p:nvPr/>
        </p:nvCxnSpPr>
        <p:spPr>
          <a:xfrm rot="16200000" flipH="1">
            <a:off x="4392613" y="4954588"/>
            <a:ext cx="1320800" cy="1165225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0" name="Connecteur droit avec flèche 13"/>
          <p:cNvCxnSpPr>
            <a:stCxn id="7" idx="3"/>
            <a:endCxn id="12" idx="0"/>
          </p:cNvCxnSpPr>
          <p:nvPr/>
        </p:nvCxnSpPr>
        <p:spPr>
          <a:xfrm>
            <a:off x="5430838" y="4627563"/>
            <a:ext cx="2100262" cy="595312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0" name="Connecteur droit avec flèche 13"/>
          <p:cNvCxnSpPr>
            <a:stCxn id="6" idx="1"/>
            <a:endCxn id="4" idx="3"/>
          </p:cNvCxnSpPr>
          <p:nvPr/>
        </p:nvCxnSpPr>
        <p:spPr>
          <a:xfrm rot="10800000">
            <a:off x="5210176" y="3297239"/>
            <a:ext cx="1978025" cy="112553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39" name="Rectangle à coins arrondis 138"/>
          <p:cNvSpPr/>
          <p:nvPr/>
        </p:nvSpPr>
        <p:spPr>
          <a:xfrm>
            <a:off x="7874000" y="1954214"/>
            <a:ext cx="1754188" cy="498475"/>
          </a:xfrm>
          <a:prstGeom prst="roundRect">
            <a:avLst/>
          </a:prstGeom>
          <a:gradFill>
            <a:gsLst>
              <a:gs pos="100000">
                <a:schemeClr val="accent2">
                  <a:lumMod val="75000"/>
                </a:schemeClr>
              </a:gs>
              <a:gs pos="100000">
                <a:schemeClr val="accent3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Value</a:t>
            </a:r>
            <a:b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</a:br>
            <a: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#17</a:t>
            </a:r>
          </a:p>
        </p:txBody>
      </p:sp>
      <p:sp>
        <p:nvSpPr>
          <p:cNvPr id="140" name="Rectangle à coins arrondis 139"/>
          <p:cNvSpPr/>
          <p:nvPr/>
        </p:nvSpPr>
        <p:spPr>
          <a:xfrm>
            <a:off x="8389939" y="3130551"/>
            <a:ext cx="1754187" cy="498475"/>
          </a:xfrm>
          <a:prstGeom prst="roundRect">
            <a:avLst/>
          </a:prstGeom>
          <a:gradFill>
            <a:gsLst>
              <a:gs pos="100000">
                <a:schemeClr val="accent2">
                  <a:lumMod val="75000"/>
                </a:schemeClr>
              </a:gs>
              <a:gs pos="100000">
                <a:schemeClr val="accent3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Aspect</a:t>
            </a:r>
            <a:b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</a:br>
            <a: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#</a:t>
            </a:r>
            <a:r>
              <a:rPr lang="fr-FR" sz="14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Temperature</a:t>
            </a:r>
            <a:endParaRPr lang="fr-FR" sz="1400" dirty="0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</p:txBody>
      </p:sp>
      <p:cxnSp>
        <p:nvCxnSpPr>
          <p:cNvPr id="141" name="Connecteur droit avec flèche 13"/>
          <p:cNvCxnSpPr>
            <a:stCxn id="139" idx="2"/>
            <a:endCxn id="140" idx="0"/>
          </p:cNvCxnSpPr>
          <p:nvPr/>
        </p:nvCxnSpPr>
        <p:spPr>
          <a:xfrm rot="16200000" flipH="1">
            <a:off x="8668544" y="2532856"/>
            <a:ext cx="679450" cy="51593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5" name="Connecteur droit avec flèche 13"/>
          <p:cNvCxnSpPr>
            <a:stCxn id="8" idx="3"/>
            <a:endCxn id="139" idx="0"/>
          </p:cNvCxnSpPr>
          <p:nvPr/>
        </p:nvCxnSpPr>
        <p:spPr>
          <a:xfrm>
            <a:off x="7151688" y="1373189"/>
            <a:ext cx="1598612" cy="581025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8" name="Connecteur droit avec flèche 13"/>
          <p:cNvCxnSpPr>
            <a:stCxn id="6" idx="3"/>
            <a:endCxn id="140" idx="2"/>
          </p:cNvCxnSpPr>
          <p:nvPr/>
        </p:nvCxnSpPr>
        <p:spPr>
          <a:xfrm flipV="1">
            <a:off x="8866188" y="3629025"/>
            <a:ext cx="400050" cy="793750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1" name="Connecteur droit avec flèche 13"/>
          <p:cNvCxnSpPr>
            <a:stCxn id="8" idx="1"/>
            <a:endCxn id="177" idx="0"/>
          </p:cNvCxnSpPr>
          <p:nvPr/>
        </p:nvCxnSpPr>
        <p:spPr>
          <a:xfrm rot="10800000" flipV="1">
            <a:off x="3051176" y="1373188"/>
            <a:ext cx="2346325" cy="793750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27" name="Rectangle 226"/>
          <p:cNvSpPr/>
          <p:nvPr/>
        </p:nvSpPr>
        <p:spPr>
          <a:xfrm>
            <a:off x="5575301" y="3825875"/>
            <a:ext cx="1400175" cy="173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 err="1">
                <a:solidFill>
                  <a:srgbClr val="9BBB59">
                    <a:lumMod val="75000"/>
                  </a:srgbClr>
                </a:solidFill>
                <a:latin typeface="TIM Sans"/>
                <a:ea typeface="ＭＳ Ｐゴシック"/>
                <a:cs typeface="Arial"/>
              </a:rPr>
              <a:t>isExposedBy</a:t>
            </a:r>
            <a:endParaRPr lang="fr-FR" sz="1400" dirty="0">
              <a:solidFill>
                <a:srgbClr val="9BBB59">
                  <a:lumMod val="75000"/>
                </a:srgbClr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31" name="Rectangle 230"/>
          <p:cNvSpPr/>
          <p:nvPr/>
        </p:nvSpPr>
        <p:spPr>
          <a:xfrm>
            <a:off x="8451850" y="2673351"/>
            <a:ext cx="1316038" cy="2063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 err="1">
                <a:solidFill>
                  <a:srgbClr val="9BBB59">
                    <a:lumMod val="75000"/>
                  </a:srgbClr>
                </a:solidFill>
                <a:latin typeface="TIM Sans"/>
                <a:ea typeface="ＭＳ Ｐゴシック"/>
                <a:cs typeface="Arial"/>
              </a:rPr>
              <a:t>concerns</a:t>
            </a:r>
            <a:endParaRPr lang="fr-FR" sz="1400" dirty="0">
              <a:solidFill>
                <a:srgbClr val="9BBB59">
                  <a:lumMod val="75000"/>
                </a:srgbClr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34" name="Rectangle 233"/>
          <p:cNvSpPr/>
          <p:nvPr/>
        </p:nvSpPr>
        <p:spPr>
          <a:xfrm>
            <a:off x="2111375" y="4662489"/>
            <a:ext cx="1314450" cy="2047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 err="1">
                <a:solidFill>
                  <a:srgbClr val="9BBB59">
                    <a:lumMod val="75000"/>
                  </a:srgbClr>
                </a:solidFill>
                <a:latin typeface="TIM Sans"/>
                <a:ea typeface="ＭＳ Ｐゴシック"/>
                <a:cs typeface="Arial"/>
              </a:rPr>
              <a:t>hasMethod</a:t>
            </a:r>
            <a:endParaRPr lang="fr-FR" sz="1400" dirty="0">
              <a:solidFill>
                <a:srgbClr val="9BBB59">
                  <a:lumMod val="75000"/>
                </a:srgbClr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35" name="Rectangle 234"/>
          <p:cNvSpPr/>
          <p:nvPr/>
        </p:nvSpPr>
        <p:spPr>
          <a:xfrm>
            <a:off x="5513389" y="4654550"/>
            <a:ext cx="1316037" cy="204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 err="1">
                <a:solidFill>
                  <a:srgbClr val="9BBB59">
                    <a:lumMod val="75000"/>
                  </a:srgbClr>
                </a:solidFill>
                <a:latin typeface="TIM Sans"/>
                <a:ea typeface="ＭＳ Ｐゴシック"/>
                <a:cs typeface="Arial"/>
              </a:rPr>
              <a:t>hasTarget</a:t>
            </a:r>
            <a:endParaRPr lang="fr-FR" sz="1400" dirty="0">
              <a:solidFill>
                <a:srgbClr val="9BBB59">
                  <a:lumMod val="75000"/>
                </a:srgbClr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1697038" y="5245101"/>
            <a:ext cx="1524000" cy="498475"/>
          </a:xfrm>
          <a:prstGeom prst="roundRect">
            <a:avLst/>
          </a:prstGeom>
          <a:gradFill>
            <a:gsLst>
              <a:gs pos="100000">
                <a:schemeClr val="accent2">
                  <a:lumMod val="75000"/>
                </a:schemeClr>
              </a:gs>
              <a:gs pos="100000">
                <a:schemeClr val="accent3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Method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#</a:t>
            </a:r>
            <a:r>
              <a:rPr lang="fr-FR" sz="14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Retreive</a:t>
            </a:r>
            <a:endParaRPr lang="fr-FR" sz="1400" dirty="0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39" name="Rectangle 238"/>
          <p:cNvSpPr/>
          <p:nvPr/>
        </p:nvSpPr>
        <p:spPr>
          <a:xfrm>
            <a:off x="4330700" y="5205414"/>
            <a:ext cx="1314450" cy="2047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 err="1">
                <a:solidFill>
                  <a:srgbClr val="9BBB59">
                    <a:lumMod val="75000"/>
                  </a:srgbClr>
                </a:solidFill>
                <a:latin typeface="TIM Sans"/>
                <a:ea typeface="ＭＳ Ｐゴシック"/>
                <a:cs typeface="Arial"/>
              </a:rPr>
              <a:t>hasOutput</a:t>
            </a:r>
            <a:endParaRPr lang="fr-FR" sz="1400" dirty="0">
              <a:solidFill>
                <a:srgbClr val="9BBB59">
                  <a:lumMod val="75000"/>
                </a:srgbClr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3646488" y="1473201"/>
            <a:ext cx="925512" cy="195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 err="1">
                <a:solidFill>
                  <a:srgbClr val="9BBB59">
                    <a:lumMod val="75000"/>
                  </a:srgbClr>
                </a:solidFill>
                <a:latin typeface="TIM Sans"/>
                <a:ea typeface="ＭＳ Ｐゴシック"/>
                <a:cs typeface="Arial"/>
              </a:rPr>
              <a:t>isPartOf</a:t>
            </a:r>
            <a:endParaRPr lang="fr-FR" sz="1400" dirty="0">
              <a:solidFill>
                <a:srgbClr val="9BBB59">
                  <a:lumMod val="75000"/>
                </a:srgbClr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177" name="Rectangle à coins arrondis 176"/>
          <p:cNvSpPr/>
          <p:nvPr/>
        </p:nvSpPr>
        <p:spPr>
          <a:xfrm>
            <a:off x="2173289" y="2166939"/>
            <a:ext cx="1754187" cy="498475"/>
          </a:xfrm>
          <a:prstGeom prst="roundRect">
            <a:avLst/>
          </a:prstGeom>
          <a:gradFill>
            <a:gsLst>
              <a:gs pos="100000">
                <a:schemeClr val="accent2">
                  <a:lumMod val="75000"/>
                </a:schemeClr>
              </a:gs>
              <a:gs pos="100000">
                <a:schemeClr val="accent3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AreaNetwork</a:t>
            </a:r>
            <a:b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</a:br>
            <a: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#WIFI-1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5397500" y="1123951"/>
            <a:ext cx="1754188" cy="498475"/>
          </a:xfrm>
          <a:prstGeom prst="roundRect">
            <a:avLst/>
          </a:prstGeom>
          <a:gradFill>
            <a:gsLst>
              <a:gs pos="100000">
                <a:schemeClr val="accent2">
                  <a:lumMod val="75000"/>
                </a:schemeClr>
              </a:gs>
              <a:gs pos="100000">
                <a:schemeClr val="accent3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 err="1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Device</a:t>
            </a:r>
            <a:b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</a:br>
            <a:r>
              <a:rPr lang="fr-FR" sz="1400" dirty="0">
                <a:solidFill>
                  <a:prstClr val="white"/>
                </a:solidFill>
                <a:latin typeface="TIM Sans"/>
                <a:ea typeface="ＭＳ Ｐゴシック"/>
                <a:cs typeface="Arial"/>
              </a:rPr>
              <a:t>#1234AB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7426326" y="1501775"/>
            <a:ext cx="1827213" cy="317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 err="1">
                <a:solidFill>
                  <a:srgbClr val="9BBB59">
                    <a:lumMod val="75000"/>
                  </a:srgbClr>
                </a:solidFill>
                <a:latin typeface="TIM Sans"/>
                <a:ea typeface="ＭＳ Ｐゴシック"/>
                <a:cs typeface="Arial"/>
              </a:rPr>
              <a:t>hasThingProperty</a:t>
            </a:r>
            <a:endParaRPr lang="fr-FR" sz="1400" dirty="0">
              <a:solidFill>
                <a:srgbClr val="9BBB59">
                  <a:lumMod val="75000"/>
                </a:srgbClr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49" name="Rectangle 248"/>
          <p:cNvSpPr/>
          <p:nvPr/>
        </p:nvSpPr>
        <p:spPr>
          <a:xfrm>
            <a:off x="4724400" y="2593976"/>
            <a:ext cx="1244600" cy="1825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 err="1">
                <a:solidFill>
                  <a:srgbClr val="9BBB59">
                    <a:lumMod val="75000"/>
                  </a:srgbClr>
                </a:solidFill>
                <a:latin typeface="TIM Sans"/>
                <a:ea typeface="ＭＳ Ｐゴシック"/>
                <a:cs typeface="Arial"/>
              </a:rPr>
              <a:t>hasService</a:t>
            </a:r>
            <a:endParaRPr lang="fr-FR" sz="1400" dirty="0">
              <a:solidFill>
                <a:srgbClr val="9BBB59">
                  <a:lumMod val="75000"/>
                </a:srgbClr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50" name="Rectangle 249"/>
          <p:cNvSpPr/>
          <p:nvPr/>
        </p:nvSpPr>
        <p:spPr>
          <a:xfrm>
            <a:off x="6421439" y="3076576"/>
            <a:ext cx="1800225" cy="220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 err="1">
                <a:solidFill>
                  <a:srgbClr val="9BBB59">
                    <a:lumMod val="75000"/>
                  </a:srgbClr>
                </a:solidFill>
                <a:latin typeface="TIM Sans"/>
                <a:ea typeface="ＭＳ Ｐゴシック"/>
                <a:cs typeface="Arial"/>
              </a:rPr>
              <a:t>hasFunctionality</a:t>
            </a:r>
            <a:endParaRPr lang="fr-FR" sz="1400" dirty="0">
              <a:solidFill>
                <a:srgbClr val="9BBB59">
                  <a:lumMod val="75000"/>
                </a:srgbClr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51" name="Rectangle 250"/>
          <p:cNvSpPr/>
          <p:nvPr/>
        </p:nvSpPr>
        <p:spPr>
          <a:xfrm>
            <a:off x="3717926" y="3873500"/>
            <a:ext cx="1450975" cy="1984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 err="1">
                <a:solidFill>
                  <a:srgbClr val="9BBB59">
                    <a:lumMod val="75000"/>
                  </a:srgbClr>
                </a:solidFill>
                <a:latin typeface="TIM Sans"/>
                <a:ea typeface="ＭＳ Ｐゴシック"/>
                <a:cs typeface="Arial"/>
              </a:rPr>
              <a:t>hasOperation</a:t>
            </a:r>
            <a:endParaRPr lang="fr-FR" sz="1400" dirty="0">
              <a:solidFill>
                <a:srgbClr val="9BBB59">
                  <a:lumMod val="75000"/>
                </a:srgbClr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52" name="Rectangle 251"/>
          <p:cNvSpPr/>
          <p:nvPr/>
        </p:nvSpPr>
        <p:spPr>
          <a:xfrm>
            <a:off x="8750300" y="3908425"/>
            <a:ext cx="1017588" cy="204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 err="1">
                <a:solidFill>
                  <a:srgbClr val="9BBB59">
                    <a:lumMod val="75000"/>
                  </a:srgbClr>
                </a:solidFill>
                <a:latin typeface="TIM Sans"/>
                <a:ea typeface="ＭＳ Ｐゴシック"/>
                <a:cs typeface="Arial"/>
              </a:rPr>
              <a:t>refersTo</a:t>
            </a:r>
            <a:endParaRPr lang="fr-FR" sz="1400" dirty="0">
              <a:solidFill>
                <a:srgbClr val="9BBB59">
                  <a:lumMod val="75000"/>
                </a:srgbClr>
              </a:solidFill>
              <a:latin typeface="TIM Sans"/>
              <a:ea typeface="ＭＳ Ｐゴシック"/>
              <a:cs typeface="Arial"/>
            </a:endParaRPr>
          </a:p>
        </p:txBody>
      </p:sp>
      <p:cxnSp>
        <p:nvCxnSpPr>
          <p:cNvPr id="57" name="Connecteur droit avec flèche 13"/>
          <p:cNvCxnSpPr>
            <a:stCxn id="11" idx="3"/>
            <a:endCxn id="140" idx="3"/>
          </p:cNvCxnSpPr>
          <p:nvPr/>
        </p:nvCxnSpPr>
        <p:spPr>
          <a:xfrm flipV="1">
            <a:off x="6397625" y="3379788"/>
            <a:ext cx="3746500" cy="3067050"/>
          </a:xfrm>
          <a:prstGeom prst="curvedConnector3">
            <a:avLst>
              <a:gd name="adj1" fmla="val 106102"/>
            </a:avLst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9409113" y="5395914"/>
            <a:ext cx="1117600" cy="193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 err="1">
                <a:solidFill>
                  <a:srgbClr val="9BBB59">
                    <a:lumMod val="75000"/>
                  </a:srgbClr>
                </a:solidFill>
                <a:latin typeface="TIM Sans"/>
                <a:ea typeface="ＭＳ Ｐゴシック"/>
                <a:cs typeface="Arial"/>
              </a:rPr>
              <a:t>describes</a:t>
            </a:r>
            <a:endParaRPr lang="fr-FR" sz="1400" dirty="0">
              <a:solidFill>
                <a:srgbClr val="9BBB59">
                  <a:lumMod val="75000"/>
                </a:srgbClr>
              </a:solidFill>
              <a:latin typeface="TIM Sans"/>
              <a:ea typeface="ＭＳ Ｐゴシック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8943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מציין מיקום תוכן 2"/>
          <p:cNvSpPr>
            <a:spLocks noGrp="1"/>
          </p:cNvSpPr>
          <p:nvPr>
            <p:ph sz="quarter" idx="10"/>
          </p:nvPr>
        </p:nvSpPr>
        <p:spPr>
          <a:xfrm>
            <a:off x="211394" y="1253613"/>
            <a:ext cx="11764296" cy="5250425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defTabSz="457200">
              <a:spcBef>
                <a:spcPts val="600"/>
              </a:spcBef>
              <a:buSzPct val="90000"/>
              <a:defRPr/>
            </a:pPr>
            <a:r>
              <a:rPr lang="en-US" altLang="en-US" b="1" dirty="0">
                <a:solidFill>
                  <a:srgbClr val="FF0000"/>
                </a:solidFill>
              </a:rPr>
              <a:t>Simplify</a:t>
            </a:r>
            <a:r>
              <a:rPr lang="en-US" altLang="en-US" b="1" dirty="0"/>
              <a:t> </a:t>
            </a:r>
            <a:r>
              <a:rPr lang="en-US" altLang="en-US" b="1" dirty="0">
                <a:solidFill>
                  <a:schemeClr val="tx1">
                    <a:lumMod val="75000"/>
                  </a:schemeClr>
                </a:solidFill>
              </a:rPr>
              <a:t>the environment</a:t>
            </a:r>
            <a:r>
              <a:rPr lang="en-US" altLang="en-US" b="1" dirty="0"/>
              <a:t>, </a:t>
            </a:r>
            <a:r>
              <a:rPr lang="en-US" altLang="en-US" b="1" dirty="0">
                <a:solidFill>
                  <a:srgbClr val="FF0000"/>
                </a:solidFill>
              </a:rPr>
              <a:t>remove </a:t>
            </a:r>
            <a:r>
              <a:rPr lang="en-US" altLang="en-US" b="1" dirty="0"/>
              <a:t> </a:t>
            </a:r>
            <a:r>
              <a:rPr lang="en-US" altLang="en-US" b="1" dirty="0">
                <a:solidFill>
                  <a:schemeClr val="tx1">
                    <a:lumMod val="75000"/>
                  </a:schemeClr>
                </a:solidFill>
              </a:rPr>
              <a:t>the unnecessary duplicated solutions (economy of scale), </a:t>
            </a:r>
            <a:r>
              <a:rPr lang="en-US" altLang="en-US" b="1" dirty="0">
                <a:solidFill>
                  <a:srgbClr val="FF0000"/>
                </a:solidFill>
              </a:rPr>
              <a:t>preserve</a:t>
            </a:r>
            <a:r>
              <a:rPr lang="en-US" altLang="en-US" b="1" dirty="0"/>
              <a:t> </a:t>
            </a:r>
            <a:r>
              <a:rPr lang="en-US" altLang="en-US" b="1" dirty="0">
                <a:solidFill>
                  <a:schemeClr val="tx1">
                    <a:lumMod val="75000"/>
                  </a:schemeClr>
                </a:solidFill>
              </a:rPr>
              <a:t>the necessary/opportune solution specialization by</a:t>
            </a:r>
            <a:r>
              <a:rPr lang="en-US" altLang="en-US" b="1" dirty="0"/>
              <a:t> </a:t>
            </a:r>
            <a:r>
              <a:rPr lang="en-US" altLang="en-US" b="1" dirty="0">
                <a:solidFill>
                  <a:srgbClr val="FF0000"/>
                </a:solidFill>
              </a:rPr>
              <a:t>interworking</a:t>
            </a:r>
          </a:p>
          <a:p>
            <a:pPr marL="0" indent="0" defTabSz="457200">
              <a:spcBef>
                <a:spcPts val="600"/>
              </a:spcBef>
              <a:buSzPct val="90000"/>
              <a:buNone/>
              <a:defRPr/>
            </a:pPr>
            <a:endParaRPr lang="en-US" altLang="en-US" b="1" dirty="0">
              <a:solidFill>
                <a:srgbClr val="FF0000"/>
              </a:solidFill>
            </a:endParaRPr>
          </a:p>
          <a:p>
            <a:pPr defTabSz="457200">
              <a:spcBef>
                <a:spcPts val="600"/>
              </a:spcBef>
              <a:buSzPct val="90000"/>
              <a:defRPr/>
            </a:pPr>
            <a:endParaRPr lang="en-GB" altLang="en-US" b="1" dirty="0">
              <a:solidFill>
                <a:srgbClr val="404040"/>
              </a:solidFill>
              <a:ea typeface="MS PGothic"/>
              <a:cs typeface="MS PGothic"/>
            </a:endParaRPr>
          </a:p>
          <a:p>
            <a:pPr defTabSz="457200">
              <a:spcBef>
                <a:spcPts val="600"/>
              </a:spcBef>
              <a:buSzPct val="90000"/>
              <a:defRPr/>
            </a:pPr>
            <a:endParaRPr lang="en-GB" altLang="en-US" sz="500" b="1" dirty="0">
              <a:solidFill>
                <a:srgbClr val="404040"/>
              </a:solidFill>
              <a:ea typeface="MS PGothic"/>
              <a:cs typeface="MS PGothic"/>
            </a:endParaRPr>
          </a:p>
          <a:p>
            <a:pPr defTabSz="457200">
              <a:spcBef>
                <a:spcPts val="600"/>
              </a:spcBef>
              <a:buSzPct val="90000"/>
              <a:defRPr/>
            </a:pPr>
            <a:r>
              <a:rPr lang="en-US" altLang="en-US" b="1" dirty="0">
                <a:solidFill>
                  <a:srgbClr val="404040"/>
                </a:solidFill>
                <a:ea typeface="MS PGothic"/>
                <a:cs typeface="MS PGothic"/>
              </a:rPr>
              <a:t> </a:t>
            </a:r>
            <a:r>
              <a:rPr lang="en-US" altLang="en-US" b="1" dirty="0">
                <a:solidFill>
                  <a:schemeClr val="tx1">
                    <a:lumMod val="75000"/>
                  </a:schemeClr>
                </a:solidFill>
                <a:ea typeface="MS PGothic"/>
                <a:cs typeface="MS PGothic"/>
              </a:rPr>
              <a:t>Support the </a:t>
            </a:r>
            <a:r>
              <a:rPr lang="en-US" altLang="en-US" b="1" dirty="0">
                <a:solidFill>
                  <a:srgbClr val="FF0000"/>
                </a:solidFill>
                <a:ea typeface="MS PGothic"/>
                <a:cs typeface="MS PGothic"/>
              </a:rPr>
              <a:t>developers community</a:t>
            </a:r>
            <a:r>
              <a:rPr lang="en-US" altLang="en-US" b="1" dirty="0">
                <a:solidFill>
                  <a:srgbClr val="404040"/>
                </a:solidFill>
                <a:ea typeface="MS PGothic"/>
                <a:cs typeface="MS PGothic"/>
              </a:rPr>
              <a:t> </a:t>
            </a:r>
            <a:r>
              <a:rPr lang="en-US" altLang="en-US" b="1" dirty="0">
                <a:solidFill>
                  <a:schemeClr val="tx1">
                    <a:lumMod val="75000"/>
                  </a:schemeClr>
                </a:solidFill>
                <a:ea typeface="MS PGothic"/>
                <a:cs typeface="MS PGothic"/>
              </a:rPr>
              <a:t>accelerating the development of IoT</a:t>
            </a:r>
          </a:p>
          <a:p>
            <a:pPr defTabSz="457200">
              <a:spcBef>
                <a:spcPts val="600"/>
              </a:spcBef>
              <a:buSzPct val="90000"/>
              <a:defRPr/>
            </a:pPr>
            <a:r>
              <a:rPr lang="en-US" altLang="en-US" b="1" dirty="0">
                <a:solidFill>
                  <a:srgbClr val="404040"/>
                </a:solidFill>
                <a:ea typeface="MS PGothic"/>
                <a:cs typeface="MS PGothic"/>
              </a:rPr>
              <a:t> </a:t>
            </a:r>
            <a:r>
              <a:rPr lang="en-US" altLang="en-US" b="1" dirty="0">
                <a:solidFill>
                  <a:schemeClr val="tx1">
                    <a:lumMod val="75000"/>
                  </a:schemeClr>
                </a:solidFill>
                <a:ea typeface="MS PGothic"/>
                <a:cs typeface="MS PGothic"/>
              </a:rPr>
              <a:t>Transfer the competition from integration and platforms </a:t>
            </a:r>
            <a:r>
              <a:rPr lang="en-US" altLang="en-US" b="1" dirty="0">
                <a:solidFill>
                  <a:srgbClr val="FF0000"/>
                </a:solidFill>
                <a:ea typeface="MS PGothic"/>
                <a:cs typeface="MS PGothic"/>
              </a:rPr>
              <a:t>to services unlocking the market</a:t>
            </a:r>
          </a:p>
          <a:p>
            <a:pPr defTabSz="457200">
              <a:spcBef>
                <a:spcPts val="600"/>
              </a:spcBef>
              <a:buSzPct val="90000"/>
              <a:defRPr/>
            </a:pPr>
            <a:r>
              <a:rPr lang="en-US" altLang="en-US" b="1" dirty="0">
                <a:solidFill>
                  <a:schemeClr val="tx1">
                    <a:lumMod val="75000"/>
                  </a:schemeClr>
                </a:solidFill>
                <a:ea typeface="MS PGothic"/>
                <a:cs typeface="MS PGothic"/>
              </a:rPr>
              <a:t>Enable Inter-technology and inter-domain data sharing generating </a:t>
            </a:r>
            <a:r>
              <a:rPr lang="en-US" altLang="en-US" b="1" dirty="0">
                <a:solidFill>
                  <a:srgbClr val="FF0000"/>
                </a:solidFill>
                <a:ea typeface="MS PGothic"/>
                <a:cs typeface="MS PGothic"/>
              </a:rPr>
              <a:t>new services and new business opportunity</a:t>
            </a:r>
          </a:p>
          <a:p>
            <a:pPr defTabSz="457200">
              <a:spcBef>
                <a:spcPts val="600"/>
              </a:spcBef>
              <a:buSzPct val="90000"/>
              <a:buFont typeface="Arial" charset="0"/>
              <a:buBlip>
                <a:blip r:embed="rId3"/>
              </a:buBlip>
              <a:defRPr/>
            </a:pPr>
            <a:endParaRPr lang="en-US" altLang="en-US" b="1" dirty="0">
              <a:solidFill>
                <a:srgbClr val="FF0000"/>
              </a:solidFill>
              <a:ea typeface="MS PGothic"/>
              <a:cs typeface="MS PGothic"/>
            </a:endParaRPr>
          </a:p>
          <a:p>
            <a:pPr defTabSz="457200">
              <a:spcBef>
                <a:spcPts val="600"/>
              </a:spcBef>
              <a:buSzPct val="90000"/>
              <a:buFont typeface="Arial" pitchFamily="34" charset="0"/>
              <a:buBlip>
                <a:blip r:embed="rId3"/>
              </a:buBlip>
              <a:defRPr/>
            </a:pPr>
            <a:endParaRPr lang="en-US" altLang="en-US" b="1" dirty="0">
              <a:solidFill>
                <a:srgbClr val="404040"/>
              </a:solidFill>
              <a:ea typeface="MS PGothic"/>
              <a:cs typeface="MS PGothic"/>
            </a:endParaRPr>
          </a:p>
          <a:p>
            <a:pPr marL="0" indent="0" algn="ctr" defTabSz="457200">
              <a:spcBef>
                <a:spcPts val="600"/>
              </a:spcBef>
              <a:buSzPct val="90000"/>
              <a:buFont typeface="Arial" pitchFamily="34" charset="0"/>
              <a:buNone/>
              <a:defRPr/>
            </a:pPr>
            <a:endParaRPr lang="en-US" altLang="en-US" sz="1400" b="1" dirty="0">
              <a:solidFill>
                <a:srgbClr val="FF0000"/>
              </a:solidFill>
              <a:ea typeface="MS PGothic"/>
              <a:cs typeface="MS PGothic"/>
            </a:endParaRPr>
          </a:p>
          <a:p>
            <a:pPr marL="0" indent="0" algn="ctr" defTabSz="457200">
              <a:spcBef>
                <a:spcPts val="600"/>
              </a:spcBef>
              <a:buSzPct val="90000"/>
              <a:buNone/>
              <a:defRPr/>
            </a:pPr>
            <a:r>
              <a:rPr lang="en-US" altLang="en-US" sz="3300" b="1" dirty="0">
                <a:solidFill>
                  <a:srgbClr val="FF0000"/>
                </a:solidFill>
                <a:ea typeface="MS PGothic"/>
                <a:cs typeface="MS PGothic"/>
              </a:rPr>
              <a:t>Reduce platform development and integration costs, </a:t>
            </a:r>
          </a:p>
          <a:p>
            <a:pPr marL="0" indent="0" algn="ctr" defTabSz="457200">
              <a:spcBef>
                <a:spcPts val="600"/>
              </a:spcBef>
              <a:buSzPct val="90000"/>
              <a:buNone/>
              <a:defRPr/>
            </a:pPr>
            <a:r>
              <a:rPr lang="en-US" altLang="en-US" sz="3300" b="1" dirty="0">
                <a:solidFill>
                  <a:srgbClr val="FF0000"/>
                </a:solidFill>
                <a:ea typeface="MS PGothic"/>
                <a:cs typeface="MS PGothic"/>
              </a:rPr>
              <a:t>Enlarge the market,</a:t>
            </a:r>
          </a:p>
          <a:p>
            <a:pPr marL="0" indent="0" algn="ctr" defTabSz="457200">
              <a:spcBef>
                <a:spcPts val="600"/>
              </a:spcBef>
              <a:buSzPct val="90000"/>
              <a:buNone/>
              <a:defRPr/>
            </a:pPr>
            <a:r>
              <a:rPr lang="en-US" altLang="en-US" sz="3300" b="1" u="sng" dirty="0">
                <a:solidFill>
                  <a:srgbClr val="FF0000"/>
                </a:solidFill>
                <a:ea typeface="MS PGothic"/>
                <a:cs typeface="MS PGothic"/>
              </a:rPr>
              <a:t>Enable real competition on services</a:t>
            </a:r>
          </a:p>
          <a:p>
            <a:pPr marL="0" indent="0" algn="ctr" defTabSz="457200">
              <a:spcBef>
                <a:spcPts val="600"/>
              </a:spcBef>
              <a:buSzPct val="90000"/>
              <a:buFont typeface="Arial" pitchFamily="34" charset="0"/>
              <a:buNone/>
              <a:defRPr/>
            </a:pPr>
            <a:endParaRPr lang="en-GB" altLang="en-US" sz="2800" b="1" dirty="0">
              <a:solidFill>
                <a:srgbClr val="FF0000"/>
              </a:solidFill>
              <a:ea typeface="MS PGothic"/>
              <a:cs typeface="MS PGothic"/>
            </a:endParaRPr>
          </a:p>
        </p:txBody>
      </p:sp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1752812" y="186813"/>
            <a:ext cx="9693564" cy="8177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3600" b="1" dirty="0"/>
              <a:t>The role of Standardization for IOT</a:t>
            </a:r>
          </a:p>
        </p:txBody>
      </p:sp>
      <p:sp>
        <p:nvSpPr>
          <p:cNvPr id="4" name="Down Arrow 3"/>
          <p:cNvSpPr/>
          <p:nvPr/>
        </p:nvSpPr>
        <p:spPr>
          <a:xfrm>
            <a:off x="4329471" y="4575577"/>
            <a:ext cx="3149600" cy="53340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Down Arrow 3"/>
          <p:cNvSpPr/>
          <p:nvPr/>
        </p:nvSpPr>
        <p:spPr>
          <a:xfrm>
            <a:off x="4405671" y="2114495"/>
            <a:ext cx="3149600" cy="53340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4383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 advClick="0" advTm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2510" y="127586"/>
            <a:ext cx="8737600" cy="715962"/>
          </a:xfrm>
        </p:spPr>
        <p:txBody>
          <a:bodyPr>
            <a:noAutofit/>
          </a:bodyPr>
          <a:lstStyle/>
          <a:p>
            <a:r>
              <a:rPr lang="en-US" sz="3600" b="1" dirty="0"/>
              <a:t>OneM2M is a quite complete global standard</a:t>
            </a:r>
            <a:endParaRPr lang="en-US" altLang="en-US" sz="3600" b="1" dirty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2" name="Rounded Rectangle 41"/>
          <p:cNvSpPr/>
          <p:nvPr/>
        </p:nvSpPr>
        <p:spPr bwMode="auto">
          <a:xfrm>
            <a:off x="812800" y="2944758"/>
            <a:ext cx="3425963" cy="505443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45054"/>
            </a:solidFill>
            <a:prstDash val="solid"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</p:spPr>
        <p:txBody>
          <a:bodyPr lIns="0" rIns="0" anchor="t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Service Layer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" y="2741538"/>
            <a:ext cx="1452880" cy="611263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  <a:effectLst/>
          <a:extLst/>
        </p:spPr>
      </p:pic>
      <p:sp>
        <p:nvSpPr>
          <p:cNvPr id="11" name="Espace réservé du contenu 3"/>
          <p:cNvSpPr txBox="1">
            <a:spLocks/>
          </p:cNvSpPr>
          <p:nvPr/>
        </p:nvSpPr>
        <p:spPr>
          <a:xfrm>
            <a:off x="304801" y="5410201"/>
            <a:ext cx="11333019" cy="106679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sz="2400" dirty="0"/>
              <a:t>…and most importantly:                </a:t>
            </a:r>
            <a:r>
              <a:rPr lang="en-US" sz="2400" b="1" i="1" dirty="0">
                <a:solidFill>
                  <a:srgbClr val="C00000"/>
                </a:solidFill>
              </a:rPr>
              <a:t>   is a </a:t>
            </a:r>
            <a:r>
              <a:rPr lang="en-US" sz="2800" b="1" i="1" u="sng" dirty="0">
                <a:solidFill>
                  <a:srgbClr val="C00000"/>
                </a:solidFill>
              </a:rPr>
              <a:t>Global Standard</a:t>
            </a:r>
            <a:r>
              <a:rPr lang="en-US" sz="2800" b="1" i="1" dirty="0">
                <a:solidFill>
                  <a:srgbClr val="C00000"/>
                </a:solidFill>
              </a:rPr>
              <a:t> </a:t>
            </a:r>
            <a:r>
              <a:rPr lang="en-US" sz="2400" b="1" i="1" dirty="0">
                <a:solidFill>
                  <a:srgbClr val="C00000"/>
                </a:solidFill>
              </a:rPr>
              <a:t>– not controlled by a single private company!</a:t>
            </a:r>
          </a:p>
        </p:txBody>
      </p:sp>
      <p:pic>
        <p:nvPicPr>
          <p:cNvPr id="12" name="Picture 2" descr="3GPP-logo_we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285" y="4663228"/>
            <a:ext cx="1145315" cy="500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1" y="4663227"/>
            <a:ext cx="716721" cy="37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图片 82" descr="3.jpg"/>
          <p:cNvPicPr>
            <a:picLocks noChangeAspect="1"/>
          </p:cNvPicPr>
          <p:nvPr/>
        </p:nvPicPr>
        <p:blipFill rotWithShape="1">
          <a:blip r:embed="rId5" cstate="print"/>
          <a:srcRect l="17084" t="3245" r="11964"/>
          <a:stretch/>
        </p:blipFill>
        <p:spPr bwMode="auto">
          <a:xfrm>
            <a:off x="2422997" y="4663228"/>
            <a:ext cx="625004" cy="502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Rounded Rectangle 46"/>
          <p:cNvSpPr/>
          <p:nvPr/>
        </p:nvSpPr>
        <p:spPr bwMode="auto">
          <a:xfrm>
            <a:off x="812800" y="1823548"/>
            <a:ext cx="3425379" cy="505443"/>
          </a:xfrm>
          <a:prstGeom prst="roundRect">
            <a:avLst/>
          </a:prstGeom>
          <a:solidFill>
            <a:schemeClr val="accent6">
              <a:lumMod val="90000"/>
              <a:lumOff val="10000"/>
            </a:schemeClr>
          </a:solidFill>
          <a:ln w="12700" cap="flat" cmpd="sng" algn="ctr">
            <a:solidFill>
              <a:srgbClr val="545054"/>
            </a:solidFill>
            <a:prstDash val="solid"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</p:spPr>
        <p:txBody>
          <a:bodyPr lIns="0" rIns="0"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800" b="1" kern="0" dirty="0">
                <a:solidFill>
                  <a:prstClr val="white"/>
                </a:solidFill>
                <a:latin typeface="+mn-lt"/>
              </a:rPr>
              <a:t>Application Layer</a:t>
            </a:r>
          </a:p>
        </p:txBody>
      </p:sp>
      <p:sp>
        <p:nvSpPr>
          <p:cNvPr id="45" name="Rounded Rectangle 44"/>
          <p:cNvSpPr/>
          <p:nvPr/>
        </p:nvSpPr>
        <p:spPr bwMode="auto">
          <a:xfrm>
            <a:off x="812800" y="4055974"/>
            <a:ext cx="3425963" cy="505443"/>
          </a:xfrm>
          <a:prstGeom prst="roundRect">
            <a:avLst/>
          </a:prstGeom>
          <a:solidFill>
            <a:schemeClr val="bg2">
              <a:lumMod val="65000"/>
            </a:schemeClr>
          </a:solidFill>
          <a:ln w="12700" cap="flat" cmpd="sng" algn="ctr">
            <a:solidFill>
              <a:srgbClr val="545054"/>
            </a:solidFill>
            <a:prstDash val="solid"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</p:spPr>
        <p:txBody>
          <a:bodyPr lIns="0" rIns="0"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800" b="1" kern="0" dirty="0">
                <a:solidFill>
                  <a:prstClr val="white"/>
                </a:solidFill>
                <a:latin typeface="+mn-lt"/>
              </a:rPr>
              <a:t>Network Layer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b="1" kern="0" dirty="0">
              <a:solidFill>
                <a:prstClr val="white"/>
              </a:solidFill>
              <a:latin typeface="+mn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95400"/>
            <a:ext cx="3232112" cy="601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Image 214" descr="See original image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15" t="13846" r="11734" b="13846"/>
          <a:stretch/>
        </p:blipFill>
        <p:spPr bwMode="auto">
          <a:xfrm>
            <a:off x="3352801" y="5489858"/>
            <a:ext cx="1254368" cy="52062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Left Brace 5"/>
          <p:cNvSpPr/>
          <p:nvPr/>
        </p:nvSpPr>
        <p:spPr>
          <a:xfrm>
            <a:off x="4368801" y="1603263"/>
            <a:ext cx="1117600" cy="3112862"/>
          </a:xfrm>
          <a:prstGeom prst="leftBrace">
            <a:avLst>
              <a:gd name="adj1" fmla="val 63236"/>
              <a:gd name="adj2" fmla="val 50000"/>
            </a:avLst>
          </a:prstGeom>
          <a:gradFill>
            <a:gsLst>
              <a:gs pos="0">
                <a:srgbClr val="C00000"/>
              </a:gs>
              <a:gs pos="35000">
                <a:srgbClr val="C00000"/>
              </a:gs>
              <a:gs pos="100000">
                <a:schemeClr val="bg1"/>
              </a:gs>
            </a:gsLst>
            <a:lin ang="0" scaled="0"/>
          </a:gra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5" name="TextBox 4"/>
          <p:cNvSpPr txBox="1"/>
          <p:nvPr/>
        </p:nvSpPr>
        <p:spPr>
          <a:xfrm>
            <a:off x="5147744" y="1630501"/>
            <a:ext cx="69426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545054"/>
                </a:solidFill>
                <a:latin typeface="+mn-lt"/>
              </a:rPr>
              <a:t>oneM2M specifies a </a:t>
            </a:r>
            <a:r>
              <a:rPr lang="en-US" sz="2000" b="1" dirty="0">
                <a:solidFill>
                  <a:srgbClr val="C00000"/>
                </a:solidFill>
                <a:latin typeface="+mn-lt"/>
              </a:rPr>
              <a:t>distributed software/</a:t>
            </a:r>
            <a:r>
              <a:rPr lang="en-US" sz="2000" b="1" u="sng" dirty="0">
                <a:solidFill>
                  <a:srgbClr val="C00000"/>
                </a:solidFill>
                <a:latin typeface="+mn-lt"/>
              </a:rPr>
              <a:t>middleware layer</a:t>
            </a:r>
            <a:r>
              <a:rPr lang="en-US" sz="2000" dirty="0">
                <a:solidFill>
                  <a:srgbClr val="545054"/>
                </a:solidFill>
                <a:latin typeface="+mn-lt"/>
              </a:rPr>
              <a:t>, sitting between applications and underlying communication networking HW/</a:t>
            </a:r>
            <a:r>
              <a:rPr lang="en-US" sz="2000" dirty="0" err="1">
                <a:solidFill>
                  <a:srgbClr val="545054"/>
                </a:solidFill>
                <a:latin typeface="+mn-lt"/>
              </a:rPr>
              <a:t>SW,Integrated</a:t>
            </a:r>
            <a:r>
              <a:rPr lang="en-US" sz="2000" dirty="0">
                <a:solidFill>
                  <a:srgbClr val="545054"/>
                </a:solidFill>
                <a:latin typeface="+mn-lt"/>
              </a:rPr>
              <a:t> into </a:t>
            </a:r>
            <a:r>
              <a:rPr lang="en-US" sz="2000" b="1" dirty="0">
                <a:solidFill>
                  <a:srgbClr val="C00000"/>
                </a:solidFill>
                <a:latin typeface="+mn-lt"/>
              </a:rPr>
              <a:t>devices  gateways &amp; servers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u="sng" dirty="0">
                <a:solidFill>
                  <a:srgbClr val="C00000"/>
                </a:solidFill>
                <a:latin typeface="+mn-lt"/>
              </a:rPr>
              <a:t>Bridges</a:t>
            </a:r>
            <a:r>
              <a:rPr lang="en-US" sz="2000" dirty="0">
                <a:solidFill>
                  <a:srgbClr val="545054"/>
                </a:solidFill>
                <a:latin typeface="+mn-lt"/>
              </a:rPr>
              <a:t> communication technologies, e.g.: </a:t>
            </a:r>
            <a:r>
              <a:rPr lang="en-US" sz="2000" b="1" dirty="0">
                <a:solidFill>
                  <a:srgbClr val="C00000"/>
                </a:solidFill>
                <a:latin typeface="+mn-lt"/>
              </a:rPr>
              <a:t>fixed, NB-</a:t>
            </a:r>
            <a:r>
              <a:rPr lang="en-US" sz="2000" b="1" dirty="0" err="1">
                <a:solidFill>
                  <a:srgbClr val="C00000"/>
                </a:solidFill>
                <a:latin typeface="+mn-lt"/>
              </a:rPr>
              <a:t>IoT</a:t>
            </a:r>
            <a:r>
              <a:rPr lang="en-US" sz="2000" b="1" dirty="0">
                <a:solidFill>
                  <a:srgbClr val="C00000"/>
                </a:solidFill>
                <a:latin typeface="+mn-lt"/>
              </a:rPr>
              <a:t>, 3GPP 4G, 5G, </a:t>
            </a:r>
            <a:r>
              <a:rPr lang="en-US" sz="2000" b="1" dirty="0" err="1">
                <a:solidFill>
                  <a:srgbClr val="C00000"/>
                </a:solidFill>
                <a:latin typeface="+mn-lt"/>
              </a:rPr>
              <a:t>LoRa</a:t>
            </a:r>
            <a:r>
              <a:rPr lang="en-US" sz="2000" b="1" dirty="0">
                <a:solidFill>
                  <a:srgbClr val="C00000"/>
                </a:solidFill>
                <a:latin typeface="+mn-lt"/>
              </a:rPr>
              <a:t>..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u="sng" dirty="0">
                <a:solidFill>
                  <a:srgbClr val="C00000"/>
                </a:solidFill>
                <a:latin typeface="+mn-lt"/>
              </a:rPr>
              <a:t>Interworks</a:t>
            </a:r>
            <a:r>
              <a:rPr lang="en-US" sz="20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545054"/>
                </a:solidFill>
                <a:latin typeface="+mn-lt"/>
              </a:rPr>
              <a:t>existing solutions</a:t>
            </a:r>
            <a:endParaRPr lang="en-US" sz="2000" b="1" dirty="0">
              <a:solidFill>
                <a:srgbClr val="C00000"/>
              </a:solidFill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u="sng" dirty="0">
                <a:solidFill>
                  <a:srgbClr val="C00000"/>
                </a:solidFill>
                <a:latin typeface="+mn-lt"/>
              </a:rPr>
              <a:t>Manages data</a:t>
            </a:r>
            <a:r>
              <a:rPr lang="en-US" sz="2000" dirty="0">
                <a:solidFill>
                  <a:srgbClr val="545054"/>
                </a:solidFill>
                <a:latin typeface="+mn-lt"/>
              </a:rPr>
              <a:t> (communicate, store, share)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545054"/>
                </a:solidFill>
                <a:latin typeface="+mn-lt"/>
              </a:rPr>
              <a:t>Allows to </a:t>
            </a:r>
            <a:r>
              <a:rPr lang="en-US" sz="2000" b="1" u="sng" dirty="0">
                <a:solidFill>
                  <a:srgbClr val="C00000"/>
                </a:solidFill>
                <a:latin typeface="+mn-lt"/>
              </a:rPr>
              <a:t>annotate data </a:t>
            </a:r>
            <a:r>
              <a:rPr lang="en-US" sz="2000" dirty="0">
                <a:solidFill>
                  <a:srgbClr val="545054"/>
                </a:solidFill>
                <a:latin typeface="+mn-lt"/>
              </a:rPr>
              <a:t>with</a:t>
            </a:r>
            <a:r>
              <a:rPr lang="en-US" sz="2000" b="1" dirty="0">
                <a:solidFill>
                  <a:srgbClr val="C00000"/>
                </a:solidFill>
                <a:latin typeface="+mn-lt"/>
              </a:rPr>
              <a:t> semantic descriptions</a:t>
            </a:r>
          </a:p>
        </p:txBody>
      </p:sp>
    </p:spTree>
    <p:extLst>
      <p:ext uri="{BB962C8B-B14F-4D97-AF65-F5344CB8AC3E}">
        <p14:creationId xmlns:p14="http://schemas.microsoft.com/office/powerpoint/2010/main" val="2305883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>
            <a:extLst>
              <a:ext uri="{FF2B5EF4-FFF2-40B4-BE49-F238E27FC236}">
                <a16:creationId xmlns:a16="http://schemas.microsoft.com/office/drawing/2014/main" id="{A65D2746-1550-4AEC-AFA6-7B26F488A7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0054" y="189825"/>
            <a:ext cx="7407275" cy="654050"/>
          </a:xfrm>
        </p:spPr>
        <p:txBody>
          <a:bodyPr anchor="b"/>
          <a:lstStyle/>
          <a:p>
            <a:r>
              <a:rPr lang="it-IT" altLang="en-US" sz="3600" dirty="0"/>
              <a:t>OneM2M</a:t>
            </a:r>
            <a:endParaRPr lang="en-US" altLang="en-US" sz="3600" dirty="0"/>
          </a:p>
        </p:txBody>
      </p:sp>
      <p:grpSp>
        <p:nvGrpSpPr>
          <p:cNvPr id="60" name="Gruppo 5">
            <a:extLst>
              <a:ext uri="{FF2B5EF4-FFF2-40B4-BE49-F238E27FC236}">
                <a16:creationId xmlns:a16="http://schemas.microsoft.com/office/drawing/2014/main" id="{5C2DCD4E-F141-4C38-9D31-410121B37338}"/>
              </a:ext>
            </a:extLst>
          </p:cNvPr>
          <p:cNvGrpSpPr>
            <a:grpSpLocks/>
          </p:cNvGrpSpPr>
          <p:nvPr/>
        </p:nvGrpSpPr>
        <p:grpSpPr bwMode="auto">
          <a:xfrm>
            <a:off x="5481151" y="1114997"/>
            <a:ext cx="2315550" cy="2053757"/>
            <a:chOff x="1520825" y="1728056"/>
            <a:chExt cx="1827213" cy="3128107"/>
          </a:xfrm>
        </p:grpSpPr>
        <p:sp>
          <p:nvSpPr>
            <p:cNvPr id="77" name="AutoShape 8">
              <a:extLst>
                <a:ext uri="{FF2B5EF4-FFF2-40B4-BE49-F238E27FC236}">
                  <a16:creationId xmlns:a16="http://schemas.microsoft.com/office/drawing/2014/main" id="{703DBFE5-5E39-4E42-9DE7-6E2AF498098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094941" y="2430463"/>
              <a:ext cx="777875" cy="1439863"/>
            </a:xfrm>
            <a:prstGeom prst="chevron">
              <a:avLst>
                <a:gd name="adj" fmla="val 16009"/>
              </a:avLst>
            </a:prstGeom>
            <a:noFill/>
            <a:ln w="28575" algn="ctr">
              <a:solidFill>
                <a:srgbClr val="82B9E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anchor="ctr"/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 panose="020B0703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78" name="AutoShape 8">
              <a:extLst>
                <a:ext uri="{FF2B5EF4-FFF2-40B4-BE49-F238E27FC236}">
                  <a16:creationId xmlns:a16="http://schemas.microsoft.com/office/drawing/2014/main" id="{0AB357FC-CD6F-4D03-8B0F-805F5F4DF5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087797" y="3740150"/>
              <a:ext cx="792163" cy="1439863"/>
            </a:xfrm>
            <a:prstGeom prst="chevron">
              <a:avLst>
                <a:gd name="adj" fmla="val 16009"/>
              </a:avLst>
            </a:prstGeom>
            <a:noFill/>
            <a:ln w="28575" algn="ctr">
              <a:solidFill>
                <a:srgbClr val="82B9E6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anchor="ctr"/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 panose="020B0703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79" name="AutoShape 8">
              <a:extLst>
                <a:ext uri="{FF2B5EF4-FFF2-40B4-BE49-F238E27FC236}">
                  <a16:creationId xmlns:a16="http://schemas.microsoft.com/office/drawing/2014/main" id="{FC25CE0D-8E4B-4083-937A-B6A2B2793D4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094941" y="3079750"/>
              <a:ext cx="777875" cy="1439863"/>
            </a:xfrm>
            <a:prstGeom prst="chevron">
              <a:avLst>
                <a:gd name="adj" fmla="val 16009"/>
              </a:avLst>
            </a:prstGeom>
            <a:noFill/>
            <a:ln w="28575" algn="ctr">
              <a:solidFill>
                <a:srgbClr val="82B9E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anchor="ctr"/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 panose="020B0703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80" name="Text Box 12">
              <a:extLst>
                <a:ext uri="{FF2B5EF4-FFF2-40B4-BE49-F238E27FC236}">
                  <a16:creationId xmlns:a16="http://schemas.microsoft.com/office/drawing/2014/main" id="{35CB1504-AB4F-4F0F-A517-BC9840D83C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0825" y="4346576"/>
              <a:ext cx="1792288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en-US" sz="1200" b="1" i="0" u="none" strike="noStrike" kern="0" cap="none" spc="0" normalizeH="0" baseline="0" noProof="0">
                  <a:ln>
                    <a:noFill/>
                  </a:ln>
                  <a:solidFill>
                    <a:srgbClr val="777777"/>
                  </a:solidFill>
                  <a:effectLst/>
                  <a:uLnTx/>
                  <a:uFillTx/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Devices </a:t>
              </a:r>
            </a:p>
          </p:txBody>
        </p:sp>
        <p:sp>
          <p:nvSpPr>
            <p:cNvPr id="81" name="Text Box 15">
              <a:extLst>
                <a:ext uri="{FF2B5EF4-FFF2-40B4-BE49-F238E27FC236}">
                  <a16:creationId xmlns:a16="http://schemas.microsoft.com/office/drawing/2014/main" id="{FBC7FCC9-577A-45C8-9293-638F8862B8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8398" y="3694532"/>
              <a:ext cx="1397486" cy="4784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en-US" sz="1200" b="1" i="0" u="none" strike="noStrike" kern="0" cap="none" spc="0" normalizeH="0" baseline="0" noProof="0">
                  <a:ln>
                    <a:noFill/>
                  </a:ln>
                  <a:solidFill>
                    <a:srgbClr val="777777"/>
                  </a:solidFill>
                  <a:effectLst/>
                  <a:uLnTx/>
                  <a:uFillTx/>
                  <a:latin typeface="Calibri" panose="020F0502020204030204" pitchFamily="34" charset="0"/>
                  <a:ea typeface="MS PGothic" pitchFamily="34" charset="-128"/>
                  <a:cs typeface="Arial"/>
                </a:rPr>
                <a:t>Connectivity</a:t>
              </a:r>
              <a:endParaRPr kumimoji="0" lang="it-IT" altLang="en-US" sz="1000" b="1" i="0" u="none" strike="noStrike" kern="0" cap="none" spc="0" normalizeH="0" baseline="0" noProof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alibri" panose="020F0502020204030204" pitchFamily="34" charset="0"/>
                <a:ea typeface="MS PGothic" pitchFamily="34" charset="-128"/>
                <a:cs typeface="Arial"/>
              </a:endParaRPr>
            </a:p>
          </p:txBody>
        </p:sp>
        <p:sp>
          <p:nvSpPr>
            <p:cNvPr id="82" name="AutoShape 8">
              <a:extLst>
                <a:ext uri="{FF2B5EF4-FFF2-40B4-BE49-F238E27FC236}">
                  <a16:creationId xmlns:a16="http://schemas.microsoft.com/office/drawing/2014/main" id="{EBA68854-D372-4110-84E5-C6213366EE6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907616" y="1584387"/>
              <a:ext cx="1152525" cy="1439863"/>
            </a:xfrm>
            <a:prstGeom prst="chevron">
              <a:avLst>
                <a:gd name="adj" fmla="val 10884"/>
              </a:avLst>
            </a:prstGeom>
            <a:noFill/>
            <a:ln w="28575" algn="ctr">
              <a:solidFill>
                <a:srgbClr val="82B9E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anchor="ctr"/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 panose="020B0703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83" name="Text Box 7">
              <a:extLst>
                <a:ext uri="{FF2B5EF4-FFF2-40B4-BE49-F238E27FC236}">
                  <a16:creationId xmlns:a16="http://schemas.microsoft.com/office/drawing/2014/main" id="{DA87FA86-03F0-4957-A994-B6223FF5A6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6863" y="1827213"/>
              <a:ext cx="1781175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en-US" sz="1200" b="1" i="0" u="none" strike="noStrike" kern="0" cap="none" spc="0" normalizeH="0" baseline="0" noProof="0">
                  <a:ln>
                    <a:noFill/>
                  </a:ln>
                  <a:solidFill>
                    <a:srgbClr val="777777"/>
                  </a:solidFill>
                  <a:effectLst/>
                  <a:uLnTx/>
                  <a:uFillTx/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Service Enablement</a:t>
              </a:r>
              <a:endParaRPr kumimoji="0" lang="it-IT" altLang="en-US" sz="1300" b="1" i="0" u="none" strike="noStrike" kern="0" cap="none" spc="0" normalizeH="0" baseline="0" noProof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endParaRPr>
            </a:p>
          </p:txBody>
        </p:sp>
        <p:sp>
          <p:nvSpPr>
            <p:cNvPr id="84" name="AutoShape 14">
              <a:extLst>
                <a:ext uri="{FF2B5EF4-FFF2-40B4-BE49-F238E27FC236}">
                  <a16:creationId xmlns:a16="http://schemas.microsoft.com/office/drawing/2014/main" id="{72B6091A-9F91-4585-89FD-597BEE232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5625" y="2330451"/>
              <a:ext cx="1223963" cy="431800"/>
            </a:xfrm>
            <a:prstGeom prst="can">
              <a:avLst>
                <a:gd name="adj" fmla="val 25000"/>
              </a:avLst>
            </a:prstGeom>
            <a:solidFill>
              <a:srgbClr val="0046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en-US" sz="18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anklin Gothic Demi" panose="020B0703020102020204" pitchFamily="34" charset="0"/>
                  <a:ea typeface="MS PGothic" pitchFamily="34" charset="-128"/>
                  <a:cs typeface="Arial"/>
                </a:rPr>
                <a:t>Data</a:t>
              </a:r>
              <a:endParaRPr kumimoji="0" lang="en-US" altLang="en-US" sz="1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Demi" panose="020B0703020102020204" pitchFamily="34" charset="0"/>
                <a:ea typeface="MS PGothic" pitchFamily="34" charset="-128"/>
                <a:cs typeface="Arial"/>
              </a:endParaRPr>
            </a:p>
          </p:txBody>
        </p:sp>
        <p:sp>
          <p:nvSpPr>
            <p:cNvPr id="85" name="Text Box 7">
              <a:extLst>
                <a:ext uri="{FF2B5EF4-FFF2-40B4-BE49-F238E27FC236}">
                  <a16:creationId xmlns:a16="http://schemas.microsoft.com/office/drawing/2014/main" id="{B0FA8DE8-7BB8-4585-954C-BD00AEE297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5620" y="2906713"/>
              <a:ext cx="1320330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en-US" sz="1200" b="1" i="0" u="none" strike="noStrike" kern="0" cap="none" spc="0" normalizeH="0" baseline="0" noProof="0">
                  <a:ln>
                    <a:noFill/>
                  </a:ln>
                  <a:solidFill>
                    <a:srgbClr val="777777"/>
                  </a:solidFill>
                  <a:effectLst/>
                  <a:uLnTx/>
                  <a:uFillTx/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Management </a:t>
              </a:r>
            </a:p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en-US" sz="1200" b="1" i="0" u="none" strike="noStrike" kern="0" cap="none" spc="0" normalizeH="0" baseline="0" noProof="0">
                  <a:ln>
                    <a:noFill/>
                  </a:ln>
                  <a:solidFill>
                    <a:srgbClr val="777777"/>
                  </a:solidFill>
                  <a:effectLst/>
                  <a:uLnTx/>
                  <a:uFillTx/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Services</a:t>
              </a:r>
            </a:p>
          </p:txBody>
        </p:sp>
      </p:grpSp>
      <p:sp>
        <p:nvSpPr>
          <p:cNvPr id="61" name="AutoShape 11">
            <a:extLst>
              <a:ext uri="{FF2B5EF4-FFF2-40B4-BE49-F238E27FC236}">
                <a16:creationId xmlns:a16="http://schemas.microsoft.com/office/drawing/2014/main" id="{5FE1942C-9CB9-4E44-9A01-60CB74C23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710" y="3457284"/>
            <a:ext cx="2736010" cy="426313"/>
          </a:xfrm>
          <a:prstGeom prst="homePlate">
            <a:avLst>
              <a:gd name="adj" fmla="val 82786"/>
            </a:avLst>
          </a:prstGeom>
          <a:noFill/>
          <a:ln w="28575" algn="ctr">
            <a:solidFill>
              <a:srgbClr val="82B9E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eaLnBrk="1" fontAlgn="base" latinLnBrk="0" hangingPunct="1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en-US" sz="1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itchFamily="34" charset="-128"/>
                <a:cs typeface="Arial"/>
              </a:rPr>
              <a:t>Connectivity</a:t>
            </a:r>
            <a:endParaRPr kumimoji="0" lang="en-US" altLang="en-US" sz="17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Demi" panose="020B0703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2" name="AutoShape 8">
            <a:extLst>
              <a:ext uri="{FF2B5EF4-FFF2-40B4-BE49-F238E27FC236}">
                <a16:creationId xmlns:a16="http://schemas.microsoft.com/office/drawing/2014/main" id="{5DBBB97F-A7D5-4534-B0AB-54587DF3C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1048" y="3457284"/>
            <a:ext cx="2736010" cy="426313"/>
          </a:xfrm>
          <a:prstGeom prst="chevron">
            <a:avLst>
              <a:gd name="adj" fmla="val 84078"/>
            </a:avLst>
          </a:prstGeom>
          <a:noFill/>
          <a:ln w="28575" algn="ctr">
            <a:solidFill>
              <a:srgbClr val="82B9E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eaLnBrk="1" fontAlgn="base" latinLnBrk="0" hangingPunct="1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en-US" sz="17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Deployment</a:t>
            </a:r>
            <a:endParaRPr kumimoji="0" lang="en-US" altLang="en-US" sz="17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3" name="AutoShape 8">
            <a:extLst>
              <a:ext uri="{FF2B5EF4-FFF2-40B4-BE49-F238E27FC236}">
                <a16:creationId xmlns:a16="http://schemas.microsoft.com/office/drawing/2014/main" id="{F30E39B3-F520-4462-A771-E929A6B45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397" y="3457284"/>
            <a:ext cx="2667610" cy="426313"/>
          </a:xfrm>
          <a:prstGeom prst="chevron">
            <a:avLst>
              <a:gd name="adj" fmla="val 81976"/>
            </a:avLst>
          </a:prstGeom>
          <a:noFill/>
          <a:ln w="28575" algn="ctr">
            <a:solidFill>
              <a:srgbClr val="82B9E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eaLnBrk="1" fontAlgn="base" latinLnBrk="0" hangingPunct="1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it-IT" altLang="en-US" sz="1800" b="1" kern="0" dirty="0">
                <a:solidFill>
                  <a:srgbClr val="000000"/>
                </a:solidFill>
                <a:latin typeface="Arial" panose="020B0604020202020204" pitchFamily="34" charset="0"/>
                <a:ea typeface="MS PGothic" pitchFamily="34" charset="-128"/>
                <a:cs typeface="Arial"/>
              </a:rPr>
              <a:t>Data sharing</a:t>
            </a:r>
            <a:endParaRPr kumimoji="0" lang="en-US" altLang="en-U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itchFamily="34" charset="-128"/>
              <a:cs typeface="Arial"/>
            </a:endParaRPr>
          </a:p>
        </p:txBody>
      </p:sp>
      <p:sp>
        <p:nvSpPr>
          <p:cNvPr id="64" name="AutoShape 38">
            <a:extLst>
              <a:ext uri="{FF2B5EF4-FFF2-40B4-BE49-F238E27FC236}">
                <a16:creationId xmlns:a16="http://schemas.microsoft.com/office/drawing/2014/main" id="{28F787DC-E004-4C7A-BBC8-80C1D7535787}"/>
              </a:ext>
            </a:extLst>
          </p:cNvPr>
          <p:cNvSpPr>
            <a:spLocks noChangeArrowheads="1"/>
          </p:cNvSpPr>
          <p:nvPr/>
        </p:nvSpPr>
        <p:spPr bwMode="auto">
          <a:xfrm rot="10006679">
            <a:off x="930096" y="876619"/>
            <a:ext cx="8105184" cy="314466"/>
          </a:xfrm>
          <a:prstGeom prst="leftArrow">
            <a:avLst>
              <a:gd name="adj1" fmla="val 53704"/>
              <a:gd name="adj2" fmla="val 174855"/>
            </a:avLst>
          </a:prstGeom>
          <a:solidFill>
            <a:srgbClr val="3366FF"/>
          </a:solidFill>
          <a:ln>
            <a:noFill/>
          </a:ln>
          <a:effectLst>
            <a:prstShdw prst="shdw17" dist="17961" dir="2700000">
              <a:srgbClr val="1F3D99"/>
            </a:prst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defTabSz="45720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40000"/>
              </a:spcAft>
              <a:buClr>
                <a:srgbClr val="FF0000"/>
              </a:buClr>
              <a:buSzPct val="50000"/>
              <a:buFont typeface="Franklin Gothic Demi" panose="020B0703020102020204" pitchFamily="34" charset="0"/>
              <a:buNone/>
              <a:tabLst/>
              <a:defRPr/>
            </a:pPr>
            <a:endParaRPr kumimoji="0" lang="en-US" altLang="en-US" sz="1400" b="1" i="0" u="none" strike="noStrike" kern="0" cap="none" spc="0" normalizeH="0" baseline="0" noProof="0">
              <a:ln>
                <a:noFill/>
              </a:ln>
              <a:solidFill>
                <a:srgbClr val="82B9E6"/>
              </a:solidFill>
              <a:effectLst/>
              <a:uLnTx/>
              <a:uFillTx/>
              <a:latin typeface="Franklin Gothic Demi" panose="020B0703020102020204" pitchFamily="34" charset="0"/>
              <a:ea typeface="MS PGothic" pitchFamily="34" charset="-128"/>
              <a:cs typeface="Arial"/>
            </a:endParaRPr>
          </a:p>
        </p:txBody>
      </p:sp>
      <p:grpSp>
        <p:nvGrpSpPr>
          <p:cNvPr id="65" name="Gruppo 4">
            <a:extLst>
              <a:ext uri="{FF2B5EF4-FFF2-40B4-BE49-F238E27FC236}">
                <a16:creationId xmlns:a16="http://schemas.microsoft.com/office/drawing/2014/main" id="{3579AD13-0878-4239-BF1D-D35C6CEB0C81}"/>
              </a:ext>
            </a:extLst>
          </p:cNvPr>
          <p:cNvGrpSpPr>
            <a:grpSpLocks/>
          </p:cNvGrpSpPr>
          <p:nvPr/>
        </p:nvGrpSpPr>
        <p:grpSpPr bwMode="auto">
          <a:xfrm>
            <a:off x="3171636" y="1833082"/>
            <a:ext cx="2271291" cy="1376195"/>
            <a:chOff x="3283782" y="2774494"/>
            <a:chExt cx="1792288" cy="2094706"/>
          </a:xfrm>
        </p:grpSpPr>
        <p:sp>
          <p:nvSpPr>
            <p:cNvPr id="71" name="AutoShape 8">
              <a:extLst>
                <a:ext uri="{FF2B5EF4-FFF2-40B4-BE49-F238E27FC236}">
                  <a16:creationId xmlns:a16="http://schemas.microsoft.com/office/drawing/2014/main" id="{45FB0777-6084-43AE-937A-9988C7B32E6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857898" y="2443500"/>
              <a:ext cx="777875" cy="1439863"/>
            </a:xfrm>
            <a:prstGeom prst="chevron">
              <a:avLst>
                <a:gd name="adj" fmla="val 16009"/>
              </a:avLst>
            </a:prstGeom>
            <a:noFill/>
            <a:ln w="28575" algn="ctr">
              <a:solidFill>
                <a:srgbClr val="82B9E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anchor="ctr"/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 panose="020B0703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72" name="AutoShape 8">
              <a:extLst>
                <a:ext uri="{FF2B5EF4-FFF2-40B4-BE49-F238E27FC236}">
                  <a16:creationId xmlns:a16="http://schemas.microsoft.com/office/drawing/2014/main" id="{2D95059B-2431-47D0-86D7-CF6F8443F05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850754" y="3753187"/>
              <a:ext cx="792163" cy="1439863"/>
            </a:xfrm>
            <a:prstGeom prst="chevron">
              <a:avLst>
                <a:gd name="adj" fmla="val 16009"/>
              </a:avLst>
            </a:prstGeom>
            <a:noFill/>
            <a:ln w="28575" algn="ctr">
              <a:solidFill>
                <a:srgbClr val="82B9E6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anchor="ctr"/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 panose="020B0703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73" name="AutoShape 8">
              <a:extLst>
                <a:ext uri="{FF2B5EF4-FFF2-40B4-BE49-F238E27FC236}">
                  <a16:creationId xmlns:a16="http://schemas.microsoft.com/office/drawing/2014/main" id="{9ADBE575-40EA-44FC-93B0-392D115CD65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857898" y="3092787"/>
              <a:ext cx="777875" cy="1439863"/>
            </a:xfrm>
            <a:prstGeom prst="chevron">
              <a:avLst>
                <a:gd name="adj" fmla="val 16009"/>
              </a:avLst>
            </a:prstGeom>
            <a:noFill/>
            <a:ln w="28575" algn="ctr">
              <a:solidFill>
                <a:srgbClr val="82B9E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anchor="ctr"/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 panose="020B0703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74" name="Text Box 12">
              <a:extLst>
                <a:ext uri="{FF2B5EF4-FFF2-40B4-BE49-F238E27FC236}">
                  <a16:creationId xmlns:a16="http://schemas.microsoft.com/office/drawing/2014/main" id="{E2ABE461-5F93-462D-957F-B2D79CBB38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3782" y="4359613"/>
              <a:ext cx="1792288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en-US" sz="1200" b="1" i="0" u="none" strike="noStrike" kern="0" cap="none" spc="0" normalizeH="0" baseline="0" noProof="0">
                  <a:ln>
                    <a:noFill/>
                  </a:ln>
                  <a:solidFill>
                    <a:srgbClr val="777777"/>
                  </a:solidFill>
                  <a:effectLst/>
                  <a:uLnTx/>
                  <a:uFillTx/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Devices </a:t>
              </a:r>
            </a:p>
          </p:txBody>
        </p:sp>
        <p:sp>
          <p:nvSpPr>
            <p:cNvPr id="75" name="Text Box 15">
              <a:extLst>
                <a:ext uri="{FF2B5EF4-FFF2-40B4-BE49-F238E27FC236}">
                  <a16:creationId xmlns:a16="http://schemas.microsoft.com/office/drawing/2014/main" id="{20DE5E7A-15B1-42DA-98C7-A3BF094880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1356" y="3705781"/>
              <a:ext cx="1397496" cy="478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en-US" sz="1200" b="1" i="0" u="none" strike="noStrike" kern="0" cap="none" spc="0" normalizeH="0" baseline="0" noProof="0">
                  <a:ln>
                    <a:noFill/>
                  </a:ln>
                  <a:solidFill>
                    <a:srgbClr val="777777"/>
                  </a:solidFill>
                  <a:effectLst/>
                  <a:uLnTx/>
                  <a:uFillTx/>
                  <a:latin typeface="Calibri" panose="020F0502020204030204" pitchFamily="34" charset="0"/>
                  <a:ea typeface="MS PGothic" pitchFamily="34" charset="-128"/>
                  <a:cs typeface="Arial"/>
                </a:rPr>
                <a:t>Connectivity</a:t>
              </a:r>
              <a:endParaRPr kumimoji="0" lang="it-IT" altLang="en-US" sz="1000" b="1" i="0" u="none" strike="noStrike" kern="0" cap="none" spc="0" normalizeH="0" baseline="0" noProof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alibri" panose="020F0502020204030204" pitchFamily="34" charset="0"/>
                <a:ea typeface="MS PGothic" pitchFamily="34" charset="-128"/>
                <a:cs typeface="Arial"/>
              </a:endParaRPr>
            </a:p>
          </p:txBody>
        </p:sp>
        <p:sp>
          <p:nvSpPr>
            <p:cNvPr id="76" name="Text Box 7">
              <a:extLst>
                <a:ext uri="{FF2B5EF4-FFF2-40B4-BE49-F238E27FC236}">
                  <a16:creationId xmlns:a16="http://schemas.microsoft.com/office/drawing/2014/main" id="{9E52C5AA-0C6C-470E-A1D1-961B1CB0D9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8577" y="2919750"/>
              <a:ext cx="1320330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en-US" sz="1200" b="1" i="0" u="none" strike="noStrike" kern="0" cap="none" spc="0" normalizeH="0" baseline="0" noProof="0">
                  <a:ln>
                    <a:noFill/>
                  </a:ln>
                  <a:solidFill>
                    <a:srgbClr val="777777"/>
                  </a:solidFill>
                  <a:effectLst/>
                  <a:uLnTx/>
                  <a:uFillTx/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Management </a:t>
              </a:r>
            </a:p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en-US" sz="1200" b="1" i="0" u="none" strike="noStrike" kern="0" cap="none" spc="0" normalizeH="0" baseline="0" noProof="0">
                  <a:ln>
                    <a:noFill/>
                  </a:ln>
                  <a:solidFill>
                    <a:srgbClr val="777777"/>
                  </a:solidFill>
                  <a:effectLst/>
                  <a:uLnTx/>
                  <a:uFillTx/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Services</a:t>
              </a:r>
            </a:p>
          </p:txBody>
        </p:sp>
      </p:grpSp>
      <p:grpSp>
        <p:nvGrpSpPr>
          <p:cNvPr id="66" name="Gruppo 3">
            <a:extLst>
              <a:ext uri="{FF2B5EF4-FFF2-40B4-BE49-F238E27FC236}">
                <a16:creationId xmlns:a16="http://schemas.microsoft.com/office/drawing/2014/main" id="{D8EA4AA2-205D-41CB-84AD-F483AF39590D}"/>
              </a:ext>
            </a:extLst>
          </p:cNvPr>
          <p:cNvGrpSpPr>
            <a:grpSpLocks/>
          </p:cNvGrpSpPr>
          <p:nvPr/>
        </p:nvGrpSpPr>
        <p:grpSpPr bwMode="auto">
          <a:xfrm>
            <a:off x="763545" y="2254532"/>
            <a:ext cx="2271291" cy="948262"/>
            <a:chOff x="5156042" y="3429000"/>
            <a:chExt cx="1792288" cy="1445419"/>
          </a:xfrm>
        </p:grpSpPr>
        <p:sp>
          <p:nvSpPr>
            <p:cNvPr id="67" name="AutoShape 8">
              <a:extLst>
                <a:ext uri="{FF2B5EF4-FFF2-40B4-BE49-F238E27FC236}">
                  <a16:creationId xmlns:a16="http://schemas.microsoft.com/office/drawing/2014/main" id="{5EF4220B-C454-41AA-8C91-1B2F44667FA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5723014" y="3758406"/>
              <a:ext cx="792163" cy="1439863"/>
            </a:xfrm>
            <a:prstGeom prst="chevron">
              <a:avLst>
                <a:gd name="adj" fmla="val 16009"/>
              </a:avLst>
            </a:prstGeom>
            <a:noFill/>
            <a:ln w="28575" algn="ctr">
              <a:solidFill>
                <a:srgbClr val="82B9E6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anchor="ctr"/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 panose="020B0703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68" name="AutoShape 8">
              <a:extLst>
                <a:ext uri="{FF2B5EF4-FFF2-40B4-BE49-F238E27FC236}">
                  <a16:creationId xmlns:a16="http://schemas.microsoft.com/office/drawing/2014/main" id="{95A68FF4-6F71-441D-BDFD-F38433D85E8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5730158" y="3098006"/>
              <a:ext cx="777875" cy="1439863"/>
            </a:xfrm>
            <a:prstGeom prst="chevron">
              <a:avLst>
                <a:gd name="adj" fmla="val 16009"/>
              </a:avLst>
            </a:prstGeom>
            <a:noFill/>
            <a:ln w="28575" algn="ctr">
              <a:solidFill>
                <a:srgbClr val="82B9E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anchor="ctr"/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 panose="020B0703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69" name="Text Box 12">
              <a:extLst>
                <a:ext uri="{FF2B5EF4-FFF2-40B4-BE49-F238E27FC236}">
                  <a16:creationId xmlns:a16="http://schemas.microsoft.com/office/drawing/2014/main" id="{AE62B2B2-6A51-4006-A2BC-574AFEF117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6042" y="4364832"/>
              <a:ext cx="1792288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1" fontAlgn="base" latinLnBrk="0" hangingPunct="1">
                <a:lnSpc>
                  <a:spcPts val="14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en-US" sz="1200" b="1" i="0" u="none" strike="noStrike" kern="0" cap="none" spc="0" normalizeH="0" baseline="0" noProof="0">
                  <a:ln>
                    <a:noFill/>
                  </a:ln>
                  <a:solidFill>
                    <a:srgbClr val="777777"/>
                  </a:solidFill>
                  <a:effectLst/>
                  <a:uLnTx/>
                  <a:uFillTx/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Devices </a:t>
              </a:r>
            </a:p>
          </p:txBody>
        </p:sp>
        <p:sp>
          <p:nvSpPr>
            <p:cNvPr id="70" name="Text Box 15">
              <a:extLst>
                <a:ext uri="{FF2B5EF4-FFF2-40B4-BE49-F238E27FC236}">
                  <a16:creationId xmlns:a16="http://schemas.microsoft.com/office/drawing/2014/main" id="{DE4CD8C4-D634-43C3-A5B5-BFBC3D118B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93616" y="3644982"/>
              <a:ext cx="1397496" cy="479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SzPct val="90000"/>
                <a:buBlip>
                  <a:blip r:embed="rId3"/>
                </a:buBlip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panose="020B0604020202020204" pitchFamily="34" charset="0"/>
                <a:buChar char="•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altLang="en-US" sz="1200" b="1" i="0" u="none" strike="noStrike" kern="0" cap="none" spc="0" normalizeH="0" baseline="0" noProof="0">
                  <a:ln>
                    <a:noFill/>
                  </a:ln>
                  <a:solidFill>
                    <a:srgbClr val="777777"/>
                  </a:solidFill>
                  <a:effectLst/>
                  <a:uLnTx/>
                  <a:uFillTx/>
                  <a:latin typeface="Calibri" panose="020F0502020204030204" pitchFamily="34" charset="0"/>
                  <a:ea typeface="MS PGothic" pitchFamily="34" charset="-128"/>
                  <a:cs typeface="Arial"/>
                </a:rPr>
                <a:t>Connectivity</a:t>
              </a:r>
              <a:endParaRPr kumimoji="0" lang="it-IT" altLang="en-US" sz="1000" b="1" i="0" u="none" strike="noStrike" kern="0" cap="none" spc="0" normalizeH="0" baseline="0" noProof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alibri" panose="020F0502020204030204" pitchFamily="34" charset="0"/>
                <a:ea typeface="MS PGothic" pitchFamily="34" charset="-128"/>
                <a:cs typeface="Arial"/>
              </a:endParaRPr>
            </a:p>
          </p:txBody>
        </p:sp>
      </p:grpSp>
      <p:sp>
        <p:nvSpPr>
          <p:cNvPr id="86" name="Rectangle 3">
            <a:extLst>
              <a:ext uri="{FF2B5EF4-FFF2-40B4-BE49-F238E27FC236}">
                <a16:creationId xmlns:a16="http://schemas.microsoft.com/office/drawing/2014/main" id="{08F63EFE-F350-4F41-8C7D-E5AF11C2F425}"/>
              </a:ext>
            </a:extLst>
          </p:cNvPr>
          <p:cNvSpPr>
            <a:spLocks/>
          </p:cNvSpPr>
          <p:nvPr/>
        </p:nvSpPr>
        <p:spPr bwMode="auto">
          <a:xfrm>
            <a:off x="677611" y="4030181"/>
            <a:ext cx="10209212" cy="2290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63525" indent="-263525"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defTabSz="457200" fontAlgn="base">
              <a:spcBef>
                <a:spcPts val="600"/>
              </a:spcBef>
              <a:spcAft>
                <a:spcPct val="5000"/>
              </a:spcAft>
              <a:buClr>
                <a:srgbClr val="FF0000"/>
              </a:buClr>
              <a:buSzTx/>
              <a:buFont typeface="Webdings" panose="05030102010509060703" pitchFamily="18" charset="2"/>
              <a:buChar char="4"/>
            </a:pP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oneM2M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is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an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interworking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framewort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designed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to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connect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the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different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IoT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technologies</a:t>
            </a:r>
            <a:endParaRPr lang="it-IT" altLang="en-US" sz="1600" b="1" dirty="0">
              <a:solidFill>
                <a:srgbClr val="545054"/>
              </a:solidFill>
              <a:latin typeface="+mn-lt"/>
            </a:endParaRPr>
          </a:p>
          <a:p>
            <a:pPr defTabSz="457200" fontAlgn="base">
              <a:spcBef>
                <a:spcPts val="600"/>
              </a:spcBef>
              <a:spcAft>
                <a:spcPct val="5000"/>
              </a:spcAft>
              <a:buClr>
                <a:srgbClr val="FF0000"/>
              </a:buClr>
              <a:buSzTx/>
              <a:buFont typeface="Webdings" panose="05030102010509060703" pitchFamily="18" charset="2"/>
              <a:buChar char="4"/>
            </a:pPr>
            <a:r>
              <a:rPr lang="en-US" altLang="en-US" sz="1600" b="1" dirty="0">
                <a:solidFill>
                  <a:srgbClr val="545054"/>
                </a:solidFill>
                <a:latin typeface="+mn-lt"/>
              </a:rPr>
              <a:t>oneM2M standard is based on a “Store and Share” resource REST based paradigm. The data may be  made available in the platform to the other applications, interested application are notified by means of subscription</a:t>
            </a:r>
          </a:p>
          <a:p>
            <a:pPr defTabSz="457200" fontAlgn="base">
              <a:spcBef>
                <a:spcPts val="600"/>
              </a:spcBef>
              <a:spcAft>
                <a:spcPct val="5000"/>
              </a:spcAft>
              <a:buClr>
                <a:srgbClr val="FF0000"/>
              </a:buClr>
              <a:buSzTx/>
              <a:buFont typeface="Webdings" panose="05030102010509060703" pitchFamily="18" charset="2"/>
              <a:buChar char="4"/>
            </a:pPr>
            <a:r>
              <a:rPr lang="en-US" altLang="en-US" sz="1600" b="1" dirty="0">
                <a:solidFill>
                  <a:srgbClr val="545054"/>
                </a:solidFill>
                <a:latin typeface="+mn-lt"/>
              </a:rPr>
              <a:t>oneM2M is heavily reusing existing solutions, including TR069 and OMA DM management, LCS, existing DBs, etc., integrating such solution with additional features (</a:t>
            </a:r>
            <a:r>
              <a:rPr lang="en-US" altLang="en-US" sz="1600" b="1" dirty="0" err="1">
                <a:solidFill>
                  <a:srgbClr val="545054"/>
                </a:solidFill>
                <a:latin typeface="+mn-lt"/>
              </a:rPr>
              <a:t>e.g</a:t>
            </a:r>
            <a:r>
              <a:rPr lang="en-US" altLang="en-US" sz="1600" b="1" dirty="0">
                <a:solidFill>
                  <a:srgbClr val="545054"/>
                </a:solidFill>
                <a:latin typeface="+mn-lt"/>
              </a:rPr>
              <a:t> a strict Access Control management)</a:t>
            </a:r>
          </a:p>
          <a:p>
            <a:pPr defTabSz="457200" fontAlgn="base">
              <a:spcBef>
                <a:spcPts val="600"/>
              </a:spcBef>
              <a:spcAft>
                <a:spcPct val="5000"/>
              </a:spcAft>
              <a:buClr>
                <a:srgbClr val="FF0000"/>
              </a:buClr>
              <a:buSzTx/>
              <a:buFont typeface="Webdings" panose="05030102010509060703" pitchFamily="18" charset="2"/>
              <a:buChar char="4"/>
            </a:pP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Data management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is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a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key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element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in a REST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based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solution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(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historization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, time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series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etc.)</a:t>
            </a:r>
            <a:endParaRPr lang="en-US" altLang="en-US" sz="1600" b="1" dirty="0">
              <a:solidFill>
                <a:srgbClr val="545054"/>
              </a:solidFill>
              <a:latin typeface="+mn-lt"/>
            </a:endParaRPr>
          </a:p>
          <a:p>
            <a:pPr defTabSz="457200" fontAlgn="base">
              <a:spcBef>
                <a:spcPts val="600"/>
              </a:spcBef>
              <a:spcAft>
                <a:spcPct val="5000"/>
              </a:spcAft>
              <a:buClr>
                <a:srgbClr val="FF0000"/>
              </a:buClr>
              <a:buSzTx/>
              <a:buFont typeface="Webdings" panose="05030102010509060703" pitchFamily="18" charset="2"/>
              <a:buChar char="4"/>
            </a:pP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oneM2M support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semantics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in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various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forms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, from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annotation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to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dedicated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interworking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(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e.g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OCF), templates,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generic</a:t>
            </a:r>
            <a:r>
              <a:rPr lang="it-IT" altLang="en-US" sz="1600" b="1" dirty="0">
                <a:solidFill>
                  <a:srgbClr val="545054"/>
                </a:solidFill>
                <a:latin typeface="+mn-lt"/>
              </a:rPr>
              <a:t> </a:t>
            </a:r>
            <a:r>
              <a:rPr lang="it-IT" altLang="en-US" sz="1600" b="1" dirty="0" err="1">
                <a:solidFill>
                  <a:srgbClr val="545054"/>
                </a:solidFill>
                <a:latin typeface="+mn-lt"/>
              </a:rPr>
              <a:t>interworking</a:t>
            </a:r>
            <a:endParaRPr lang="en-US" altLang="en-US" sz="1600" b="1" dirty="0">
              <a:solidFill>
                <a:srgbClr val="545054"/>
              </a:solidFill>
              <a:latin typeface="+mn-lt"/>
            </a:endParaRPr>
          </a:p>
          <a:p>
            <a:pPr defTabSz="457200" fontAlgn="base">
              <a:spcBef>
                <a:spcPts val="600"/>
              </a:spcBef>
              <a:spcAft>
                <a:spcPct val="5000"/>
              </a:spcAft>
              <a:buClr>
                <a:srgbClr val="FF0000"/>
              </a:buClr>
              <a:buSzTx/>
              <a:buFont typeface="Webdings" panose="05030102010509060703" pitchFamily="18" charset="2"/>
              <a:buChar char="4"/>
            </a:pPr>
            <a:endParaRPr lang="en-US" altLang="en-US" sz="1200" b="1" dirty="0">
              <a:solidFill>
                <a:srgbClr val="000000"/>
              </a:solidFill>
              <a:latin typeface="Franklin Gothic Demi" panose="020B0703020102020204" pitchFamily="34" charset="0"/>
              <a:ea typeface="MS PGothic" pitchFamily="34" charset="-128"/>
              <a:cs typeface="Arial"/>
            </a:endParaRPr>
          </a:p>
        </p:txBody>
      </p:sp>
      <p:sp>
        <p:nvSpPr>
          <p:cNvPr id="32" name="AutoShape 8">
            <a:extLst>
              <a:ext uri="{FF2B5EF4-FFF2-40B4-BE49-F238E27FC236}">
                <a16:creationId xmlns:a16="http://schemas.microsoft.com/office/drawing/2014/main" id="{82AA0774-09D3-4379-B859-A09AC7538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2442" y="3457284"/>
            <a:ext cx="2736010" cy="426313"/>
          </a:xfrm>
          <a:prstGeom prst="chevron">
            <a:avLst>
              <a:gd name="adj" fmla="val 84078"/>
            </a:avLst>
          </a:prstGeom>
          <a:noFill/>
          <a:ln w="28575" algn="ctr">
            <a:solidFill>
              <a:srgbClr val="82B9E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eaLnBrk="1" fontAlgn="base" latinLnBrk="0" hangingPunct="1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en-US" sz="17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Information sharing</a:t>
            </a:r>
            <a:endParaRPr kumimoji="0" lang="en-US" altLang="en-US" sz="17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4" name="AutoShape 8">
            <a:extLst>
              <a:ext uri="{FF2B5EF4-FFF2-40B4-BE49-F238E27FC236}">
                <a16:creationId xmlns:a16="http://schemas.microsoft.com/office/drawing/2014/main" id="{6E040863-EDEA-464F-900A-F95B622615F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97840" y="1145198"/>
            <a:ext cx="510713" cy="1824678"/>
          </a:xfrm>
          <a:prstGeom prst="chevron">
            <a:avLst>
              <a:gd name="adj" fmla="val 16009"/>
            </a:avLst>
          </a:prstGeom>
          <a:noFill/>
          <a:ln w="28575" algn="ctr">
            <a:solidFill>
              <a:srgbClr val="82B9E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anchor="ctr"/>
          <a:lstStyle>
            <a:lvl1pPr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eaLnBrk="1" fontAlgn="base" latinLnBrk="0" hangingPunct="1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Demi" panose="020B0703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5" name="AutoShape 8">
            <a:extLst>
              <a:ext uri="{FF2B5EF4-FFF2-40B4-BE49-F238E27FC236}">
                <a16:creationId xmlns:a16="http://schemas.microsoft.com/office/drawing/2014/main" id="{72CECA8A-160B-4E52-AEC9-FC80FB1E876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93150" y="2005072"/>
            <a:ext cx="520094" cy="1824678"/>
          </a:xfrm>
          <a:prstGeom prst="chevron">
            <a:avLst>
              <a:gd name="adj" fmla="val 16009"/>
            </a:avLst>
          </a:prstGeom>
          <a:noFill/>
          <a:ln w="28575" algn="ctr">
            <a:solidFill>
              <a:srgbClr val="82B9E6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anchor="ctr"/>
          <a:lstStyle>
            <a:lvl1pPr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eaLnBrk="1" fontAlgn="base" latinLnBrk="0" hangingPunct="1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Demi" panose="020B0703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6" name="AutoShape 8">
            <a:extLst>
              <a:ext uri="{FF2B5EF4-FFF2-40B4-BE49-F238E27FC236}">
                <a16:creationId xmlns:a16="http://schemas.microsoft.com/office/drawing/2014/main" id="{6BD2CD56-C976-46F0-82DB-03C85A213DA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97840" y="1571487"/>
            <a:ext cx="510713" cy="1824678"/>
          </a:xfrm>
          <a:prstGeom prst="chevron">
            <a:avLst>
              <a:gd name="adj" fmla="val 16009"/>
            </a:avLst>
          </a:prstGeom>
          <a:noFill/>
          <a:ln w="28575" algn="ctr">
            <a:solidFill>
              <a:srgbClr val="82B9E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anchor="ctr"/>
          <a:lstStyle>
            <a:lvl1pPr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eaLnBrk="1" fontAlgn="base" latinLnBrk="0" hangingPunct="1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Demi" panose="020B0703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7" name="Text Box 12">
            <a:extLst>
              <a:ext uri="{FF2B5EF4-FFF2-40B4-BE49-F238E27FC236}">
                <a16:creationId xmlns:a16="http://schemas.microsoft.com/office/drawing/2014/main" id="{D7C3C840-95D8-4D87-8E15-107116DAE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2760" y="2842889"/>
            <a:ext cx="2271291" cy="239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eaLnBrk="1" fontAlgn="base" latinLnBrk="0" hangingPunct="1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en-US" sz="1200" b="1" i="0" u="none" strike="noStrike" kern="0" cap="none" spc="0" normalizeH="0" baseline="0" noProof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Devices </a:t>
            </a:r>
          </a:p>
        </p:txBody>
      </p:sp>
      <p:sp>
        <p:nvSpPr>
          <p:cNvPr id="38" name="Text Box 15">
            <a:extLst>
              <a:ext uri="{FF2B5EF4-FFF2-40B4-BE49-F238E27FC236}">
                <a16:creationId xmlns:a16="http://schemas.microsoft.com/office/drawing/2014/main" id="{026C5793-8385-46F8-8E9C-1855793DA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3826" y="2414790"/>
            <a:ext cx="1770975" cy="314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en-US" sz="1200" b="1" i="0" u="none" strike="noStrike" kern="0" cap="none" spc="0" normalizeH="0" baseline="0" noProof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alibri" panose="020F0502020204030204" pitchFamily="34" charset="0"/>
                <a:ea typeface="MS PGothic" pitchFamily="34" charset="-128"/>
                <a:cs typeface="Arial"/>
              </a:rPr>
              <a:t>Connectivity</a:t>
            </a:r>
            <a:endParaRPr kumimoji="0" lang="it-IT" altLang="en-US" sz="1000" b="1" i="0" u="none" strike="noStrike" kern="0" cap="none" spc="0" normalizeH="0" baseline="0" noProof="0">
              <a:ln>
                <a:noFill/>
              </a:ln>
              <a:solidFill>
                <a:srgbClr val="777777"/>
              </a:solidFill>
              <a:effectLst/>
              <a:uLnTx/>
              <a:uFillTx/>
              <a:latin typeface="Calibri" panose="020F0502020204030204" pitchFamily="34" charset="0"/>
              <a:ea typeface="MS PGothic" pitchFamily="34" charset="-128"/>
              <a:cs typeface="Arial"/>
            </a:endParaRPr>
          </a:p>
        </p:txBody>
      </p:sp>
      <p:sp>
        <p:nvSpPr>
          <p:cNvPr id="39" name="AutoShape 8">
            <a:extLst>
              <a:ext uri="{FF2B5EF4-FFF2-40B4-BE49-F238E27FC236}">
                <a16:creationId xmlns:a16="http://schemas.microsoft.com/office/drawing/2014/main" id="{6DE8EB89-D1D5-44A1-96B4-184001F38A8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574852" y="589707"/>
            <a:ext cx="756690" cy="1824678"/>
          </a:xfrm>
          <a:prstGeom prst="chevron">
            <a:avLst>
              <a:gd name="adj" fmla="val 10884"/>
            </a:avLst>
          </a:prstGeom>
          <a:noFill/>
          <a:ln w="28575" algn="ctr">
            <a:solidFill>
              <a:srgbClr val="82B9E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anchor="ctr"/>
          <a:lstStyle>
            <a:lvl1pPr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eaLnBrk="1" fontAlgn="base" latinLnBrk="0" hangingPunct="1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Demi" panose="020B0703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0" name="Text Box 7">
            <a:extLst>
              <a:ext uri="{FF2B5EF4-FFF2-40B4-BE49-F238E27FC236}">
                <a16:creationId xmlns:a16="http://schemas.microsoft.com/office/drawing/2014/main" id="{51275466-49CD-45A6-8952-97F61A81B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1102" y="1188802"/>
            <a:ext cx="2257208" cy="296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eaLnBrk="1" fontAlgn="base" latinLnBrk="0" hangingPunct="1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en-US" sz="1200" b="1" i="0" u="none" strike="noStrike" kern="0" cap="none" spc="0" normalizeH="0" baseline="0" noProof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Service Enablement</a:t>
            </a:r>
            <a:endParaRPr kumimoji="0" lang="it-IT" altLang="en-US" sz="1300" b="1" i="0" u="none" strike="noStrike" kern="0" cap="none" spc="0" normalizeH="0" baseline="0" noProof="0">
              <a:ln>
                <a:noFill/>
              </a:ln>
              <a:solidFill>
                <a:srgbClr val="777777"/>
              </a:solidFill>
              <a:effectLst/>
              <a:uLnTx/>
              <a:uFillTx/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sp>
        <p:nvSpPr>
          <p:cNvPr id="41" name="AutoShape 14">
            <a:extLst>
              <a:ext uri="{FF2B5EF4-FFF2-40B4-BE49-F238E27FC236}">
                <a16:creationId xmlns:a16="http://schemas.microsoft.com/office/drawing/2014/main" id="{C5C64D7E-823E-4574-B53B-D7E3182AB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9020" y="1519203"/>
            <a:ext cx="1551077" cy="283498"/>
          </a:xfrm>
          <a:prstGeom prst="can">
            <a:avLst>
              <a:gd name="adj" fmla="val 25000"/>
            </a:avLst>
          </a:prstGeom>
          <a:solidFill>
            <a:srgbClr val="00469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en-US" sz="1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Demi" panose="020B0703020102020204" pitchFamily="34" charset="0"/>
                <a:ea typeface="MS PGothic" pitchFamily="34" charset="-128"/>
                <a:cs typeface="Arial"/>
              </a:rPr>
              <a:t>Data</a:t>
            </a:r>
            <a:endParaRPr kumimoji="0" lang="en-US" altLang="en-US" sz="18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Demi" panose="020B0703020102020204" pitchFamily="34" charset="0"/>
              <a:ea typeface="MS PGothic" pitchFamily="34" charset="-128"/>
              <a:cs typeface="Arial"/>
            </a:endParaRPr>
          </a:p>
        </p:txBody>
      </p:sp>
      <p:sp>
        <p:nvSpPr>
          <p:cNvPr id="42" name="Text Box 7">
            <a:extLst>
              <a:ext uri="{FF2B5EF4-FFF2-40B4-BE49-F238E27FC236}">
                <a16:creationId xmlns:a16="http://schemas.microsoft.com/office/drawing/2014/main" id="{8A10EA6B-AA87-44BF-BD2A-D7D3A28275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1686" y="1897548"/>
            <a:ext cx="1673199" cy="296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eaLnBrk="1" fontAlgn="base" latinLnBrk="0" hangingPunct="1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Management </a:t>
            </a:r>
          </a:p>
          <a:p>
            <a:pPr marL="0" marR="0" lvl="0" indent="0" algn="ctr" defTabSz="457200" eaLnBrk="1" fontAlgn="base" latinLnBrk="0" hangingPunct="1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Services</a:t>
            </a:r>
          </a:p>
        </p:txBody>
      </p:sp>
      <p:sp>
        <p:nvSpPr>
          <p:cNvPr id="43" name="AutoShape 8">
            <a:extLst>
              <a:ext uri="{FF2B5EF4-FFF2-40B4-BE49-F238E27FC236}">
                <a16:creationId xmlns:a16="http://schemas.microsoft.com/office/drawing/2014/main" id="{A416B598-FB6E-4A4E-8183-6E2E617DA37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93887" y="18923"/>
            <a:ext cx="510713" cy="1824678"/>
          </a:xfrm>
          <a:prstGeom prst="chevron">
            <a:avLst>
              <a:gd name="adj" fmla="val 16009"/>
            </a:avLst>
          </a:prstGeom>
          <a:noFill/>
          <a:ln w="28575" algn="ctr">
            <a:solidFill>
              <a:srgbClr val="82B9E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anchor="ctr"/>
          <a:lstStyle>
            <a:lvl1pPr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eaLnBrk="1" fontAlgn="base" latinLnBrk="0" hangingPunct="1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Demi" panose="020B0703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4" name="Text Box 7">
            <a:extLst>
              <a:ext uri="{FF2B5EF4-FFF2-40B4-BE49-F238E27FC236}">
                <a16:creationId xmlns:a16="http://schemas.microsoft.com/office/drawing/2014/main" id="{310C5871-C3FF-410A-82DA-10B646CD3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2713" y="807996"/>
            <a:ext cx="1673199" cy="296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eaLnBrk="1" fontAlgn="base" latinLnBrk="0" hangingPunct="1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Semantic support</a:t>
            </a:r>
          </a:p>
        </p:txBody>
      </p:sp>
    </p:spTree>
    <p:extLst>
      <p:ext uri="{BB962C8B-B14F-4D97-AF65-F5344CB8AC3E}">
        <p14:creationId xmlns:p14="http://schemas.microsoft.com/office/powerpoint/2010/main" val="7887171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 bwMode="auto">
          <a:xfrm>
            <a:off x="1981200" y="76200"/>
            <a:ext cx="73152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pPr algn="l" eaLnBrk="1" hangingPunct="1"/>
            <a:r>
              <a:rPr lang="en-US" altLang="en-US" sz="4000" dirty="0"/>
              <a:t>Work on Semantics – </a:t>
            </a:r>
            <a:br>
              <a:rPr lang="en-US" altLang="en-US" sz="4000" dirty="0"/>
            </a:br>
            <a:r>
              <a:rPr lang="en-US" altLang="en-US" sz="4000" dirty="0"/>
              <a:t>the oneM2M base ontology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 bwMode="auto">
          <a:xfrm>
            <a:off x="5199016" y="1219200"/>
            <a:ext cx="6753498" cy="493493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altLang="en-US" sz="2000" dirty="0"/>
              <a:t>oneM2M allows to </a:t>
            </a:r>
            <a:r>
              <a:rPr lang="en-US" altLang="en-US" sz="2000" b="1" i="1" u="sng" dirty="0"/>
              <a:t>annotate</a:t>
            </a:r>
            <a:r>
              <a:rPr lang="en-US" altLang="en-US" sz="2000" dirty="0"/>
              <a:t> application specific resources (M2M data) with semantic description.</a:t>
            </a:r>
          </a:p>
          <a:p>
            <a:pPr lvl="1">
              <a:defRPr/>
            </a:pPr>
            <a:r>
              <a:rPr lang="en-US" altLang="en-US" sz="2000" dirty="0"/>
              <a:t>Uses a specialized resource type </a:t>
            </a:r>
            <a:r>
              <a:rPr lang="en-US" altLang="en-US" sz="2000" i="1" dirty="0"/>
              <a:t>&lt;</a:t>
            </a:r>
            <a:r>
              <a:rPr lang="en-US" altLang="en-US" sz="2000" i="1" dirty="0" err="1"/>
              <a:t>semanticDescriptor</a:t>
            </a:r>
            <a:r>
              <a:rPr lang="en-US" altLang="en-US" sz="2000" i="1" dirty="0"/>
              <a:t>&gt;</a:t>
            </a:r>
          </a:p>
          <a:p>
            <a:pPr lvl="1">
              <a:defRPr/>
            </a:pPr>
            <a:r>
              <a:rPr lang="en-US" altLang="en-US" sz="2000" dirty="0"/>
              <a:t>Can contain proprietary semantics or</a:t>
            </a:r>
          </a:p>
          <a:p>
            <a:pPr lvl="1">
              <a:defRPr/>
            </a:pPr>
            <a:r>
              <a:rPr lang="en-US" altLang="en-US" sz="2000" dirty="0"/>
              <a:t>Semantics according to a published ontology</a:t>
            </a:r>
          </a:p>
          <a:p>
            <a:pPr>
              <a:defRPr/>
            </a:pPr>
            <a:r>
              <a:rPr lang="en-US" altLang="en-US" sz="2000" dirty="0"/>
              <a:t>The oneM2M </a:t>
            </a:r>
            <a:r>
              <a:rPr lang="en-US" altLang="en-US" sz="2000" b="1" i="1" u="sng" dirty="0"/>
              <a:t>base ontology </a:t>
            </a:r>
            <a:r>
              <a:rPr lang="en-US" altLang="en-US" sz="2000" dirty="0"/>
              <a:t>is a top-level ontology that allows to create sub-classes (or equivalence classes) for application-level ontologies</a:t>
            </a:r>
          </a:p>
          <a:p>
            <a:pPr lvl="1">
              <a:defRPr/>
            </a:pPr>
            <a:r>
              <a:rPr lang="en-US" altLang="en-US" sz="2000" dirty="0"/>
              <a:t>Aligned to Smart App Reference Ontology (SAREF)</a:t>
            </a:r>
          </a:p>
          <a:p>
            <a:pPr>
              <a:defRPr/>
            </a:pPr>
            <a:r>
              <a:rPr lang="en-US" altLang="en-US" sz="2000" dirty="0"/>
              <a:t>Ontologies can be used in oneM2M to describe the application specific data model of an external system for the purpose of interworking.</a:t>
            </a:r>
          </a:p>
          <a:p>
            <a:pPr lvl="1">
              <a:defRPr/>
            </a:pPr>
            <a:r>
              <a:rPr lang="en-US" altLang="en-US" sz="2000" dirty="0"/>
              <a:t>oneM2M </a:t>
            </a:r>
            <a:r>
              <a:rPr lang="en-US" altLang="en-US" sz="2000" b="1" i="1" u="sng" dirty="0"/>
              <a:t>Generic Interworking </a:t>
            </a:r>
            <a:r>
              <a:rPr lang="en-US" altLang="en-US" sz="2000" dirty="0"/>
              <a:t>uses such an ontology to enable interworking of oneM2M entities with devices of the external system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altLang="en-US">
              <a:solidFill>
                <a:srgbClr val="000000"/>
              </a:solidFill>
              <a:ea typeface="MS PGothic" pitchFamily="34" charset="-128"/>
            </a:endParaRPr>
          </a:p>
        </p:txBody>
      </p:sp>
      <p:graphicFrame>
        <p:nvGraphicFramePr>
          <p:cNvPr id="194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896665"/>
              </p:ext>
            </p:extLst>
          </p:nvPr>
        </p:nvGraphicFramePr>
        <p:xfrm>
          <a:off x="744584" y="1219200"/>
          <a:ext cx="3876308" cy="5152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Presentation" r:id="rId3" imgW="3427449" imgH="4570638" progId="PowerPoint.Show.12">
                  <p:embed/>
                </p:oleObj>
              </mc:Choice>
              <mc:Fallback>
                <p:oleObj name="Presentation" r:id="rId3" imgW="3427449" imgH="4570638" progId="PowerPoint.Show.12">
                  <p:embed/>
                  <p:pic>
                    <p:nvPicPr>
                      <p:cNvPr id="194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584" y="1219200"/>
                        <a:ext cx="3876308" cy="51526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704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Titre 1"/>
          <p:cNvSpPr>
            <a:spLocks noGrp="1"/>
          </p:cNvSpPr>
          <p:nvPr>
            <p:ph type="title"/>
          </p:nvPr>
        </p:nvSpPr>
        <p:spPr bwMode="auto">
          <a:xfrm>
            <a:off x="1981200" y="130175"/>
            <a:ext cx="7189788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fr-FR" sz="3200" dirty="0"/>
              <a:t>Generic</a:t>
            </a:r>
            <a:r>
              <a:rPr lang="fr-FR" altLang="fr-FR" sz="3200" dirty="0"/>
              <a:t> </a:t>
            </a:r>
            <a:r>
              <a:rPr lang="fr-FR" altLang="fr-FR" sz="3200" dirty="0" err="1"/>
              <a:t>interworking</a:t>
            </a:r>
            <a:r>
              <a:rPr lang="fr-FR" altLang="fr-FR" sz="3200" dirty="0"/>
              <a:t> </a:t>
            </a:r>
            <a:r>
              <a:rPr lang="fr-FR" altLang="fr-FR" sz="3200" dirty="0" err="1"/>
              <a:t>using</a:t>
            </a:r>
            <a:r>
              <a:rPr lang="fr-FR" altLang="fr-FR" sz="3200" dirty="0"/>
              <a:t> </a:t>
            </a:r>
            <a:r>
              <a:rPr lang="fr-FR" altLang="fr-FR" sz="3200" dirty="0" err="1"/>
              <a:t>semantic</a:t>
            </a:r>
            <a:endParaRPr lang="fr-FR" altLang="fr-FR" sz="32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C8C045A-6E80-4655-A0CB-AAB9C8102ED9}"/>
              </a:ext>
            </a:extLst>
          </p:cNvPr>
          <p:cNvGrpSpPr/>
          <p:nvPr/>
        </p:nvGrpSpPr>
        <p:grpSpPr>
          <a:xfrm>
            <a:off x="2246811" y="2795450"/>
            <a:ext cx="7981405" cy="3812905"/>
            <a:chOff x="2193801" y="2344886"/>
            <a:chExt cx="8174536" cy="4108451"/>
          </a:xfrm>
        </p:grpSpPr>
        <p:pic>
          <p:nvPicPr>
            <p:cNvPr id="40962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02338" y="4354661"/>
              <a:ext cx="908050" cy="73183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0" name="Flèche courbée vers le bas 179"/>
            <p:cNvSpPr/>
            <p:nvPr/>
          </p:nvSpPr>
          <p:spPr>
            <a:xfrm>
              <a:off x="4956052" y="4059386"/>
              <a:ext cx="2357437" cy="374650"/>
            </a:xfrm>
            <a:prstGeom prst="curvedDownArrow">
              <a:avLst>
                <a:gd name="adj1" fmla="val 65571"/>
                <a:gd name="adj2" fmla="val 193927"/>
                <a:gd name="adj3" fmla="val 46446"/>
              </a:avLst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prstClr val="black"/>
                </a:solidFill>
                <a:latin typeface="TIM Sans"/>
                <a:ea typeface="ＭＳ Ｐゴシック"/>
                <a:cs typeface="Arial"/>
              </a:endParaRP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7048928" y="5199211"/>
              <a:ext cx="1002197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Franklin Gothic Demi" pitchFamily="34" charset="0"/>
                  <a:ea typeface="MS PGothic" pitchFamily="34" charset="-128"/>
                  <a:cs typeface="Arial" pitchFamily="34" charset="0"/>
                </a:rPr>
                <a:t>MN-CSE</a:t>
              </a:r>
            </a:p>
          </p:txBody>
        </p:sp>
        <p:grpSp>
          <p:nvGrpSpPr>
            <p:cNvPr id="40966" name="Groupe 185"/>
            <p:cNvGrpSpPr>
              <a:grpSpLocks/>
            </p:cNvGrpSpPr>
            <p:nvPr/>
          </p:nvGrpSpPr>
          <p:grpSpPr bwMode="auto">
            <a:xfrm>
              <a:off x="7992939" y="4091137"/>
              <a:ext cx="2375398" cy="1947863"/>
              <a:chOff x="5962135" y="3496605"/>
              <a:chExt cx="2839412" cy="2699306"/>
            </a:xfrm>
          </p:grpSpPr>
          <p:grpSp>
            <p:nvGrpSpPr>
              <p:cNvPr id="41004" name="Groupe 33"/>
              <p:cNvGrpSpPr>
                <a:grpSpLocks/>
              </p:cNvGrpSpPr>
              <p:nvPr/>
            </p:nvGrpSpPr>
            <p:grpSpPr bwMode="auto">
              <a:xfrm>
                <a:off x="5962135" y="3496605"/>
                <a:ext cx="2800865" cy="2699306"/>
                <a:chOff x="7154670" y="3432803"/>
                <a:chExt cx="1740184" cy="1640064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7154670" y="3432803"/>
                  <a:ext cx="1740184" cy="1640064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fr-FR">
                    <a:solidFill>
                      <a:prstClr val="black"/>
                    </a:solidFill>
                    <a:latin typeface="TIM Sans"/>
                    <a:ea typeface="ＭＳ Ｐゴシック"/>
                    <a:cs typeface="Arial"/>
                  </a:endParaRPr>
                </a:p>
              </p:txBody>
            </p:sp>
            <p:grpSp>
              <p:nvGrpSpPr>
                <p:cNvPr id="41009" name="Groupe 35"/>
                <p:cNvGrpSpPr>
                  <a:grpSpLocks/>
                </p:cNvGrpSpPr>
                <p:nvPr/>
              </p:nvGrpSpPr>
              <p:grpSpPr bwMode="auto">
                <a:xfrm>
                  <a:off x="7239000" y="3505200"/>
                  <a:ext cx="1529216" cy="1027316"/>
                  <a:chOff x="-3955893" y="961473"/>
                  <a:chExt cx="3370264" cy="2860456"/>
                </a:xfrm>
              </p:grpSpPr>
              <p:sp>
                <p:nvSpPr>
                  <p:cNvPr id="37" name="Rectangle 36"/>
                  <p:cNvSpPr/>
                  <p:nvPr/>
                </p:nvSpPr>
                <p:spPr>
                  <a:xfrm>
                    <a:off x="-3954665" y="960866"/>
                    <a:ext cx="1436909" cy="390785"/>
                  </a:xfrm>
                  <a:prstGeom prst="rect">
                    <a:avLst/>
                  </a:prstGeom>
                  <a:ln w="1270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fr-FR" dirty="0">
                      <a:solidFill>
                        <a:prstClr val="black"/>
                      </a:solidFill>
                      <a:latin typeface="TIM Sans"/>
                      <a:ea typeface="ＭＳ Ｐゴシック"/>
                      <a:cs typeface="Arial"/>
                    </a:endParaRPr>
                  </a:p>
                </p:txBody>
              </p:sp>
              <p:sp>
                <p:nvSpPr>
                  <p:cNvPr id="38" name="Rectangle à coins arrondis 37"/>
                  <p:cNvSpPr/>
                  <p:nvPr/>
                </p:nvSpPr>
                <p:spPr>
                  <a:xfrm>
                    <a:off x="-2894524" y="2211374"/>
                    <a:ext cx="1395335" cy="383341"/>
                  </a:xfrm>
                  <a:prstGeom prst="roundRect">
                    <a:avLst/>
                  </a:prstGeom>
                  <a:ln w="1270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fr-FR" dirty="0">
                      <a:solidFill>
                        <a:prstClr val="black"/>
                      </a:solidFill>
                      <a:latin typeface="TIM Sans"/>
                      <a:ea typeface="ＭＳ Ｐゴシック"/>
                      <a:cs typeface="Arial"/>
                    </a:endParaRPr>
                  </a:p>
                </p:txBody>
              </p:sp>
              <p:cxnSp>
                <p:nvCxnSpPr>
                  <p:cNvPr id="39" name="Connecteur en angle 38"/>
                  <p:cNvCxnSpPr>
                    <a:stCxn id="37" idx="2"/>
                    <a:endCxn id="38" idx="1"/>
                  </p:cNvCxnSpPr>
                  <p:nvPr/>
                </p:nvCxnSpPr>
                <p:spPr>
                  <a:xfrm rot="16200000" flipH="1">
                    <a:off x="-3590785" y="1704925"/>
                    <a:ext cx="1049533" cy="342987"/>
                  </a:xfrm>
                  <a:prstGeom prst="bentConnector2">
                    <a:avLst/>
                  </a:prstGeom>
                  <a:ln w="952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</p:cxnSp>
              <p:sp>
                <p:nvSpPr>
                  <p:cNvPr id="40" name="Rectangle à coins arrondis 39"/>
                  <p:cNvSpPr/>
                  <p:nvPr/>
                </p:nvSpPr>
                <p:spPr>
                  <a:xfrm>
                    <a:off x="-2894524" y="1608450"/>
                    <a:ext cx="1395335" cy="379618"/>
                  </a:xfrm>
                  <a:prstGeom prst="roundRect">
                    <a:avLst/>
                  </a:prstGeom>
                  <a:ln w="1270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fr-FR" dirty="0">
                      <a:solidFill>
                        <a:prstClr val="black"/>
                      </a:solidFill>
                      <a:latin typeface="TIM Sans"/>
                      <a:ea typeface="ＭＳ Ｐゴシック"/>
                      <a:cs typeface="Arial"/>
                    </a:endParaRPr>
                  </a:p>
                </p:txBody>
              </p:sp>
              <p:cxnSp>
                <p:nvCxnSpPr>
                  <p:cNvPr id="41" name="Connecteur en angle 40"/>
                  <p:cNvCxnSpPr>
                    <a:stCxn id="37" idx="2"/>
                    <a:endCxn id="40" idx="1"/>
                  </p:cNvCxnSpPr>
                  <p:nvPr/>
                </p:nvCxnSpPr>
                <p:spPr>
                  <a:xfrm rot="16200000" flipH="1">
                    <a:off x="-3289322" y="1403462"/>
                    <a:ext cx="446610" cy="342987"/>
                  </a:xfrm>
                  <a:prstGeom prst="bentConnector2">
                    <a:avLst/>
                  </a:prstGeom>
                  <a:ln w="952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</p:cxnSp>
              <p:sp>
                <p:nvSpPr>
                  <p:cNvPr id="42" name="Rectangle à coins arrondis 41"/>
                  <p:cNvSpPr/>
                  <p:nvPr/>
                </p:nvSpPr>
                <p:spPr>
                  <a:xfrm>
                    <a:off x="-1979891" y="3439551"/>
                    <a:ext cx="1395335" cy="383341"/>
                  </a:xfrm>
                  <a:prstGeom prst="roundRect">
                    <a:avLst/>
                  </a:prstGeom>
                  <a:ln w="1270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fr-FR" dirty="0">
                      <a:solidFill>
                        <a:prstClr val="black"/>
                      </a:solidFill>
                      <a:latin typeface="TIM Sans"/>
                      <a:ea typeface="ＭＳ Ｐゴシック"/>
                      <a:cs typeface="Arial"/>
                    </a:endParaRPr>
                  </a:p>
                </p:txBody>
              </p:sp>
              <p:cxnSp>
                <p:nvCxnSpPr>
                  <p:cNvPr id="43" name="Connecteur en angle 42"/>
                  <p:cNvCxnSpPr>
                    <a:stCxn id="38" idx="2"/>
                    <a:endCxn id="42" idx="1"/>
                  </p:cNvCxnSpPr>
                  <p:nvPr/>
                </p:nvCxnSpPr>
                <p:spPr>
                  <a:xfrm rot="16200000" flipH="1">
                    <a:off x="-2606908" y="3006066"/>
                    <a:ext cx="1038367" cy="215665"/>
                  </a:xfrm>
                  <a:prstGeom prst="bentConnector2">
                    <a:avLst/>
                  </a:prstGeom>
                  <a:ln w="1270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</p:cxnSp>
              <p:sp>
                <p:nvSpPr>
                  <p:cNvPr id="44" name="Rectangle à coins arrondis 43"/>
                  <p:cNvSpPr/>
                  <p:nvPr/>
                </p:nvSpPr>
                <p:spPr>
                  <a:xfrm>
                    <a:off x="-1979891" y="2836628"/>
                    <a:ext cx="1395335" cy="383341"/>
                  </a:xfrm>
                  <a:prstGeom prst="roundRect">
                    <a:avLst/>
                  </a:prstGeom>
                  <a:ln w="1270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fr-FR" dirty="0">
                      <a:solidFill>
                        <a:prstClr val="black"/>
                      </a:solidFill>
                      <a:latin typeface="TIM Sans"/>
                      <a:ea typeface="ＭＳ Ｐゴシック"/>
                      <a:cs typeface="Arial"/>
                    </a:endParaRPr>
                  </a:p>
                </p:txBody>
              </p:sp>
              <p:cxnSp>
                <p:nvCxnSpPr>
                  <p:cNvPr id="45" name="Connecteur en angle 44"/>
                  <p:cNvCxnSpPr>
                    <a:stCxn id="38" idx="2"/>
                    <a:endCxn id="44" idx="1"/>
                  </p:cNvCxnSpPr>
                  <p:nvPr/>
                </p:nvCxnSpPr>
                <p:spPr>
                  <a:xfrm rot="16200000" flipH="1">
                    <a:off x="-2305447" y="2704605"/>
                    <a:ext cx="435444" cy="215665"/>
                  </a:xfrm>
                  <a:prstGeom prst="bentConnector2">
                    <a:avLst/>
                  </a:prstGeom>
                  <a:ln w="952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</p:cxnSp>
            </p:grpSp>
          </p:grpSp>
          <p:sp>
            <p:nvSpPr>
              <p:cNvPr id="50" name="Rectangle 49"/>
              <p:cNvSpPr/>
              <p:nvPr/>
            </p:nvSpPr>
            <p:spPr>
              <a:xfrm>
                <a:off x="5971030" y="5681129"/>
                <a:ext cx="2830517" cy="51181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fr-FR" dirty="0">
                    <a:solidFill>
                      <a:prstClr val="black"/>
                    </a:solidFill>
                    <a:latin typeface="TIM Sans"/>
                    <a:ea typeface="ＭＳ Ｐゴシック"/>
                    <a:cs typeface="Arial"/>
                  </a:rPr>
                  <a:t>Resource  </a:t>
                </a:r>
                <a:r>
                  <a:rPr lang="fr-FR" dirty="0" err="1">
                    <a:solidFill>
                      <a:prstClr val="black"/>
                    </a:solidFill>
                    <a:latin typeface="TIM Sans"/>
                    <a:ea typeface="ＭＳ Ｐゴシック"/>
                    <a:cs typeface="Arial"/>
                  </a:rPr>
                  <a:t>Repository</a:t>
                </a:r>
                <a:endParaRPr lang="fr-FR" dirty="0">
                  <a:solidFill>
                    <a:prstClr val="black"/>
                  </a:solidFill>
                  <a:latin typeface="TIM Sans"/>
                  <a:ea typeface="ＭＳ Ｐゴシック"/>
                  <a:cs typeface="Arial"/>
                </a:endParaRPr>
              </a:p>
            </p:txBody>
          </p:sp>
          <p:sp>
            <p:nvSpPr>
              <p:cNvPr id="56" name="Rectangle à coins arrondis 55"/>
              <p:cNvSpPr/>
              <p:nvPr/>
            </p:nvSpPr>
            <p:spPr>
              <a:xfrm>
                <a:off x="6867293" y="5436937"/>
                <a:ext cx="1019013" cy="226593"/>
              </a:xfrm>
              <a:prstGeom prst="round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fr-FR" dirty="0">
                  <a:solidFill>
                    <a:prstClr val="black"/>
                  </a:solidFill>
                  <a:latin typeface="TIM Sans"/>
                  <a:ea typeface="ＭＳ Ｐゴシック"/>
                  <a:cs typeface="Arial"/>
                </a:endParaRPr>
              </a:p>
            </p:txBody>
          </p:sp>
          <p:cxnSp>
            <p:nvCxnSpPr>
              <p:cNvPr id="57" name="Connecteur en angle 56"/>
              <p:cNvCxnSpPr>
                <a:stCxn id="37" idx="2"/>
                <a:endCxn id="56" idx="1"/>
              </p:cNvCxnSpPr>
              <p:nvPr/>
            </p:nvCxnSpPr>
            <p:spPr>
              <a:xfrm rot="16200000" flipH="1">
                <a:off x="5893527" y="4575368"/>
                <a:ext cx="1702740" cy="244792"/>
              </a:xfrm>
              <a:prstGeom prst="bentConnector2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40967" name="Groupe 186"/>
            <p:cNvGrpSpPr>
              <a:grpSpLocks/>
            </p:cNvGrpSpPr>
            <p:nvPr/>
          </p:nvGrpSpPr>
          <p:grpSpPr bwMode="auto">
            <a:xfrm>
              <a:off x="2258889" y="4091136"/>
              <a:ext cx="2786063" cy="1970088"/>
              <a:chOff x="571179" y="3614428"/>
              <a:chExt cx="2786181" cy="2581483"/>
            </a:xfrm>
          </p:grpSpPr>
          <p:sp>
            <p:nvSpPr>
              <p:cNvPr id="52" name="Nuage 51"/>
              <p:cNvSpPr/>
              <p:nvPr/>
            </p:nvSpPr>
            <p:spPr>
              <a:xfrm>
                <a:off x="571179" y="3614428"/>
                <a:ext cx="2786181" cy="2581483"/>
              </a:xfrm>
              <a:prstGeom prst="cloud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fr-FR">
                  <a:solidFill>
                    <a:prstClr val="black"/>
                  </a:solidFill>
                  <a:latin typeface="TIM Sans"/>
                  <a:ea typeface="ＭＳ Ｐゴシック"/>
                  <a:cs typeface="Arial"/>
                </a:endParaRPr>
              </a:p>
            </p:txBody>
          </p:sp>
          <p:grpSp>
            <p:nvGrpSpPr>
              <p:cNvPr id="40994" name="Groupe 50"/>
              <p:cNvGrpSpPr>
                <a:grpSpLocks/>
              </p:cNvGrpSpPr>
              <p:nvPr/>
            </p:nvGrpSpPr>
            <p:grpSpPr bwMode="auto">
              <a:xfrm>
                <a:off x="924203" y="3843174"/>
                <a:ext cx="2014665" cy="2012236"/>
                <a:chOff x="-22123" y="2019739"/>
                <a:chExt cx="3652572" cy="3272044"/>
              </a:xfrm>
            </p:grpSpPr>
            <p:pic>
              <p:nvPicPr>
                <p:cNvPr id="40999" name="Image 41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22123" y="2579988"/>
                  <a:ext cx="736601" cy="9518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000" name="Image 41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85142" y="4032213"/>
                  <a:ext cx="736601" cy="9518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001" name="Image 41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73200" y="2019739"/>
                  <a:ext cx="736600" cy="95189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002" name="Image 41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93848" y="2871114"/>
                  <a:ext cx="736601" cy="9518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003" name="Image 41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27053" y="4339889"/>
                  <a:ext cx="736601" cy="9518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cxnSp>
            <p:nvCxnSpPr>
              <p:cNvPr id="61" name="Connecteur droit avec flèche 60"/>
              <p:cNvCxnSpPr/>
              <p:nvPr/>
            </p:nvCxnSpPr>
            <p:spPr>
              <a:xfrm flipV="1">
                <a:off x="1749154" y="4837564"/>
                <a:ext cx="676304" cy="432674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Connecteur droit avec flèche 63"/>
              <p:cNvCxnSpPr>
                <a:endCxn id="41002" idx="1"/>
              </p:cNvCxnSpPr>
              <p:nvPr/>
            </p:nvCxnSpPr>
            <p:spPr>
              <a:xfrm>
                <a:off x="2219074" y="4396569"/>
                <a:ext cx="312751" cy="262101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Connecteur droit avec flèche 66"/>
              <p:cNvCxnSpPr/>
              <p:nvPr/>
            </p:nvCxnSpPr>
            <p:spPr>
              <a:xfrm>
                <a:off x="1176043" y="4845885"/>
                <a:ext cx="200033" cy="424353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Connecteur droit avec flèche 69"/>
              <p:cNvCxnSpPr/>
              <p:nvPr/>
            </p:nvCxnSpPr>
            <p:spPr>
              <a:xfrm flipH="1">
                <a:off x="2420695" y="5016458"/>
                <a:ext cx="146056" cy="420193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8" name="Rectangle 197"/>
            <p:cNvSpPr/>
            <p:nvPr/>
          </p:nvSpPr>
          <p:spPr bwMode="auto">
            <a:xfrm>
              <a:off x="3111377" y="2344886"/>
              <a:ext cx="5908675" cy="1276350"/>
            </a:xfrm>
            <a:prstGeom prst="wedgeRectCallout">
              <a:avLst>
                <a:gd name="adj1" fmla="val -4090"/>
                <a:gd name="adj2" fmla="val 121885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b="1">
                <a:solidFill>
                  <a:prstClr val="black"/>
                </a:solidFill>
                <a:latin typeface="TIM Sans"/>
                <a:ea typeface="ＭＳ Ｐゴシック"/>
                <a:cs typeface="Arial"/>
              </a:endParaRPr>
            </a:p>
          </p:txBody>
        </p:sp>
        <p:grpSp>
          <p:nvGrpSpPr>
            <p:cNvPr id="40969" name="Groupe 173"/>
            <p:cNvGrpSpPr>
              <a:grpSpLocks/>
            </p:cNvGrpSpPr>
            <p:nvPr/>
          </p:nvGrpSpPr>
          <p:grpSpPr bwMode="auto">
            <a:xfrm>
              <a:off x="4503614" y="2581425"/>
              <a:ext cx="3122613" cy="833437"/>
              <a:chOff x="679984" y="1612148"/>
              <a:chExt cx="7384209" cy="1817941"/>
            </a:xfrm>
          </p:grpSpPr>
          <p:sp>
            <p:nvSpPr>
              <p:cNvPr id="87" name="Rectangle à coins arrondis 86"/>
              <p:cNvSpPr/>
              <p:nvPr/>
            </p:nvSpPr>
            <p:spPr>
              <a:xfrm>
                <a:off x="3822121" y="1612148"/>
                <a:ext cx="1111198" cy="342811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fr-FR" b="1" dirty="0">
                  <a:solidFill>
                    <a:prstClr val="white"/>
                  </a:solidFill>
                  <a:latin typeface="TIM Sans"/>
                  <a:ea typeface="ＭＳ Ｐゴシック"/>
                  <a:cs typeface="Arial"/>
                </a:endParaRPr>
              </a:p>
            </p:txBody>
          </p:sp>
          <p:cxnSp>
            <p:nvCxnSpPr>
              <p:cNvPr id="88" name="Connecteur droit avec flèche 13"/>
              <p:cNvCxnSpPr>
                <a:stCxn id="89" idx="0"/>
                <a:endCxn id="87" idx="3"/>
              </p:cNvCxnSpPr>
              <p:nvPr/>
            </p:nvCxnSpPr>
            <p:spPr>
              <a:xfrm rot="16200000" flipV="1">
                <a:off x="4879570" y="1839034"/>
                <a:ext cx="1087303" cy="979805"/>
              </a:xfrm>
              <a:prstGeom prst="curvedConnector2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Rectangle à coins arrondis 88"/>
              <p:cNvSpPr/>
              <p:nvPr/>
            </p:nvSpPr>
            <p:spPr>
              <a:xfrm>
                <a:off x="5301215" y="2872588"/>
                <a:ext cx="1227572" cy="34627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fr-FR" b="1" dirty="0">
                  <a:solidFill>
                    <a:prstClr val="white"/>
                  </a:solidFill>
                  <a:latin typeface="TIM Sans"/>
                  <a:ea typeface="ＭＳ Ｐゴシック"/>
                  <a:cs typeface="Arial"/>
                </a:endParaRPr>
              </a:p>
            </p:txBody>
          </p:sp>
          <p:sp>
            <p:nvSpPr>
              <p:cNvPr id="90" name="Rectangle à coins arrondis 89"/>
              <p:cNvSpPr/>
              <p:nvPr/>
            </p:nvSpPr>
            <p:spPr>
              <a:xfrm>
                <a:off x="1708593" y="1646775"/>
                <a:ext cx="1291392" cy="308183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fr-FR" b="1" dirty="0">
                  <a:solidFill>
                    <a:prstClr val="white"/>
                  </a:solidFill>
                  <a:latin typeface="TIM Sans"/>
                  <a:ea typeface="ＭＳ Ｐゴシック"/>
                  <a:cs typeface="Arial"/>
                </a:endParaRPr>
              </a:p>
            </p:txBody>
          </p:sp>
          <p:sp>
            <p:nvSpPr>
              <p:cNvPr id="91" name="Rectangle à coins arrondis 90"/>
              <p:cNvSpPr/>
              <p:nvPr/>
            </p:nvSpPr>
            <p:spPr>
              <a:xfrm>
                <a:off x="679984" y="2650972"/>
                <a:ext cx="1520390" cy="360126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fr-FR" b="1" dirty="0">
                  <a:solidFill>
                    <a:prstClr val="white"/>
                  </a:solidFill>
                  <a:latin typeface="TIM Sans"/>
                  <a:ea typeface="ＭＳ Ｐゴシック"/>
                  <a:cs typeface="Arial"/>
                </a:endParaRPr>
              </a:p>
            </p:txBody>
          </p:sp>
          <p:sp>
            <p:nvSpPr>
              <p:cNvPr id="92" name="Rectangle à coins arrondis 91"/>
              <p:cNvSpPr/>
              <p:nvPr/>
            </p:nvSpPr>
            <p:spPr>
              <a:xfrm>
                <a:off x="6889176" y="1954959"/>
                <a:ext cx="1175017" cy="332424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fr-FR" b="1" dirty="0">
                  <a:solidFill>
                    <a:prstClr val="white"/>
                  </a:solidFill>
                  <a:latin typeface="TIM Sans"/>
                  <a:ea typeface="ＭＳ Ｐゴシック"/>
                  <a:cs typeface="Arial"/>
                </a:endParaRPr>
              </a:p>
            </p:txBody>
          </p:sp>
          <p:sp>
            <p:nvSpPr>
              <p:cNvPr id="93" name="Rectangle à coins arrondis 92"/>
              <p:cNvSpPr/>
              <p:nvPr/>
            </p:nvSpPr>
            <p:spPr>
              <a:xfrm>
                <a:off x="2917395" y="3097665"/>
                <a:ext cx="1460325" cy="332424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fr-FR" b="1" dirty="0">
                  <a:solidFill>
                    <a:prstClr val="white"/>
                  </a:solidFill>
                  <a:latin typeface="TIM Sans"/>
                  <a:ea typeface="ＭＳ Ｐゴシック"/>
                  <a:cs typeface="Arial"/>
                </a:endParaRPr>
              </a:p>
            </p:txBody>
          </p:sp>
          <p:cxnSp>
            <p:nvCxnSpPr>
              <p:cNvPr id="96" name="Connecteur droit avec flèche 13"/>
              <p:cNvCxnSpPr>
                <a:stCxn id="92" idx="2"/>
                <a:endCxn id="89" idx="0"/>
              </p:cNvCxnSpPr>
              <p:nvPr/>
            </p:nvCxnSpPr>
            <p:spPr>
              <a:xfrm rot="5400000">
                <a:off x="6403240" y="1797266"/>
                <a:ext cx="585205" cy="1565438"/>
              </a:xfrm>
              <a:prstGeom prst="curved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Connecteur droit avec flèche 13"/>
              <p:cNvCxnSpPr>
                <a:stCxn id="92" idx="1"/>
                <a:endCxn id="87" idx="0"/>
              </p:cNvCxnSpPr>
              <p:nvPr/>
            </p:nvCxnSpPr>
            <p:spPr>
              <a:xfrm rot="10800000">
                <a:off x="4377720" y="1612148"/>
                <a:ext cx="2511455" cy="509023"/>
              </a:xfrm>
              <a:prstGeom prst="curvedConnector4">
                <a:avLst>
                  <a:gd name="adj1" fmla="val 38954"/>
                  <a:gd name="adj2" fmla="val 144913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Connecteur droit avec flèche 13"/>
              <p:cNvCxnSpPr>
                <a:stCxn id="93" idx="2"/>
                <a:endCxn id="91" idx="2"/>
              </p:cNvCxnSpPr>
              <p:nvPr/>
            </p:nvCxnSpPr>
            <p:spPr>
              <a:xfrm rot="5400000" flipH="1">
                <a:off x="2332494" y="2116905"/>
                <a:ext cx="418991" cy="2207379"/>
              </a:xfrm>
              <a:prstGeom prst="curvedConnector3">
                <a:avLst>
                  <a:gd name="adj1" fmla="val -54449"/>
                </a:avLst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4" name="Connecteur droit avec flèche 13"/>
              <p:cNvCxnSpPr>
                <a:stCxn id="93" idx="0"/>
                <a:endCxn id="90" idx="3"/>
              </p:cNvCxnSpPr>
              <p:nvPr/>
            </p:nvCxnSpPr>
            <p:spPr>
              <a:xfrm rot="16200000" flipV="1">
                <a:off x="2675297" y="2127285"/>
                <a:ext cx="1295067" cy="645696"/>
              </a:xfrm>
              <a:prstGeom prst="curvedConnector2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25" name="Connecteur droit avec flèche 13"/>
              <p:cNvCxnSpPr>
                <a:stCxn id="91" idx="0"/>
                <a:endCxn id="90" idx="2"/>
              </p:cNvCxnSpPr>
              <p:nvPr/>
            </p:nvCxnSpPr>
            <p:spPr>
              <a:xfrm rot="5400000" flipH="1" flipV="1">
                <a:off x="1548288" y="1844972"/>
                <a:ext cx="696013" cy="915987"/>
              </a:xfrm>
              <a:prstGeom prst="curved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66" name="Connecteur droit avec flèche 13"/>
              <p:cNvCxnSpPr>
                <a:stCxn id="93" idx="2"/>
                <a:endCxn id="89" idx="1"/>
              </p:cNvCxnSpPr>
              <p:nvPr/>
            </p:nvCxnSpPr>
            <p:spPr>
              <a:xfrm rot="5400000" flipH="1" flipV="1">
                <a:off x="4281266" y="2410139"/>
                <a:ext cx="384364" cy="1655535"/>
              </a:xfrm>
              <a:prstGeom prst="curvedConnector4">
                <a:avLst>
                  <a:gd name="adj1" fmla="val -59531"/>
                  <a:gd name="adj2" fmla="val 72078"/>
                </a:avLst>
              </a:prstGeom>
              <a:ln>
                <a:solidFill>
                  <a:schemeClr val="accent3"/>
                </a:solidFill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69" name="Connecteur droit avec flèche 13"/>
              <p:cNvCxnSpPr>
                <a:stCxn id="90" idx="0"/>
                <a:endCxn id="87" idx="1"/>
              </p:cNvCxnSpPr>
              <p:nvPr/>
            </p:nvCxnSpPr>
            <p:spPr>
              <a:xfrm rot="16200000" flipH="1">
                <a:off x="3018951" y="982113"/>
                <a:ext cx="138510" cy="1467833"/>
              </a:xfrm>
              <a:prstGeom prst="curvedConnector4">
                <a:avLst>
                  <a:gd name="adj1" fmla="val -166060"/>
                  <a:gd name="adj2" fmla="val 72023"/>
                </a:avLst>
              </a:prstGeom>
              <a:ln>
                <a:tailEnd type="triangle"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  <p:cxnSp>
          <p:nvCxnSpPr>
            <p:cNvPr id="178" name="Connecteur droit 177"/>
            <p:cNvCxnSpPr/>
            <p:nvPr/>
          </p:nvCxnSpPr>
          <p:spPr>
            <a:xfrm flipH="1">
              <a:off x="6049839" y="3543449"/>
              <a:ext cx="23813" cy="287496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Flèche courbée vers le bas 180"/>
            <p:cNvSpPr/>
            <p:nvPr/>
          </p:nvSpPr>
          <p:spPr>
            <a:xfrm rot="10800000">
              <a:off x="4736976" y="5384949"/>
              <a:ext cx="2355850" cy="374650"/>
            </a:xfrm>
            <a:prstGeom prst="curvedDownArrow">
              <a:avLst>
                <a:gd name="adj1" fmla="val 65571"/>
                <a:gd name="adj2" fmla="val 193927"/>
                <a:gd name="adj3" fmla="val 46446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prstClr val="black"/>
                </a:solidFill>
                <a:latin typeface="TIM Sans"/>
                <a:ea typeface="ＭＳ Ｐゴシック"/>
                <a:cs typeface="Arial"/>
              </a:endParaRPr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5229101" y="4615012"/>
              <a:ext cx="1651000" cy="574675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b="1" dirty="0" err="1">
                  <a:solidFill>
                    <a:srgbClr val="C00000"/>
                  </a:solidFill>
                  <a:latin typeface="TIM Sans"/>
                  <a:ea typeface="ＭＳ Ｐゴシック"/>
                  <a:cs typeface="Arial"/>
                </a:rPr>
                <a:t>Interworking</a:t>
              </a:r>
              <a:r>
                <a:rPr lang="fr-FR" b="1" dirty="0">
                  <a:solidFill>
                    <a:srgbClr val="C00000"/>
                  </a:solidFill>
                  <a:latin typeface="TIM Sans"/>
                  <a:ea typeface="ＭＳ Ｐゴシック"/>
                  <a:cs typeface="Arial"/>
                </a:rPr>
                <a:t> Proxy </a:t>
              </a:r>
              <a:r>
                <a:rPr lang="fr-FR" b="1" dirty="0" err="1">
                  <a:solidFill>
                    <a:srgbClr val="C00000"/>
                  </a:solidFill>
                  <a:latin typeface="TIM Sans"/>
                  <a:ea typeface="ＭＳ Ｐゴシック"/>
                  <a:cs typeface="Arial"/>
                </a:rPr>
                <a:t>Entity</a:t>
              </a:r>
              <a:endParaRPr lang="fr-FR" b="1" dirty="0">
                <a:solidFill>
                  <a:srgbClr val="C00000"/>
                </a:solidFill>
                <a:latin typeface="TIM Sans"/>
                <a:ea typeface="ＭＳ Ｐゴシック"/>
                <a:cs typeface="Arial"/>
              </a:endParaRPr>
            </a:p>
          </p:txBody>
        </p:sp>
        <p:sp>
          <p:nvSpPr>
            <p:cNvPr id="40973" name="ZoneTexte 208"/>
            <p:cNvSpPr txBox="1">
              <a:spLocks noChangeArrowheads="1"/>
            </p:cNvSpPr>
            <p:nvPr/>
          </p:nvSpPr>
          <p:spPr bwMode="auto">
            <a:xfrm>
              <a:off x="2193801" y="6083450"/>
              <a:ext cx="382905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altLang="fr-FR" dirty="0">
                  <a:solidFill>
                    <a:prstClr val="black"/>
                  </a:solidFill>
                  <a:ea typeface="MS PGothic" pitchFamily="34" charset="-128"/>
                </a:rPr>
                <a:t>Non oneM2M </a:t>
              </a:r>
              <a:r>
                <a:rPr lang="fr-FR" altLang="fr-FR" dirty="0" err="1">
                  <a:solidFill>
                    <a:prstClr val="black"/>
                  </a:solidFill>
                  <a:ea typeface="MS PGothic" pitchFamily="34" charset="-128"/>
                </a:rPr>
                <a:t>devices</a:t>
              </a:r>
              <a:r>
                <a:rPr lang="fr-FR" altLang="fr-FR" dirty="0">
                  <a:solidFill>
                    <a:prstClr val="black"/>
                  </a:solidFill>
                  <a:ea typeface="MS PGothic" pitchFamily="34" charset="-128"/>
                </a:rPr>
                <a:t> in Area Network</a:t>
              </a:r>
            </a:p>
          </p:txBody>
        </p:sp>
        <p:sp>
          <p:nvSpPr>
            <p:cNvPr id="40974" name="ZoneTexte 210"/>
            <p:cNvSpPr txBox="1">
              <a:spLocks noChangeArrowheads="1"/>
            </p:cNvSpPr>
            <p:nvPr/>
          </p:nvSpPr>
          <p:spPr bwMode="auto">
            <a:xfrm>
              <a:off x="6716589" y="6070750"/>
              <a:ext cx="348932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altLang="fr-FR">
                  <a:solidFill>
                    <a:prstClr val="black"/>
                  </a:solidFill>
                  <a:ea typeface="MS PGothic" pitchFamily="34" charset="-128"/>
                </a:rPr>
                <a:t>Proxied devices in oneM2M system</a:t>
              </a:r>
            </a:p>
          </p:txBody>
        </p:sp>
        <p:sp>
          <p:nvSpPr>
            <p:cNvPr id="40975" name="ZoneTexte 212"/>
            <p:cNvSpPr txBox="1">
              <a:spLocks noChangeArrowheads="1"/>
            </p:cNvSpPr>
            <p:nvPr/>
          </p:nvSpPr>
          <p:spPr bwMode="auto">
            <a:xfrm>
              <a:off x="7488113" y="2457600"/>
              <a:ext cx="1657350" cy="923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altLang="fr-FR" b="1">
                  <a:solidFill>
                    <a:srgbClr val="4F81BD"/>
                  </a:solidFill>
                  <a:ea typeface="MS PGothic" pitchFamily="34" charset="-128"/>
                </a:rPr>
                <a:t>oneM2M </a:t>
              </a:r>
              <a:br>
                <a:rPr lang="fr-FR" altLang="fr-FR" b="1">
                  <a:solidFill>
                    <a:srgbClr val="4F81BD"/>
                  </a:solidFill>
                  <a:ea typeface="MS PGothic" pitchFamily="34" charset="-128"/>
                </a:rPr>
              </a:br>
              <a:r>
                <a:rPr lang="fr-FR" altLang="fr-FR" b="1">
                  <a:solidFill>
                    <a:srgbClr val="4F81BD"/>
                  </a:solidFill>
                  <a:ea typeface="MS PGothic" pitchFamily="34" charset="-128"/>
                </a:rPr>
                <a:t>Base </a:t>
              </a:r>
              <a:br>
                <a:rPr lang="fr-FR" altLang="fr-FR" b="1">
                  <a:solidFill>
                    <a:srgbClr val="4F81BD"/>
                  </a:solidFill>
                  <a:ea typeface="MS PGothic" pitchFamily="34" charset="-128"/>
                </a:rPr>
              </a:br>
              <a:r>
                <a:rPr lang="fr-FR" altLang="fr-FR" b="1">
                  <a:solidFill>
                    <a:srgbClr val="4F81BD"/>
                  </a:solidFill>
                  <a:ea typeface="MS PGothic" pitchFamily="34" charset="-128"/>
                </a:rPr>
                <a:t>Ontology</a:t>
              </a:r>
            </a:p>
          </p:txBody>
        </p:sp>
        <p:sp>
          <p:nvSpPr>
            <p:cNvPr id="40976" name="ZoneTexte 213"/>
            <p:cNvSpPr txBox="1">
              <a:spLocks noChangeArrowheads="1"/>
            </p:cNvSpPr>
            <p:nvPr/>
          </p:nvSpPr>
          <p:spPr bwMode="auto">
            <a:xfrm>
              <a:off x="2944688" y="2463950"/>
              <a:ext cx="1657350" cy="923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altLang="fr-FR" b="1">
                  <a:solidFill>
                    <a:srgbClr val="C00000"/>
                  </a:solidFill>
                  <a:ea typeface="MS PGothic" pitchFamily="34" charset="-128"/>
                </a:rPr>
                <a:t>Vertical </a:t>
              </a:r>
            </a:p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altLang="fr-FR" b="1">
                  <a:solidFill>
                    <a:srgbClr val="C00000"/>
                  </a:solidFill>
                  <a:ea typeface="MS PGothic" pitchFamily="34" charset="-128"/>
                </a:rPr>
                <a:t>Domain</a:t>
              </a:r>
              <a:br>
                <a:rPr lang="fr-FR" altLang="fr-FR" b="1">
                  <a:solidFill>
                    <a:srgbClr val="C00000"/>
                  </a:solidFill>
                  <a:ea typeface="MS PGothic" pitchFamily="34" charset="-128"/>
                </a:rPr>
              </a:br>
              <a:r>
                <a:rPr lang="fr-FR" altLang="fr-FR" b="1">
                  <a:solidFill>
                    <a:srgbClr val="C00000"/>
                  </a:solidFill>
                  <a:ea typeface="MS PGothic" pitchFamily="34" charset="-128"/>
                </a:rPr>
                <a:t>Ontology</a:t>
              </a:r>
            </a:p>
          </p:txBody>
        </p:sp>
      </p:grpSp>
      <p:sp>
        <p:nvSpPr>
          <p:cNvPr id="40978" name="Espace réservé du contenu 2"/>
          <p:cNvSpPr txBox="1">
            <a:spLocks/>
          </p:cNvSpPr>
          <p:nvPr/>
        </p:nvSpPr>
        <p:spPr bwMode="auto">
          <a:xfrm>
            <a:off x="496389" y="1139974"/>
            <a:ext cx="11181805" cy="1256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fr-FR" altLang="fr-FR" sz="2400" b="1" dirty="0">
                <a:solidFill>
                  <a:prstClr val="black"/>
                </a:solidFill>
                <a:ea typeface="MS PGothic" pitchFamily="34" charset="-128"/>
              </a:rPr>
              <a:t>Non oneM2M </a:t>
            </a:r>
            <a:r>
              <a:rPr lang="en-US" altLang="fr-FR" sz="2400" b="1" dirty="0">
                <a:solidFill>
                  <a:prstClr val="black"/>
                </a:solidFill>
                <a:ea typeface="MS PGothic" pitchFamily="34" charset="-128"/>
              </a:rPr>
              <a:t>devices</a:t>
            </a:r>
            <a:r>
              <a:rPr lang="fr-FR" altLang="fr-FR" sz="2400" b="1" dirty="0">
                <a:solidFill>
                  <a:prstClr val="black"/>
                </a:solidFill>
                <a:ea typeface="MS PGothic" pitchFamily="34" charset="-128"/>
              </a:rPr>
              <a:t> are </a:t>
            </a:r>
            <a:r>
              <a:rPr lang="en-US" altLang="fr-FR" sz="2400" b="1" dirty="0">
                <a:solidFill>
                  <a:prstClr val="black"/>
                </a:solidFill>
                <a:ea typeface="MS PGothic" pitchFamily="34" charset="-128"/>
              </a:rPr>
              <a:t>described</a:t>
            </a:r>
            <a:r>
              <a:rPr lang="fr-FR" altLang="fr-FR" sz="2400" b="1" dirty="0">
                <a:solidFill>
                  <a:prstClr val="black"/>
                </a:solidFill>
                <a:ea typeface="MS PGothic" pitchFamily="34" charset="-128"/>
              </a:rPr>
              <a:t> </a:t>
            </a:r>
            <a:r>
              <a:rPr lang="en-US" altLang="fr-FR" sz="2400" b="1" dirty="0">
                <a:solidFill>
                  <a:prstClr val="black"/>
                </a:solidFill>
                <a:ea typeface="MS PGothic" pitchFamily="34" charset="-128"/>
              </a:rPr>
              <a:t>using</a:t>
            </a:r>
            <a:r>
              <a:rPr lang="fr-FR" altLang="fr-FR" sz="2400" b="1" dirty="0">
                <a:solidFill>
                  <a:prstClr val="black"/>
                </a:solidFill>
                <a:ea typeface="MS PGothic" pitchFamily="34" charset="-128"/>
              </a:rPr>
              <a:t> the oneM2M base </a:t>
            </a:r>
            <a:r>
              <a:rPr lang="fr-FR" altLang="fr-FR" sz="2400" b="1" dirty="0" err="1">
                <a:solidFill>
                  <a:prstClr val="black"/>
                </a:solidFill>
                <a:ea typeface="MS PGothic" pitchFamily="34" charset="-128"/>
              </a:rPr>
              <a:t>ontology</a:t>
            </a:r>
            <a:r>
              <a:rPr lang="fr-FR" altLang="fr-FR" sz="2400" b="1" dirty="0">
                <a:solidFill>
                  <a:prstClr val="black"/>
                </a:solidFill>
                <a:ea typeface="MS PGothic" pitchFamily="34" charset="-128"/>
              </a:rPr>
              <a:t> + </a:t>
            </a:r>
            <a:r>
              <a:rPr lang="fr-FR" altLang="fr-FR" sz="2400" b="1" dirty="0" err="1">
                <a:solidFill>
                  <a:prstClr val="black"/>
                </a:solidFill>
                <a:ea typeface="MS PGothic" pitchFamily="34" charset="-128"/>
              </a:rPr>
              <a:t>domain</a:t>
            </a:r>
            <a:r>
              <a:rPr lang="fr-FR" altLang="fr-FR" sz="2400" b="1" dirty="0">
                <a:solidFill>
                  <a:prstClr val="black"/>
                </a:solidFill>
                <a:ea typeface="MS PGothic" pitchFamily="34" charset="-128"/>
              </a:rPr>
              <a:t> </a:t>
            </a:r>
            <a:r>
              <a:rPr lang="fr-FR" altLang="fr-FR" sz="2400" b="1" dirty="0" err="1">
                <a:solidFill>
                  <a:prstClr val="black"/>
                </a:solidFill>
                <a:ea typeface="MS PGothic" pitchFamily="34" charset="-128"/>
              </a:rPr>
              <a:t>specific</a:t>
            </a:r>
            <a:r>
              <a:rPr lang="fr-FR" altLang="fr-FR" sz="2400" b="1" dirty="0">
                <a:solidFill>
                  <a:prstClr val="black"/>
                </a:solidFill>
                <a:ea typeface="MS PGothic" pitchFamily="34" charset="-128"/>
              </a:rPr>
              <a:t> extensions.</a:t>
            </a:r>
          </a:p>
          <a:p>
            <a:pPr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fr-FR" altLang="fr-FR" sz="2400" b="1" dirty="0">
                <a:solidFill>
                  <a:prstClr val="black"/>
                </a:solidFill>
                <a:ea typeface="MS PGothic" pitchFamily="34" charset="-128"/>
              </a:rPr>
              <a:t>The </a:t>
            </a:r>
            <a:r>
              <a:rPr lang="en-US" altLang="fr-FR" sz="2400" b="1" dirty="0">
                <a:solidFill>
                  <a:prstClr val="black"/>
                </a:solidFill>
                <a:ea typeface="MS PGothic" pitchFamily="34" charset="-128"/>
              </a:rPr>
              <a:t>Interworking</a:t>
            </a:r>
            <a:r>
              <a:rPr lang="fr-FR" altLang="fr-FR" sz="2400" b="1" dirty="0">
                <a:solidFill>
                  <a:prstClr val="black"/>
                </a:solidFill>
                <a:ea typeface="MS PGothic" pitchFamily="34" charset="-128"/>
              </a:rPr>
              <a:t> Proxy </a:t>
            </a:r>
            <a:r>
              <a:rPr lang="fr-FR" altLang="fr-FR" sz="2400" b="1" dirty="0" err="1">
                <a:solidFill>
                  <a:prstClr val="black"/>
                </a:solidFill>
                <a:ea typeface="MS PGothic" pitchFamily="34" charset="-128"/>
              </a:rPr>
              <a:t>Entity</a:t>
            </a:r>
            <a:r>
              <a:rPr lang="fr-FR" altLang="fr-FR" sz="2400" b="1" dirty="0">
                <a:solidFill>
                  <a:prstClr val="black"/>
                </a:solidFill>
                <a:ea typeface="MS PGothic" pitchFamily="34" charset="-128"/>
              </a:rPr>
              <a:t> translates the </a:t>
            </a:r>
            <a:r>
              <a:rPr lang="fr-FR" altLang="fr-FR" sz="2400" b="1" dirty="0" err="1">
                <a:solidFill>
                  <a:prstClr val="black"/>
                </a:solidFill>
                <a:ea typeface="MS PGothic" pitchFamily="34" charset="-128"/>
              </a:rPr>
              <a:t>ontology</a:t>
            </a:r>
            <a:r>
              <a:rPr lang="fr-FR" altLang="fr-FR" sz="2400" b="1" dirty="0">
                <a:solidFill>
                  <a:prstClr val="black"/>
                </a:solidFill>
                <a:ea typeface="MS PGothic" pitchFamily="34" charset="-128"/>
              </a:rPr>
              <a:t> instance to </a:t>
            </a:r>
            <a:r>
              <a:rPr lang="fr-FR" altLang="fr-FR" sz="2400" b="1" dirty="0" err="1">
                <a:solidFill>
                  <a:prstClr val="black"/>
                </a:solidFill>
                <a:ea typeface="MS PGothic" pitchFamily="34" charset="-128"/>
              </a:rPr>
              <a:t>resources</a:t>
            </a:r>
            <a:r>
              <a:rPr lang="fr-FR" altLang="fr-FR" sz="2400" b="1" dirty="0">
                <a:solidFill>
                  <a:prstClr val="black"/>
                </a:solidFill>
                <a:ea typeface="MS PGothic" pitchFamily="34" charset="-128"/>
              </a:rPr>
              <a:t> on the CSE </a:t>
            </a:r>
            <a:r>
              <a:rPr lang="fr-FR" altLang="fr-FR" sz="2400" b="1" dirty="0" err="1">
                <a:solidFill>
                  <a:prstClr val="black"/>
                </a:solidFill>
                <a:ea typeface="MS PGothic" pitchFamily="34" charset="-128"/>
              </a:rPr>
              <a:t>based</a:t>
            </a:r>
            <a:r>
              <a:rPr lang="fr-FR" altLang="fr-FR" sz="2400" b="1" dirty="0">
                <a:solidFill>
                  <a:prstClr val="black"/>
                </a:solidFill>
                <a:ea typeface="MS PGothic" pitchFamily="34" charset="-128"/>
              </a:rPr>
              <a:t> on </a:t>
            </a:r>
            <a:r>
              <a:rPr lang="fr-FR" altLang="fr-FR" sz="2400" b="1" dirty="0" err="1">
                <a:solidFill>
                  <a:prstClr val="black"/>
                </a:solidFill>
                <a:ea typeface="MS PGothic" pitchFamily="34" charset="-128"/>
              </a:rPr>
              <a:t>pre-defined</a:t>
            </a:r>
            <a:r>
              <a:rPr lang="fr-FR" altLang="fr-FR" sz="2400" b="1" dirty="0">
                <a:solidFill>
                  <a:prstClr val="black"/>
                </a:solidFill>
                <a:ea typeface="MS PGothic" pitchFamily="34" charset="-128"/>
              </a:rPr>
              <a:t> </a:t>
            </a:r>
            <a:r>
              <a:rPr lang="fr-FR" altLang="fr-FR" sz="2400" b="1" dirty="0" err="1">
                <a:solidFill>
                  <a:prstClr val="black"/>
                </a:solidFill>
                <a:ea typeface="MS PGothic" pitchFamily="34" charset="-128"/>
              </a:rPr>
              <a:t>instantiation</a:t>
            </a:r>
            <a:r>
              <a:rPr lang="fr-FR" altLang="fr-FR" sz="2400" b="1" dirty="0">
                <a:solidFill>
                  <a:prstClr val="black"/>
                </a:solidFill>
                <a:ea typeface="MS PGothic" pitchFamily="34" charset="-128"/>
              </a:rPr>
              <a:t> </a:t>
            </a:r>
            <a:r>
              <a:rPr lang="fr-FR" altLang="fr-FR" sz="2400" b="1" dirty="0" err="1">
                <a:solidFill>
                  <a:prstClr val="black"/>
                </a:solidFill>
                <a:ea typeface="MS PGothic" pitchFamily="34" charset="-128"/>
              </a:rPr>
              <a:t>rules</a:t>
            </a:r>
            <a:r>
              <a:rPr lang="fr-FR" altLang="fr-FR" sz="2400" b="1" dirty="0">
                <a:solidFill>
                  <a:prstClr val="black"/>
                </a:solidFill>
                <a:ea typeface="MS PGothic" pitchFamily="34" charset="-128"/>
              </a:rPr>
              <a:t>.</a:t>
            </a:r>
          </a:p>
          <a:p>
            <a:pPr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endParaRPr lang="fr-FR" altLang="fr-FR" sz="2000" b="1" dirty="0">
              <a:solidFill>
                <a:prstClr val="black"/>
              </a:solidFill>
              <a:ea typeface="MS PGothic" pitchFamily="34" charset="-128"/>
            </a:endParaRPr>
          </a:p>
          <a:p>
            <a:pPr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endParaRPr lang="fr-FR" altLang="fr-FR" sz="2000" b="1" dirty="0">
              <a:solidFill>
                <a:prstClr val="black"/>
              </a:solidFill>
              <a:ea typeface="MS PGothic" pitchFamily="34" charset="-128"/>
            </a:endParaRPr>
          </a:p>
          <a:p>
            <a:pPr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endParaRPr lang="fr-FR" altLang="fr-FR" sz="2000" b="1" dirty="0">
              <a:solidFill>
                <a:prstClr val="black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7871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33988" y="296034"/>
            <a:ext cx="7403819" cy="355600"/>
          </a:xfrm>
        </p:spPr>
        <p:txBody>
          <a:bodyPr>
            <a:normAutofit fontScale="90000"/>
          </a:bodyPr>
          <a:lstStyle/>
          <a:p>
            <a:r>
              <a:rPr lang="en-US" dirty="0"/>
              <a:t>Some examples of REAL USE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2364592" y="4954658"/>
            <a:ext cx="1668537" cy="3159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    IPE</a:t>
            </a:r>
          </a:p>
        </p:txBody>
      </p:sp>
      <p:cxnSp>
        <p:nvCxnSpPr>
          <p:cNvPr id="14" name="Connettore 2 13"/>
          <p:cNvCxnSpPr>
            <a:stCxn id="27" idx="2"/>
            <a:endCxn id="16" idx="0"/>
          </p:cNvCxnSpPr>
          <p:nvPr/>
        </p:nvCxnSpPr>
        <p:spPr>
          <a:xfrm flipH="1">
            <a:off x="5451087" y="3257956"/>
            <a:ext cx="127210" cy="447336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tangolo 14"/>
          <p:cNvSpPr/>
          <p:nvPr/>
        </p:nvSpPr>
        <p:spPr>
          <a:xfrm>
            <a:off x="4782257" y="3982701"/>
            <a:ext cx="1338836" cy="6647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/>
          </a:p>
        </p:txBody>
      </p:sp>
      <p:sp>
        <p:nvSpPr>
          <p:cNvPr id="16" name="Rettangolo 15"/>
          <p:cNvSpPr/>
          <p:nvPr/>
        </p:nvSpPr>
        <p:spPr>
          <a:xfrm>
            <a:off x="4782257" y="3705294"/>
            <a:ext cx="1337660" cy="2782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API  </a:t>
            </a:r>
            <a:r>
              <a:rPr lang="en-US" sz="1100" dirty="0" err="1">
                <a:solidFill>
                  <a:schemeClr val="tx1"/>
                </a:solidFill>
              </a:rPr>
              <a:t>Mca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4782257" y="4383806"/>
            <a:ext cx="1338836" cy="2782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API </a:t>
            </a:r>
            <a:r>
              <a:rPr lang="en-US" sz="1100" dirty="0" err="1">
                <a:solidFill>
                  <a:schemeClr val="tx1"/>
                </a:solidFill>
              </a:rPr>
              <a:t>Mca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8" name="Connettore 2 17"/>
          <p:cNvCxnSpPr>
            <a:stCxn id="17" idx="2"/>
            <a:endCxn id="11" idx="0"/>
          </p:cNvCxnSpPr>
          <p:nvPr/>
        </p:nvCxnSpPr>
        <p:spPr>
          <a:xfrm flipH="1">
            <a:off x="3198861" y="4662075"/>
            <a:ext cx="2252814" cy="292583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tangolo 18"/>
          <p:cNvSpPr/>
          <p:nvPr/>
        </p:nvSpPr>
        <p:spPr>
          <a:xfrm>
            <a:off x="7668421" y="4927760"/>
            <a:ext cx="1577495" cy="2782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IPE</a:t>
            </a:r>
          </a:p>
        </p:txBody>
      </p:sp>
      <p:cxnSp>
        <p:nvCxnSpPr>
          <p:cNvPr id="21" name="Connettore 2 20"/>
          <p:cNvCxnSpPr>
            <a:stCxn id="17" idx="2"/>
            <a:endCxn id="19" idx="0"/>
          </p:cNvCxnSpPr>
          <p:nvPr/>
        </p:nvCxnSpPr>
        <p:spPr>
          <a:xfrm>
            <a:off x="5451675" y="4662075"/>
            <a:ext cx="3005494" cy="265685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ttangolo 22"/>
          <p:cNvSpPr/>
          <p:nvPr/>
        </p:nvSpPr>
        <p:spPr>
          <a:xfrm>
            <a:off x="6229769" y="3811029"/>
            <a:ext cx="763164" cy="343344"/>
          </a:xfrm>
          <a:prstGeom prst="rect">
            <a:avLst/>
          </a:prstGeom>
          <a:noFill/>
        </p:spPr>
        <p:txBody>
          <a:bodyPr wrap="none" lIns="47999" tIns="0" rIns="47999" bIns="0">
            <a:spAutoFit/>
          </a:bodyPr>
          <a:lstStyle/>
          <a:p>
            <a:r>
              <a:rPr lang="en-US" sz="1100" b="1" dirty="0"/>
              <a:t>Server</a:t>
            </a:r>
          </a:p>
          <a:p>
            <a:r>
              <a:rPr lang="en-US" sz="1100" b="1" dirty="0"/>
              <a:t>IN-CSE </a:t>
            </a:r>
          </a:p>
        </p:txBody>
      </p:sp>
      <p:pic>
        <p:nvPicPr>
          <p:cNvPr id="25" name="Picture 4" descr="Risultati immagini per onem2m type: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232" y="3990838"/>
            <a:ext cx="694780" cy="36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ttangolo 25"/>
          <p:cNvSpPr/>
          <p:nvPr/>
        </p:nvSpPr>
        <p:spPr>
          <a:xfrm>
            <a:off x="1059142" y="2878589"/>
            <a:ext cx="2076352" cy="786703"/>
          </a:xfrm>
          <a:prstGeom prst="rect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oneM2M SW client AE-ASN</a:t>
            </a:r>
          </a:p>
        </p:txBody>
      </p:sp>
      <p:sp>
        <p:nvSpPr>
          <p:cNvPr id="27" name="Rettangolo 26"/>
          <p:cNvSpPr/>
          <p:nvPr/>
        </p:nvSpPr>
        <p:spPr>
          <a:xfrm>
            <a:off x="4754458" y="2593103"/>
            <a:ext cx="1647677" cy="6648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Server Applications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AE</a:t>
            </a:r>
          </a:p>
        </p:txBody>
      </p:sp>
      <p:pic>
        <p:nvPicPr>
          <p:cNvPr id="31" name="Picture 4" descr="Risultati immagini per onem2m type: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4592" y="4942389"/>
            <a:ext cx="694780" cy="36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Rettangolo 35"/>
          <p:cNvSpPr/>
          <p:nvPr/>
        </p:nvSpPr>
        <p:spPr>
          <a:xfrm>
            <a:off x="826141" y="4396911"/>
            <a:ext cx="3401828" cy="436982"/>
          </a:xfrm>
          <a:prstGeom prst="rect">
            <a:avLst/>
          </a:prstGeom>
          <a:noFill/>
        </p:spPr>
        <p:txBody>
          <a:bodyPr wrap="none" lIns="47999" tIns="0" rIns="47999" bIns="0">
            <a:spAutoFit/>
          </a:bodyPr>
          <a:lstStyle/>
          <a:p>
            <a:r>
              <a:rPr lang="en-US" sz="1400" b="1" dirty="0"/>
              <a:t>Field Technology interworking</a:t>
            </a:r>
          </a:p>
          <a:p>
            <a:r>
              <a:rPr lang="en-US" sz="1400" b="1" dirty="0"/>
              <a:t>      gateways (ADNs)</a:t>
            </a:r>
          </a:p>
        </p:txBody>
      </p:sp>
      <p:sp>
        <p:nvSpPr>
          <p:cNvPr id="39" name="Rettangolo 38"/>
          <p:cNvSpPr/>
          <p:nvPr/>
        </p:nvSpPr>
        <p:spPr>
          <a:xfrm>
            <a:off x="8023826" y="4126309"/>
            <a:ext cx="2006112" cy="646331"/>
          </a:xfrm>
          <a:prstGeom prst="rect">
            <a:avLst/>
          </a:prstGeom>
          <a:noFill/>
        </p:spPr>
        <p:txBody>
          <a:bodyPr wrap="none" lIns="47999" tIns="0" rIns="47999" bIns="0">
            <a:spAutoFit/>
          </a:bodyPr>
          <a:lstStyle/>
          <a:p>
            <a:r>
              <a:rPr lang="en-US" sz="1400" b="1" dirty="0"/>
              <a:t>     Other </a:t>
            </a:r>
            <a:r>
              <a:rPr lang="en-US" sz="1400" b="1" dirty="0" err="1"/>
              <a:t>dployment</a:t>
            </a:r>
            <a:r>
              <a:rPr lang="en-US" sz="1400" b="1" dirty="0"/>
              <a:t> </a:t>
            </a:r>
          </a:p>
          <a:p>
            <a:r>
              <a:rPr lang="en-US" sz="1400" b="1" dirty="0"/>
              <a:t>         interworking</a:t>
            </a:r>
          </a:p>
          <a:p>
            <a:r>
              <a:rPr lang="en-US" sz="1400" b="1" dirty="0"/>
              <a:t>      gateways (ADNs)   </a:t>
            </a:r>
          </a:p>
        </p:txBody>
      </p:sp>
      <p:cxnSp>
        <p:nvCxnSpPr>
          <p:cNvPr id="40" name="Connettore 2 39"/>
          <p:cNvCxnSpPr>
            <a:cxnSpLocks/>
            <a:endCxn id="16" idx="1"/>
          </p:cNvCxnSpPr>
          <p:nvPr/>
        </p:nvCxnSpPr>
        <p:spPr>
          <a:xfrm>
            <a:off x="3198859" y="3161578"/>
            <a:ext cx="1583398" cy="682851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4" descr="Risultati immagini per onem2m type: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5050" y="4903911"/>
            <a:ext cx="694780" cy="36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ttangolo 44"/>
          <p:cNvSpPr/>
          <p:nvPr/>
        </p:nvSpPr>
        <p:spPr>
          <a:xfrm>
            <a:off x="4049362" y="1179581"/>
            <a:ext cx="6864595" cy="1292662"/>
          </a:xfrm>
          <a:prstGeom prst="rect">
            <a:avLst/>
          </a:prstGeom>
          <a:noFill/>
        </p:spPr>
        <p:txBody>
          <a:bodyPr wrap="square" lIns="47999" tIns="0" rIns="47999" bIns="0">
            <a:spAutoFit/>
          </a:bodyPr>
          <a:lstStyle/>
          <a:p>
            <a:r>
              <a:rPr lang="en-US" sz="1400" b="1" dirty="0"/>
              <a:t>Data and command elaboration</a:t>
            </a:r>
          </a:p>
          <a:p>
            <a:r>
              <a:rPr lang="en-US" sz="1400" b="1" dirty="0"/>
              <a:t>Statistics and Big data analysis</a:t>
            </a:r>
          </a:p>
          <a:p>
            <a:r>
              <a:rPr lang="en-US" sz="1400" b="1" dirty="0"/>
              <a:t>Context information aggregation and production</a:t>
            </a:r>
          </a:p>
          <a:p>
            <a:r>
              <a:rPr lang="en-US" sz="1400" b="1" dirty="0"/>
              <a:t>Control algorithms</a:t>
            </a:r>
          </a:p>
          <a:p>
            <a:r>
              <a:rPr lang="en-US" sz="1400" b="1" dirty="0"/>
              <a:t>AI intelligent elaboration</a:t>
            </a:r>
          </a:p>
          <a:p>
            <a:r>
              <a:rPr lang="en-US" sz="1400" b="1" dirty="0"/>
              <a:t>Data format adaptation</a:t>
            </a:r>
          </a:p>
        </p:txBody>
      </p:sp>
      <p:pic>
        <p:nvPicPr>
          <p:cNvPr id="49" name="Picture 4" descr="Risultati immagini per onem2m type: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208" y="3309914"/>
            <a:ext cx="694780" cy="36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4" descr="Risultati immagini per onem2m type: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846" y="2866762"/>
            <a:ext cx="694780" cy="36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Rettangolo 53"/>
          <p:cNvSpPr/>
          <p:nvPr/>
        </p:nvSpPr>
        <p:spPr>
          <a:xfrm>
            <a:off x="4422808" y="2505823"/>
            <a:ext cx="2786176" cy="23775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ttangolo 54"/>
          <p:cNvSpPr/>
          <p:nvPr/>
        </p:nvSpPr>
        <p:spPr>
          <a:xfrm>
            <a:off x="994560" y="2162572"/>
            <a:ext cx="2190196" cy="655474"/>
          </a:xfrm>
          <a:prstGeom prst="rect">
            <a:avLst/>
          </a:prstGeom>
          <a:noFill/>
        </p:spPr>
        <p:txBody>
          <a:bodyPr wrap="none" lIns="47999" tIns="0" rIns="47999" bIns="0">
            <a:spAutoFit/>
          </a:bodyPr>
          <a:lstStyle/>
          <a:p>
            <a:r>
              <a:rPr lang="en-US" sz="1400" b="1" dirty="0"/>
              <a:t>Citizen services on </a:t>
            </a:r>
          </a:p>
          <a:p>
            <a:r>
              <a:rPr lang="en-US" sz="1400" b="1" dirty="0"/>
              <a:t>PC/tablet/phones</a:t>
            </a:r>
          </a:p>
          <a:p>
            <a:r>
              <a:rPr lang="en-US" sz="1400" b="1" dirty="0"/>
              <a:t>Human exposure</a:t>
            </a:r>
          </a:p>
        </p:txBody>
      </p:sp>
      <p:sp>
        <p:nvSpPr>
          <p:cNvPr id="56" name="Rettangolo 55"/>
          <p:cNvSpPr/>
          <p:nvPr/>
        </p:nvSpPr>
        <p:spPr>
          <a:xfrm>
            <a:off x="8476039" y="2788432"/>
            <a:ext cx="2076352" cy="822495"/>
          </a:xfrm>
          <a:prstGeom prst="rect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oneM2M SW client AE-ASN</a:t>
            </a:r>
          </a:p>
        </p:txBody>
      </p:sp>
      <p:cxnSp>
        <p:nvCxnSpPr>
          <p:cNvPr id="57" name="Connettore 2 56"/>
          <p:cNvCxnSpPr>
            <a:cxnSpLocks/>
            <a:endCxn id="56" idx="1"/>
          </p:cNvCxnSpPr>
          <p:nvPr/>
        </p:nvCxnSpPr>
        <p:spPr>
          <a:xfrm flipV="1">
            <a:off x="6119917" y="3199680"/>
            <a:ext cx="2356122" cy="676682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ttangolo 57"/>
          <p:cNvSpPr/>
          <p:nvPr/>
        </p:nvSpPr>
        <p:spPr>
          <a:xfrm>
            <a:off x="8411255" y="2025402"/>
            <a:ext cx="3419275" cy="646331"/>
          </a:xfrm>
          <a:prstGeom prst="rect">
            <a:avLst/>
          </a:prstGeom>
          <a:noFill/>
        </p:spPr>
        <p:txBody>
          <a:bodyPr wrap="square" lIns="47999" tIns="0" rIns="47999" bIns="0">
            <a:spAutoFit/>
          </a:bodyPr>
          <a:lstStyle/>
          <a:p>
            <a:r>
              <a:rPr lang="en-US" sz="1400" b="1" dirty="0"/>
              <a:t>Service Control  </a:t>
            </a:r>
          </a:p>
          <a:p>
            <a:r>
              <a:rPr lang="en-US" sz="1400" b="1" dirty="0"/>
              <a:t>and management on PC/tablet/phones</a:t>
            </a:r>
          </a:p>
          <a:p>
            <a:r>
              <a:rPr lang="en-US" sz="1400" b="1" dirty="0"/>
              <a:t>Human exposure</a:t>
            </a:r>
          </a:p>
        </p:txBody>
      </p:sp>
      <p:pic>
        <p:nvPicPr>
          <p:cNvPr id="60" name="Picture 4" descr="Risultati immagini per onem2m type: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027" y="3237313"/>
            <a:ext cx="694780" cy="36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Rettangolo 60"/>
          <p:cNvSpPr/>
          <p:nvPr/>
        </p:nvSpPr>
        <p:spPr>
          <a:xfrm>
            <a:off x="1390834" y="5927317"/>
            <a:ext cx="1668537" cy="3159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Field devices</a:t>
            </a:r>
          </a:p>
        </p:txBody>
      </p:sp>
      <p:sp>
        <p:nvSpPr>
          <p:cNvPr id="62" name="Rettangolo 61"/>
          <p:cNvSpPr/>
          <p:nvPr/>
        </p:nvSpPr>
        <p:spPr>
          <a:xfrm>
            <a:off x="3209524" y="5850699"/>
            <a:ext cx="1597346" cy="215444"/>
          </a:xfrm>
          <a:prstGeom prst="rect">
            <a:avLst/>
          </a:prstGeom>
          <a:noFill/>
        </p:spPr>
        <p:txBody>
          <a:bodyPr wrap="none" lIns="47999" tIns="0" rIns="47999" bIns="0">
            <a:spAutoFit/>
          </a:bodyPr>
          <a:lstStyle/>
          <a:p>
            <a:r>
              <a:rPr lang="en-US" sz="1400" b="1" dirty="0"/>
              <a:t>Non M2M devices</a:t>
            </a:r>
          </a:p>
        </p:txBody>
      </p:sp>
      <p:cxnSp>
        <p:nvCxnSpPr>
          <p:cNvPr id="63" name="Connettore 2 62"/>
          <p:cNvCxnSpPr/>
          <p:nvPr/>
        </p:nvCxnSpPr>
        <p:spPr>
          <a:xfrm flipH="1">
            <a:off x="2208153" y="5270651"/>
            <a:ext cx="1126408" cy="651546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ttangolo 64"/>
          <p:cNvSpPr/>
          <p:nvPr/>
        </p:nvSpPr>
        <p:spPr>
          <a:xfrm>
            <a:off x="7845678" y="5718945"/>
            <a:ext cx="1668537" cy="5687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Other aggregation platforms</a:t>
            </a:r>
          </a:p>
        </p:txBody>
      </p:sp>
      <p:sp>
        <p:nvSpPr>
          <p:cNvPr id="66" name="Rettangolo 65"/>
          <p:cNvSpPr/>
          <p:nvPr/>
        </p:nvSpPr>
        <p:spPr>
          <a:xfrm>
            <a:off x="7596087" y="6301301"/>
            <a:ext cx="3695165" cy="430887"/>
          </a:xfrm>
          <a:prstGeom prst="rect">
            <a:avLst/>
          </a:prstGeom>
          <a:noFill/>
        </p:spPr>
        <p:txBody>
          <a:bodyPr wrap="none" lIns="47999" tIns="0" rIns="47999" bIns="0">
            <a:spAutoFit/>
          </a:bodyPr>
          <a:lstStyle/>
          <a:p>
            <a:r>
              <a:rPr lang="en-US" sz="1400" b="1" dirty="0"/>
              <a:t>Industry and proprietary solutions</a:t>
            </a:r>
          </a:p>
          <a:p>
            <a:r>
              <a:rPr lang="en-US" sz="1400" b="1" dirty="0"/>
              <a:t>(</a:t>
            </a:r>
            <a:r>
              <a:rPr lang="en-US" sz="1400" b="1" dirty="0" err="1"/>
              <a:t>Fiware</a:t>
            </a:r>
            <a:r>
              <a:rPr lang="en-US" sz="1400" b="1" dirty="0"/>
              <a:t>, CIM NGSI-LD; AZUR, Watson, </a:t>
            </a:r>
            <a:r>
              <a:rPr lang="en-US" sz="1400" b="1" dirty="0" err="1"/>
              <a:t>etc</a:t>
            </a:r>
            <a:r>
              <a:rPr lang="en-US" sz="1400" b="1" dirty="0"/>
              <a:t>)</a:t>
            </a:r>
          </a:p>
        </p:txBody>
      </p:sp>
      <p:cxnSp>
        <p:nvCxnSpPr>
          <p:cNvPr id="67" name="Connettore 2 66"/>
          <p:cNvCxnSpPr>
            <a:endCxn id="65" idx="0"/>
          </p:cNvCxnSpPr>
          <p:nvPr/>
        </p:nvCxnSpPr>
        <p:spPr>
          <a:xfrm>
            <a:off x="8605646" y="5206026"/>
            <a:ext cx="74302" cy="512919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2269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74865" y="282029"/>
            <a:ext cx="6119604" cy="355600"/>
          </a:xfrm>
        </p:spPr>
        <p:txBody>
          <a:bodyPr>
            <a:normAutofit fontScale="90000"/>
          </a:bodyPr>
          <a:lstStyle/>
          <a:p>
            <a:r>
              <a:rPr lang="en-US" dirty="0"/>
              <a:t>WHY to use oneM2M?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106" name="Rettangolo 3">
            <a:extLst>
              <a:ext uri="{FF2B5EF4-FFF2-40B4-BE49-F238E27FC236}">
                <a16:creationId xmlns:a16="http://schemas.microsoft.com/office/drawing/2014/main" id="{33B6DE34-60C8-4A0A-84CA-E9C8C6DFB6FF}"/>
              </a:ext>
            </a:extLst>
          </p:cNvPr>
          <p:cNvSpPr/>
          <p:nvPr/>
        </p:nvSpPr>
        <p:spPr>
          <a:xfrm>
            <a:off x="157811" y="1256007"/>
            <a:ext cx="5549813" cy="5509196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THE ONLY STANDARD “DE JURE” DEDICATED TO ENABLE HORIZONTAL IOT INTEGRATION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DATA MANAGEMENT - DATA HISTORIZATION - INFORMATION SHARING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VERY DYNAMIC PRIVACY AND ACCESS CONTROL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SECURE: MULTIPLE SECURITY LEVELS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STORAGE AND EXPOSURE FOR</a:t>
            </a:r>
          </a:p>
          <a:p>
            <a:pPr marL="742950" lvl="1" indent="-28575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Historical data</a:t>
            </a:r>
          </a:p>
          <a:p>
            <a:pPr marL="742950" lvl="1" indent="-28575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Data search and aggregation</a:t>
            </a:r>
          </a:p>
          <a:p>
            <a:pPr marL="742950" lvl="1" indent="-28575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Context information</a:t>
            </a:r>
          </a:p>
          <a:p>
            <a:pPr marL="742950" lvl="1" indent="-28575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Dynamic data</a:t>
            </a:r>
          </a:p>
          <a:p>
            <a:pPr marL="742950" lvl="1" indent="-28575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Real time control and actuation</a:t>
            </a:r>
          </a:p>
          <a:p>
            <a:pPr marL="742950" lvl="1" indent="-28575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Field device management</a:t>
            </a:r>
          </a:p>
          <a:p>
            <a:pPr marL="742950" lvl="1" indent="-28575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Network technologies independence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rgbClr val="FF0000"/>
                </a:solidFill>
                <a:latin typeface="Calibri"/>
                <a:ea typeface="Calibri"/>
              </a:rPr>
              <a:t>E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ASY DB AND CLOUD INTEGRATION</a:t>
            </a:r>
          </a:p>
        </p:txBody>
      </p:sp>
      <p:sp>
        <p:nvSpPr>
          <p:cNvPr id="107" name="Rettangolo 3">
            <a:extLst>
              <a:ext uri="{FF2B5EF4-FFF2-40B4-BE49-F238E27FC236}">
                <a16:creationId xmlns:a16="http://schemas.microsoft.com/office/drawing/2014/main" id="{2D59BC4A-FDF9-43F3-BCED-4C78E7415064}"/>
              </a:ext>
            </a:extLst>
          </p:cNvPr>
          <p:cNvSpPr/>
          <p:nvPr/>
        </p:nvSpPr>
        <p:spPr>
          <a:xfrm>
            <a:off x="6445541" y="1160816"/>
            <a:ext cx="5603891" cy="6509470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NATIVE DEVICE MANAGEMENT (DM; TR 069)</a:t>
            </a: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ea typeface="Calibri"/>
              </a:rPr>
              <a:t>FLEXIBLE IN THE DEPLOYMENT to adapt to the requirements of the various domains</a:t>
            </a:r>
            <a:endParaRPr lang="en-US" sz="2000" b="1" dirty="0">
              <a:solidFill>
                <a:srgbClr val="FF0000"/>
              </a:solidFill>
              <a:latin typeface="Calibri"/>
              <a:ea typeface="Calibri"/>
            </a:endParaRP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SCALABLE ARCHITECTURE</a:t>
            </a: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rgbClr val="FF0000"/>
                </a:solidFill>
                <a:latin typeface="Calibri"/>
                <a:ea typeface="Calibri"/>
              </a:rPr>
              <a:t>INTER-PROVIDER NATIVE SUPPORT</a:t>
            </a:r>
            <a:endParaRPr lang="en-US" sz="2000" b="1" dirty="0">
              <a:solidFill>
                <a:srgbClr val="FF0000"/>
              </a:solidFill>
              <a:latin typeface="Calibri"/>
              <a:ea typeface="Calibri"/>
            </a:endParaRP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DESIGNED BE AN INTERWORKING FRAMEWORK FOR</a:t>
            </a:r>
          </a:p>
          <a:p>
            <a:pPr marL="742950" lvl="1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Legacy field and core server technologies</a:t>
            </a:r>
          </a:p>
          <a:p>
            <a:pPr marL="742950" lvl="1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Other technologies</a:t>
            </a:r>
          </a:p>
          <a:p>
            <a:pPr marL="742950" lvl="1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Proprietary solution</a:t>
            </a:r>
          </a:p>
          <a:p>
            <a:pPr lvl="1">
              <a:spcBef>
                <a:spcPts val="300"/>
              </a:spcBef>
            </a:pPr>
            <a:r>
              <a:rPr lang="it-IT" sz="2000" b="1" dirty="0">
                <a:solidFill>
                  <a:srgbClr val="FF0000"/>
                </a:solidFill>
                <a:latin typeface="Calibri"/>
                <a:ea typeface="Calibri"/>
              </a:rPr>
              <a:t>-&gt; </a:t>
            </a:r>
            <a:r>
              <a:rPr lang="it-IT" sz="2000" b="1" dirty="0" err="1">
                <a:solidFill>
                  <a:srgbClr val="FF0000"/>
                </a:solidFill>
                <a:latin typeface="Calibri"/>
                <a:ea typeface="Calibri"/>
              </a:rPr>
              <a:t>Not</a:t>
            </a:r>
            <a:r>
              <a:rPr lang="it-IT" sz="2000" b="1" dirty="0">
                <a:solidFill>
                  <a:srgbClr val="FF0000"/>
                </a:solidFill>
                <a:latin typeface="Calibri"/>
                <a:ea typeface="Calibri"/>
              </a:rPr>
              <a:t> an </a:t>
            </a:r>
            <a:r>
              <a:rPr lang="it-IT" sz="2000" b="1" dirty="0" err="1">
                <a:solidFill>
                  <a:srgbClr val="FF0000"/>
                </a:solidFill>
                <a:latin typeface="Calibri"/>
                <a:ea typeface="Calibri"/>
              </a:rPr>
              <a:t>additional</a:t>
            </a:r>
            <a:r>
              <a:rPr lang="it-IT" sz="2000" b="1" dirty="0">
                <a:solidFill>
                  <a:srgbClr val="FF0000"/>
                </a:solidFill>
                <a:latin typeface="Calibri"/>
                <a:ea typeface="Calibri"/>
              </a:rPr>
              <a:t> </a:t>
            </a:r>
            <a:r>
              <a:rPr lang="it-IT" sz="2000" b="1" dirty="0" err="1">
                <a:solidFill>
                  <a:srgbClr val="FF0000"/>
                </a:solidFill>
                <a:latin typeface="Calibri"/>
                <a:ea typeface="Calibri"/>
              </a:rPr>
              <a:t>solution</a:t>
            </a:r>
            <a:r>
              <a:rPr lang="it-IT" sz="2000" b="1" dirty="0">
                <a:solidFill>
                  <a:srgbClr val="FF0000"/>
                </a:solidFill>
                <a:latin typeface="Calibri"/>
                <a:ea typeface="Calibri"/>
              </a:rPr>
              <a:t>, </a:t>
            </a:r>
            <a:r>
              <a:rPr lang="it-IT" sz="2000" b="1" dirty="0" err="1">
                <a:solidFill>
                  <a:srgbClr val="FF0000"/>
                </a:solidFill>
                <a:latin typeface="Calibri"/>
                <a:ea typeface="Calibri"/>
              </a:rPr>
              <a:t>but</a:t>
            </a:r>
            <a:r>
              <a:rPr lang="it-IT" sz="2000" b="1" dirty="0">
                <a:solidFill>
                  <a:srgbClr val="FF0000"/>
                </a:solidFill>
                <a:latin typeface="Calibri"/>
                <a:ea typeface="Calibri"/>
              </a:rPr>
              <a:t> a standard to integrate the </a:t>
            </a:r>
            <a:r>
              <a:rPr lang="it-IT" sz="2000" b="1" dirty="0" err="1">
                <a:solidFill>
                  <a:srgbClr val="FF0000"/>
                </a:solidFill>
                <a:latin typeface="Calibri"/>
                <a:ea typeface="Calibri"/>
              </a:rPr>
              <a:t>different</a:t>
            </a:r>
            <a:r>
              <a:rPr lang="it-IT" sz="2000" b="1" dirty="0">
                <a:solidFill>
                  <a:srgbClr val="FF0000"/>
                </a:solidFill>
                <a:latin typeface="Calibri"/>
                <a:ea typeface="Calibri"/>
              </a:rPr>
              <a:t> </a:t>
            </a:r>
            <a:r>
              <a:rPr lang="it-IT" sz="2000" b="1" dirty="0" err="1">
                <a:solidFill>
                  <a:srgbClr val="FF0000"/>
                </a:solidFill>
                <a:latin typeface="Calibri"/>
                <a:ea typeface="Calibri"/>
              </a:rPr>
              <a:t>solutions</a:t>
            </a:r>
            <a:endParaRPr lang="en-US" sz="2000" b="1" dirty="0">
              <a:solidFill>
                <a:srgbClr val="FF0000"/>
              </a:solidFill>
              <a:latin typeface="Calibri"/>
              <a:ea typeface="Calibri"/>
            </a:endParaRP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rgbClr val="FF0000"/>
                </a:solidFill>
                <a:latin typeface="Calibri"/>
                <a:ea typeface="Calibri"/>
              </a:rPr>
              <a:t>SEMANTIC ENABLED TO SHARE 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INFORMATION</a:t>
            </a: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INTERNET FRIENDLY FOR HUMAN INTERACTION</a:t>
            </a: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</a:rPr>
              <a:t>SIMPLE if you use the core functions and know your deployment architecture</a:t>
            </a: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FF0000"/>
              </a:solidFill>
              <a:latin typeface="Calibri"/>
              <a:ea typeface="Calibri"/>
            </a:endParaRP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FF0000"/>
              </a:solidFill>
              <a:latin typeface="Calibri"/>
              <a:ea typeface="Calibri"/>
            </a:endParaRPr>
          </a:p>
          <a:p>
            <a:pPr marL="742950" lvl="1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FF0000"/>
              </a:solidFill>
              <a:latin typeface="Calibri"/>
              <a:ea typeface="Calibri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2527230-FCC1-4CB3-9506-C29AA655E8BF}"/>
              </a:ext>
            </a:extLst>
          </p:cNvPr>
          <p:cNvSpPr/>
          <p:nvPr/>
        </p:nvSpPr>
        <p:spPr>
          <a:xfrm>
            <a:off x="4376057" y="2235721"/>
            <a:ext cx="2364377" cy="3836473"/>
          </a:xfrm>
          <a:prstGeom prst="ellipse">
            <a:avLst/>
          </a:prstGeom>
          <a:solidFill>
            <a:schemeClr val="bg1"/>
          </a:solidFill>
          <a:ln>
            <a:solidFill>
              <a:srgbClr val="B420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oneM2M is hugely complete</a:t>
            </a:r>
          </a:p>
          <a:p>
            <a:pPr algn="ctr"/>
            <a:r>
              <a:rPr lang="it-IT" b="1" dirty="0">
                <a:solidFill>
                  <a:srgbClr val="C00000"/>
                </a:solidFill>
              </a:rPr>
              <a:t>(</a:t>
            </a:r>
            <a:r>
              <a:rPr lang="en-US" b="1" dirty="0">
                <a:solidFill>
                  <a:srgbClr val="C00000"/>
                </a:solidFill>
              </a:rPr>
              <a:t>is sharing the innovation effort and the experiences of hundreds of companies with more than 500 man years of work)</a:t>
            </a:r>
          </a:p>
        </p:txBody>
      </p:sp>
    </p:spTree>
    <p:extLst>
      <p:ext uri="{BB962C8B-B14F-4D97-AF65-F5344CB8AC3E}">
        <p14:creationId xmlns:p14="http://schemas.microsoft.com/office/powerpoint/2010/main" val="1381797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1981200" y="2286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/>
            <a:r>
              <a:rPr lang="en-US" altLang="en-US" sz="3600" dirty="0"/>
              <a:t>Vision: Interconnecting </a:t>
            </a:r>
            <a:r>
              <a:rPr lang="en-US" altLang="en-US" sz="3600" dirty="0" err="1"/>
              <a:t>IoT</a:t>
            </a:r>
            <a:r>
              <a:rPr lang="en-US" altLang="en-US" sz="3600" dirty="0"/>
              <a:t> Things</a:t>
            </a:r>
          </a:p>
        </p:txBody>
      </p:sp>
      <p:sp>
        <p:nvSpPr>
          <p:cNvPr id="17411" name="TextBox 14"/>
          <p:cNvSpPr txBox="1">
            <a:spLocks noChangeArrowheads="1"/>
          </p:cNvSpPr>
          <p:nvPr/>
        </p:nvSpPr>
        <p:spPr bwMode="auto">
          <a:xfrm>
            <a:off x="1905000" y="1371601"/>
            <a:ext cx="8458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defTabSz="4572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dirty="0">
                <a:solidFill>
                  <a:srgbClr val="C00000"/>
                </a:solidFill>
                <a:latin typeface="Arial Black" pitchFamily="34" charset="0"/>
                <a:ea typeface="MS PGothic" pitchFamily="34" charset="-128"/>
              </a:rPr>
              <a:t> Connecting the Un-connected </a:t>
            </a:r>
          </a:p>
          <a:p>
            <a:pPr algn="ctr" defTabSz="4572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dirty="0">
                <a:solidFill>
                  <a:srgbClr val="C00000"/>
                </a:solidFill>
                <a:latin typeface="Arial Black" pitchFamily="34" charset="0"/>
                <a:ea typeface="MS PGothic" pitchFamily="34" charset="-128"/>
              </a:rPr>
              <a:t>Share information across the differences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1905000" y="5119663"/>
            <a:ext cx="27356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2800" b="1" dirty="0" err="1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Communication</a:t>
            </a:r>
            <a:r>
              <a:rPr lang="it-IT" sz="2800" b="1" dirty="0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  Framework</a:t>
            </a:r>
            <a:endParaRPr lang="en-US" sz="2800" b="1" dirty="0">
              <a:solidFill>
                <a:srgbClr val="000000"/>
              </a:solidFill>
              <a:latin typeface="Franklin Gothic Demi" pitchFamily="34" charset="0"/>
              <a:ea typeface="MS PGothic" pitchFamily="34" charset="-128"/>
              <a:cs typeface="Arial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1905001" y="3831667"/>
            <a:ext cx="27356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2800" b="1" dirty="0" err="1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Semantic</a:t>
            </a:r>
            <a:r>
              <a:rPr lang="it-IT" sz="2800" b="1" dirty="0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 </a:t>
            </a:r>
            <a:r>
              <a:rPr lang="it-IT" sz="2800" b="1" dirty="0" err="1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Support</a:t>
            </a:r>
            <a:endParaRPr lang="en-US" sz="2800" b="1" dirty="0">
              <a:solidFill>
                <a:srgbClr val="000000"/>
              </a:solidFill>
              <a:latin typeface="Franklin Gothic Demi" pitchFamily="34" charset="0"/>
              <a:ea typeface="MS PGothic" pitchFamily="34" charset="-128"/>
              <a:cs typeface="Arial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5964797" y="3831668"/>
            <a:ext cx="27356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2800" b="1" dirty="0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oneM2M base </a:t>
            </a:r>
            <a:r>
              <a:rPr lang="it-IT" sz="2800" b="1" dirty="0" err="1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ontology</a:t>
            </a:r>
            <a:endParaRPr lang="en-US" sz="2800" b="1" dirty="0">
              <a:solidFill>
                <a:srgbClr val="000000"/>
              </a:solidFill>
              <a:latin typeface="Franklin Gothic Demi" pitchFamily="34" charset="0"/>
              <a:ea typeface="MS PGothic" pitchFamily="34" charset="-128"/>
              <a:cs typeface="Arial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1905000" y="2443098"/>
            <a:ext cx="31220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2800" b="1" dirty="0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Vertical </a:t>
            </a:r>
            <a:r>
              <a:rPr lang="it-IT" sz="2800" b="1" dirty="0" err="1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ontologies</a:t>
            </a:r>
            <a:r>
              <a:rPr lang="it-IT" sz="2800" b="1" dirty="0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 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2800" b="1" dirty="0" err="1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support</a:t>
            </a:r>
            <a:endParaRPr lang="en-US" sz="2800" b="1" dirty="0">
              <a:solidFill>
                <a:srgbClr val="000000"/>
              </a:solidFill>
              <a:latin typeface="Franklin Gothic Demi" pitchFamily="34" charset="0"/>
              <a:ea typeface="MS PGothic" pitchFamily="34" charset="-128"/>
              <a:cs typeface="Arial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5921196" y="2603219"/>
            <a:ext cx="42266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2800" b="1" dirty="0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TC SmartM2M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2800" b="1" dirty="0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SAREF and </a:t>
            </a:r>
            <a:r>
              <a:rPr lang="it-IT" sz="2800" b="1" dirty="0" err="1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its</a:t>
            </a:r>
            <a:r>
              <a:rPr lang="it-IT" sz="2800" b="1" dirty="0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 </a:t>
            </a:r>
            <a:r>
              <a:rPr lang="it-IT" sz="2800" b="1" dirty="0" err="1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extensions</a:t>
            </a:r>
            <a:endParaRPr lang="en-US" sz="2800" b="1" dirty="0">
              <a:solidFill>
                <a:srgbClr val="000000"/>
              </a:solidFill>
              <a:latin typeface="Franklin Gothic Demi" pitchFamily="34" charset="0"/>
              <a:ea typeface="MS PGothic" pitchFamily="34" charset="-128"/>
              <a:cs typeface="Arial"/>
            </a:endParaRPr>
          </a:p>
        </p:txBody>
      </p:sp>
      <p:sp>
        <p:nvSpPr>
          <p:cNvPr id="3" name="Freccia a destra 2"/>
          <p:cNvSpPr/>
          <p:nvPr/>
        </p:nvSpPr>
        <p:spPr>
          <a:xfrm>
            <a:off x="4357354" y="2920150"/>
            <a:ext cx="1339403" cy="38636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5" name="Freccia a destra 24"/>
          <p:cNvSpPr/>
          <p:nvPr/>
        </p:nvSpPr>
        <p:spPr>
          <a:xfrm>
            <a:off x="4125532" y="4115537"/>
            <a:ext cx="1339403" cy="38636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</p:txBody>
      </p:sp>
      <p:sp>
        <p:nvSpPr>
          <p:cNvPr id="26" name="Freccia a destra 25"/>
          <p:cNvSpPr/>
          <p:nvPr/>
        </p:nvSpPr>
        <p:spPr>
          <a:xfrm>
            <a:off x="4395990" y="5655943"/>
            <a:ext cx="1339403" cy="38636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TIM Sans"/>
              <a:ea typeface="ＭＳ Ｐゴシック"/>
              <a:cs typeface="Arial"/>
            </a:endParaRPr>
          </a:p>
        </p:txBody>
      </p:sp>
      <p:pic>
        <p:nvPicPr>
          <p:cNvPr id="1026" name="Picture 9" descr="ETSI-BLEU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543"/>
          <a:stretch>
            <a:fillRect/>
          </a:stretch>
        </p:blipFill>
        <p:spPr bwMode="auto">
          <a:xfrm>
            <a:off x="8455784" y="2433700"/>
            <a:ext cx="2091337" cy="616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9172" y="3557326"/>
            <a:ext cx="1901110" cy="1297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9172" y="5007104"/>
            <a:ext cx="1901110" cy="1297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CasellaDiTesto 19"/>
          <p:cNvSpPr txBox="1"/>
          <p:nvPr/>
        </p:nvSpPr>
        <p:spPr>
          <a:xfrm>
            <a:off x="5964796" y="5349488"/>
            <a:ext cx="27356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2800" b="1" dirty="0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oneM2M Data </a:t>
            </a:r>
            <a:r>
              <a:rPr lang="it-IT" sz="2800" b="1" dirty="0" err="1">
                <a:solidFill>
                  <a:srgbClr val="000000"/>
                </a:solidFill>
                <a:latin typeface="Franklin Gothic Demi" pitchFamily="34" charset="0"/>
                <a:ea typeface="MS PGothic" pitchFamily="34" charset="-128"/>
                <a:cs typeface="Arial"/>
              </a:rPr>
              <a:t>sharing</a:t>
            </a:r>
            <a:endParaRPr lang="en-US" sz="2800" b="1" dirty="0">
              <a:solidFill>
                <a:srgbClr val="000000"/>
              </a:solidFill>
              <a:latin typeface="Franklin Gothic Demi" pitchFamily="34" charset="0"/>
              <a:ea typeface="MS PGothic" pitchFamily="34" charset="-128"/>
              <a:cs typeface="Arial"/>
            </a:endParaRPr>
          </a:p>
        </p:txBody>
      </p:sp>
      <p:pic>
        <p:nvPicPr>
          <p:cNvPr id="21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44D1ED-5717-4129-8613-79C2AAEF36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2055979"/>
            <a:ext cx="1901110" cy="1297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009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pt1987.tmp">
  <a:themeElements>
    <a:clrScheme name="oneM2M_design Farben">
      <a:dk1>
        <a:srgbClr val="A0A0A3"/>
      </a:dk1>
      <a:lt1>
        <a:sysClr val="window" lastClr="FFFFFF"/>
      </a:lt1>
      <a:dk2>
        <a:srgbClr val="A0A0A3"/>
      </a:dk2>
      <a:lt2>
        <a:srgbClr val="E7E6E6"/>
      </a:lt2>
      <a:accent1>
        <a:srgbClr val="A0A0A3"/>
      </a:accent1>
      <a:accent2>
        <a:srgbClr val="B42025"/>
      </a:accent2>
      <a:accent3>
        <a:srgbClr val="F5921E"/>
      </a:accent3>
      <a:accent4>
        <a:srgbClr val="716896"/>
      </a:accent4>
      <a:accent5>
        <a:srgbClr val="005480"/>
      </a:accent5>
      <a:accent6>
        <a:srgbClr val="545054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neM2M_design Farben">
    <a:dk1>
      <a:srgbClr val="A0A0A3"/>
    </a:dk1>
    <a:lt1>
      <a:sysClr val="window" lastClr="FFFFFF"/>
    </a:lt1>
    <a:dk2>
      <a:srgbClr val="A0A0A3"/>
    </a:dk2>
    <a:lt2>
      <a:srgbClr val="E7E6E6"/>
    </a:lt2>
    <a:accent1>
      <a:srgbClr val="A0A0A3"/>
    </a:accent1>
    <a:accent2>
      <a:srgbClr val="B42025"/>
    </a:accent2>
    <a:accent3>
      <a:srgbClr val="F5921E"/>
    </a:accent3>
    <a:accent4>
      <a:srgbClr val="716896"/>
    </a:accent4>
    <a:accent5>
      <a:srgbClr val="005480"/>
    </a:accent5>
    <a:accent6>
      <a:srgbClr val="545054"/>
    </a:accent6>
    <a:hlink>
      <a:srgbClr val="668C97"/>
    </a:hlink>
    <a:folHlink>
      <a:srgbClr val="44546A"/>
    </a:folHlink>
  </a:clrScheme>
</a:themeOverride>
</file>

<file path=ppt/theme/themeOverride2.xml><?xml version="1.0" encoding="utf-8"?>
<a:themeOverride xmlns:a="http://schemas.openxmlformats.org/drawingml/2006/main">
  <a:clrScheme name="oneM2M_design Farben">
    <a:dk1>
      <a:srgbClr val="A0A0A3"/>
    </a:dk1>
    <a:lt1>
      <a:sysClr val="window" lastClr="FFFFFF"/>
    </a:lt1>
    <a:dk2>
      <a:srgbClr val="A0A0A3"/>
    </a:dk2>
    <a:lt2>
      <a:srgbClr val="E7E6E6"/>
    </a:lt2>
    <a:accent1>
      <a:srgbClr val="A0A0A3"/>
    </a:accent1>
    <a:accent2>
      <a:srgbClr val="B42025"/>
    </a:accent2>
    <a:accent3>
      <a:srgbClr val="F5921E"/>
    </a:accent3>
    <a:accent4>
      <a:srgbClr val="716896"/>
    </a:accent4>
    <a:accent5>
      <a:srgbClr val="005480"/>
    </a:accent5>
    <a:accent6>
      <a:srgbClr val="545054"/>
    </a:accent6>
    <a:hlink>
      <a:srgbClr val="668C97"/>
    </a:hlink>
    <a:folHlink>
      <a:srgbClr val="44546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915</TotalTime>
  <Words>1193</Words>
  <Application>Microsoft Office PowerPoint</Application>
  <PresentationFormat>Widescreen</PresentationFormat>
  <Paragraphs>263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20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38" baseType="lpstr">
      <vt:lpstr>Arial Unicode MS</vt:lpstr>
      <vt:lpstr>ＭＳ Ｐゴシック</vt:lpstr>
      <vt:lpstr>ＭＳ Ｐゴシック</vt:lpstr>
      <vt:lpstr>Arial</vt:lpstr>
      <vt:lpstr>Arial Black</vt:lpstr>
      <vt:lpstr>Calibri</vt:lpstr>
      <vt:lpstr>Calibri Light</vt:lpstr>
      <vt:lpstr>Franklin Gothic Demi</vt:lpstr>
      <vt:lpstr>Franklin Gothic Medium</vt:lpstr>
      <vt:lpstr>FS Me</vt:lpstr>
      <vt:lpstr>Myriad Pro</vt:lpstr>
      <vt:lpstr>Myriad Pro Light</vt:lpstr>
      <vt:lpstr>Shonar Bangla</vt:lpstr>
      <vt:lpstr>Tahoma</vt:lpstr>
      <vt:lpstr>TIM Sans</vt:lpstr>
      <vt:lpstr>TIM Sans Light</vt:lpstr>
      <vt:lpstr>TIM Sans Medium</vt:lpstr>
      <vt:lpstr>Times New Roman</vt:lpstr>
      <vt:lpstr>Verdana</vt:lpstr>
      <vt:lpstr>Webdings</vt:lpstr>
      <vt:lpstr>Office Theme</vt:lpstr>
      <vt:lpstr>ppt1987.tmp</vt:lpstr>
      <vt:lpstr>Presentation</vt:lpstr>
      <vt:lpstr> Data Semantics </vt:lpstr>
      <vt:lpstr>The role of Standardization for IOT</vt:lpstr>
      <vt:lpstr>OneM2M is a quite complete global standard</vt:lpstr>
      <vt:lpstr>OneM2M</vt:lpstr>
      <vt:lpstr>Work on Semantics –  the oneM2M base ontology</vt:lpstr>
      <vt:lpstr>Generic interworking using semantic</vt:lpstr>
      <vt:lpstr>Some examples of REAL USE</vt:lpstr>
      <vt:lpstr>WHY to use oneM2M?   </vt:lpstr>
      <vt:lpstr>Vision: Interconnecting IoT Things</vt:lpstr>
      <vt:lpstr>SAREF and its extensions</vt:lpstr>
      <vt:lpstr>Smart Applications REFerence ontology</vt:lpstr>
      <vt:lpstr>How to contribute to Smart Applications REFerence ontology</vt:lpstr>
      <vt:lpstr>Contact details</vt:lpstr>
      <vt:lpstr>oneM2M base ontology model</vt:lpstr>
      <vt:lpstr>oneM2M base ontology instance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Scarrone Enrico2</cp:lastModifiedBy>
  <cp:revision>290</cp:revision>
  <dcterms:created xsi:type="dcterms:W3CDTF">2017-09-21T15:46:31Z</dcterms:created>
  <dcterms:modified xsi:type="dcterms:W3CDTF">2019-09-25T08:31:48Z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(2)3wJhyqxWUrRMC/hytU9MpWeWKNy5Xes4iLYDNA1zi1tKubHlIaoLmP07LpFWOWXzDZmAp+Wh
t5rIx7GTkasP7KxFsRSWTGZ/DvA05DXBAxuwSjVinyIogjEY31Fqt2ksR28P8y+bKrnEDuYo
M2enQlxXkafftKP1LjeQJh3qq68bBXVXJ1CGrYftTFC/vu+n5GzeNjqgzg4RwXG7rbdzYxTS
28u/9dXsXjVWkSBeqi</vt:lpwstr>
  </property>
  <property fmtid="{D5CDD505-2E9C-101B-9397-08002B2CF9AE}" pid="3" name="_2015_ms_pID_7253431">
    <vt:lpwstr>0fTgsWK5rBvvNrFQHK/KyXDJ1AzA9XgcwYynG1apsF/E4+E3zVZaiP
zyXNw91yk9QvgxUcGW154vaq+PUTXWVnLGs0JSIpRIb6A5aYWwVgLExlD/vf+IQ7cY9qS1bX
rlLKVvqZqSE64MZXN9GhUdQ/+CinuLyeiXTP1QLvkyqOcP/5fakjG6AtAhg4R5uH+Og=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1550019686</vt:lpwstr>
  </property>
</Properties>
</file>