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9" r:id="rId2"/>
    <p:sldId id="275" r:id="rId3"/>
    <p:sldId id="309" r:id="rId4"/>
    <p:sldId id="297" r:id="rId5"/>
    <p:sldId id="298" r:id="rId6"/>
    <p:sldId id="314" r:id="rId7"/>
    <p:sldId id="311" r:id="rId8"/>
    <p:sldId id="280" r:id="rId9"/>
    <p:sldId id="288" r:id="rId10"/>
    <p:sldId id="281" r:id="rId11"/>
    <p:sldId id="282" r:id="rId12"/>
    <p:sldId id="285" r:id="rId13"/>
    <p:sldId id="308" r:id="rId14"/>
    <p:sldId id="286" r:id="rId15"/>
    <p:sldId id="306" r:id="rId16"/>
    <p:sldId id="299" r:id="rId17"/>
    <p:sldId id="287" r:id="rId18"/>
    <p:sldId id="307" r:id="rId19"/>
    <p:sldId id="289" r:id="rId20"/>
    <p:sldId id="262" r:id="rId21"/>
    <p:sldId id="283" r:id="rId22"/>
    <p:sldId id="304" r:id="rId23"/>
    <p:sldId id="305" r:id="rId24"/>
    <p:sldId id="291" r:id="rId25"/>
    <p:sldId id="292" r:id="rId26"/>
    <p:sldId id="293" r:id="rId27"/>
    <p:sldId id="294" r:id="rId28"/>
    <p:sldId id="295" r:id="rId29"/>
    <p:sldId id="312" r:id="rId30"/>
    <p:sldId id="296" r:id="rId31"/>
    <p:sldId id="31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1E"/>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3" autoAdjust="0"/>
    <p:restoredTop sz="94660"/>
  </p:normalViewPr>
  <p:slideViewPr>
    <p:cSldViewPr snapToGrid="0">
      <p:cViewPr varScale="1">
        <p:scale>
          <a:sx n="135" d="100"/>
          <a:sy n="135" d="100"/>
        </p:scale>
        <p:origin x="144" y="3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49B0-6589-4117-B4A0-FDA1896CC012}" type="datetimeFigureOut">
              <a:rPr lang="en-US" smtClean="0"/>
              <a:t>11/28/2019</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5F33-9A43-4E24-B6A0-E861521AB47F}" type="slidenum">
              <a:rPr lang="en-US" smtClean="0"/>
              <a:t>‹Nr.›</a:t>
            </a:fld>
            <a:endParaRPr lang="en-US"/>
          </a:p>
        </p:txBody>
      </p:sp>
    </p:spTree>
    <p:extLst>
      <p:ext uri="{BB962C8B-B14F-4D97-AF65-F5344CB8AC3E}">
        <p14:creationId xmlns:p14="http://schemas.microsoft.com/office/powerpoint/2010/main" val="23495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78100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11535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13179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878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smtClean="0"/>
              <a:t>Modifiez le style du titre</a:t>
            </a:r>
            <a:endParaRPr lang="en-US" dirty="0"/>
          </a:p>
        </p:txBody>
      </p:sp>
    </p:spTree>
    <p:extLst>
      <p:ext uri="{BB962C8B-B14F-4D97-AF65-F5344CB8AC3E}">
        <p14:creationId xmlns:p14="http://schemas.microsoft.com/office/powerpoint/2010/main" val="2357574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945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94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102761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Light" panose="020F03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00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4071596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‹Nr.›</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92579" cy="369332"/>
          </a:xfrm>
          <a:prstGeom prst="rect">
            <a:avLst/>
          </a:prstGeom>
          <a:noFill/>
        </p:spPr>
        <p:txBody>
          <a:bodyPr wrap="none" rtlCol="0">
            <a:spAutoFit/>
          </a:bodyPr>
          <a:lstStyle/>
          <a:p>
            <a:r>
              <a:rPr lang="en-US" sz="900" dirty="0" smtClean="0">
                <a:solidFill>
                  <a:schemeClr val="bg1">
                    <a:lumMod val="75000"/>
                  </a:schemeClr>
                </a:solidFill>
                <a:latin typeface="Myriad Pro Light" panose="020B0603030403020204" pitchFamily="34" charset="0"/>
              </a:rPr>
              <a:t>© 2018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19.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onem2m.org/developer-guide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http://member.onem2m.org/WebSite/homepage.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oneM2M</a:t>
            </a:r>
            <a:endParaRPr lang="en-US" dirty="0"/>
          </a:p>
        </p:txBody>
      </p:sp>
      <p:sp>
        <p:nvSpPr>
          <p:cNvPr id="3" name="Text Placeholder 2"/>
          <p:cNvSpPr>
            <a:spLocks noGrp="1"/>
          </p:cNvSpPr>
          <p:nvPr>
            <p:ph type="subTitle" idx="1"/>
          </p:nvPr>
        </p:nvSpPr>
        <p:spPr/>
        <p:txBody>
          <a:bodyPr/>
          <a:lstStyle/>
          <a:p>
            <a:r>
              <a:rPr lang="en-US" dirty="0" smtClean="0"/>
              <a:t>Roland </a:t>
            </a:r>
            <a:r>
              <a:rPr lang="en-US" dirty="0"/>
              <a:t>Hechwartner, TP </a:t>
            </a:r>
            <a:r>
              <a:rPr lang="en-US" dirty="0" smtClean="0"/>
              <a:t>Chair </a:t>
            </a:r>
          </a:p>
          <a:p>
            <a:r>
              <a:rPr lang="en-US" dirty="0" smtClean="0"/>
              <a:t>Karen </a:t>
            </a:r>
            <a:r>
              <a:rPr lang="en-US" dirty="0"/>
              <a:t>Hughes, ETSI</a:t>
            </a:r>
          </a:p>
          <a:p>
            <a:r>
              <a:rPr lang="en-US" dirty="0" smtClean="0"/>
              <a:t>2019-12-02</a:t>
            </a:r>
            <a:endParaRPr lang="en-US" dirty="0"/>
          </a:p>
        </p:txBody>
      </p:sp>
      <p:sp>
        <p:nvSpPr>
          <p:cNvPr id="5" name="Textfeld 4"/>
          <p:cNvSpPr txBox="1"/>
          <p:nvPr/>
        </p:nvSpPr>
        <p:spPr>
          <a:xfrm>
            <a:off x="94523" y="182841"/>
            <a:ext cx="3480889" cy="369332"/>
          </a:xfrm>
          <a:prstGeom prst="rect">
            <a:avLst/>
          </a:prstGeom>
          <a:noFill/>
        </p:spPr>
        <p:txBody>
          <a:bodyPr wrap="none" rtlCol="0">
            <a:spAutoFit/>
          </a:bodyPr>
          <a:lstStyle/>
          <a:p>
            <a:r>
              <a:rPr lang="en-US" dirty="0" smtClean="0"/>
              <a:t>TP-2019-0009R03-Newbies </a:t>
            </a:r>
            <a:r>
              <a:rPr lang="en-US" dirty="0"/>
              <a:t>Session</a:t>
            </a:r>
          </a:p>
        </p:txBody>
      </p:sp>
    </p:spTree>
    <p:extLst>
      <p:ext uri="{BB962C8B-B14F-4D97-AF65-F5344CB8AC3E}">
        <p14:creationId xmlns:p14="http://schemas.microsoft.com/office/powerpoint/2010/main" val="20718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Tree>
    <p:extLst>
      <p:ext uri="{BB962C8B-B14F-4D97-AF65-F5344CB8AC3E}">
        <p14:creationId xmlns:p14="http://schemas.microsoft.com/office/powerpoint/2010/main" val="87344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Partnership Characteristics</a:t>
            </a:r>
            <a:endParaRPr lang="en-US" dirty="0"/>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a:t>
            </a:r>
            <a:r>
              <a:rPr lang="en-US" dirty="0" smtClean="0">
                <a:latin typeface="Myriad Pro"/>
              </a:rPr>
              <a:t>Driven</a:t>
            </a:r>
          </a:p>
          <a:p>
            <a:pPr>
              <a:spcBef>
                <a:spcPts val="2400"/>
              </a:spcBef>
            </a:pPr>
            <a:r>
              <a:rPr lang="en-US" dirty="0" smtClean="0">
                <a:latin typeface="Myriad Pro"/>
              </a:rPr>
              <a:t>FRAND </a:t>
            </a:r>
            <a:r>
              <a:rPr lang="en-US" sz="2000" dirty="0">
                <a:latin typeface="Myriad Pro"/>
              </a:rPr>
              <a:t>Fair, Reasonable, and Non-Discriminatory </a:t>
            </a:r>
            <a:r>
              <a:rPr lang="en-US" sz="2000" dirty="0" smtClean="0">
                <a:latin typeface="Myriad Pro"/>
              </a:rPr>
              <a:t>– based </a:t>
            </a:r>
            <a:r>
              <a:rPr lang="en-US" dirty="0" smtClean="0">
                <a:latin typeface="Myriad Pro"/>
              </a:rPr>
              <a:t>IPR Policies</a:t>
            </a:r>
            <a:endParaRPr lang="en-US" dirty="0">
              <a:latin typeface="Myriad Pro"/>
            </a:endParaRPr>
          </a:p>
        </p:txBody>
      </p:sp>
      <p:sp>
        <p:nvSpPr>
          <p:cNvPr id="6" name="Foliennummernplatzhalter 5"/>
          <p:cNvSpPr>
            <a:spLocks noGrp="1"/>
          </p:cNvSpPr>
          <p:nvPr>
            <p:ph type="sldNum" sz="quarter" idx="12"/>
          </p:nvPr>
        </p:nvSpPr>
        <p:spPr/>
        <p:txBody>
          <a:bodyPr/>
          <a:lstStyle/>
          <a:p>
            <a:fld id="{163F5A94-8458-4F17-AD3C-1A083E20221D}" type="slidenum">
              <a:rPr lang="en-US" smtClean="0"/>
              <a:t>11</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261956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 </a:t>
            </a:r>
            <a:r>
              <a:rPr lang="en-US" sz="1400" dirty="0" smtClean="0">
                <a:latin typeface="Myriad Pro"/>
              </a:rPr>
              <a:t>43 (Dec 2019)</a:t>
            </a:r>
            <a:endParaRPr lang="en-US" sz="1400" dirty="0">
              <a:latin typeface="Myriad Pro"/>
            </a:endParaRPr>
          </a:p>
          <a:p>
            <a:pPr lvl="2">
              <a:spcBef>
                <a:spcPts val="0"/>
              </a:spcBef>
            </a:pPr>
            <a:r>
              <a:rPr lang="en-US" sz="1400" dirty="0">
                <a:latin typeface="Myriad Pro"/>
              </a:rPr>
              <a:t>Interim meetings should be numbered according to the TP meeting that they follow </a:t>
            </a:r>
            <a:r>
              <a:rPr lang="en-US" sz="1400" dirty="0" smtClean="0">
                <a:latin typeface="Myriad Pro"/>
              </a:rPr>
              <a:t>  </a:t>
            </a:r>
            <a:r>
              <a:rPr lang="en-US" sz="1000" dirty="0" smtClean="0">
                <a:latin typeface="Myriad Pro"/>
              </a:rPr>
              <a:t>eg.ARC </a:t>
            </a:r>
            <a:r>
              <a:rPr lang="en-US" sz="1000" dirty="0">
                <a:latin typeface="Myriad Pro"/>
              </a:rPr>
              <a:t>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a:t>
            </a:r>
            <a:r>
              <a:rPr lang="en-US" sz="1800" dirty="0" smtClean="0">
                <a:latin typeface="Myriad Pro"/>
              </a:rPr>
              <a:t>five </a:t>
            </a:r>
            <a:r>
              <a:rPr lang="en-US" sz="1800" dirty="0">
                <a:latin typeface="Myriad Pro"/>
              </a:rPr>
              <a:t>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Tree>
    <p:extLst>
      <p:ext uri="{BB962C8B-B14F-4D97-AF65-F5344CB8AC3E}">
        <p14:creationId xmlns:p14="http://schemas.microsoft.com/office/powerpoint/2010/main" val="407743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r>
              <a:rPr lang="en-US" sz="1200" dirty="0" smtClean="0"/>
              <a:t/>
            </a:r>
            <a:br>
              <a:rPr lang="en-US" sz="1200" dirty="0" smtClean="0"/>
            </a:br>
            <a:r>
              <a:rPr lang="en-US" sz="1200" dirty="0" smtClean="0"/>
              <a:t>oneM2M </a:t>
            </a:r>
            <a:r>
              <a:rPr lang="en-US" sz="1200" dirty="0"/>
              <a:t>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r>
              <a:rPr lang="en-US" sz="1200" b="1" dirty="0" smtClean="0"/>
              <a:t/>
            </a:r>
            <a:br>
              <a:rPr lang="en-US" sz="1200" b="1" dirty="0" smtClean="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r>
              <a:rPr lang="en-US" sz="1200" dirty="0" smtClean="0"/>
              <a:t/>
            </a:r>
            <a:br>
              <a:rPr lang="en-US" sz="1200" dirty="0" smtClean="0"/>
            </a:br>
            <a:r>
              <a:rPr lang="en-US" sz="1200" dirty="0" smtClean="0"/>
              <a:t>oneM2M </a:t>
            </a:r>
            <a:r>
              <a:rPr lang="en-US" sz="1200" dirty="0"/>
              <a:t>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
        <p:nvSpPr>
          <p:cNvPr id="6" name="Titel 5"/>
          <p:cNvSpPr>
            <a:spLocks noGrp="1"/>
          </p:cNvSpPr>
          <p:nvPr>
            <p:ph type="title"/>
          </p:nvPr>
        </p:nvSpPr>
        <p:spPr/>
        <p:txBody>
          <a:bodyPr>
            <a:normAutofit/>
          </a:bodyPr>
          <a:lstStyle/>
          <a:p>
            <a:r>
              <a:rPr lang="en-US" dirty="0" smtClean="0"/>
              <a:t>Meeting Agenda – legal notices</a:t>
            </a:r>
            <a:endParaRPr lang="en-US" dirty="0"/>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1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14</a:t>
            </a:fld>
            <a:endParaRPr lang="en-US"/>
          </a:p>
        </p:txBody>
      </p:sp>
    </p:spTree>
    <p:extLst>
      <p:ext uri="{BB962C8B-B14F-4D97-AF65-F5344CB8AC3E}">
        <p14:creationId xmlns:p14="http://schemas.microsoft.com/office/powerpoint/2010/main" val="357767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smtClean="0">
                <a:latin typeface="Myriad Pro"/>
              </a:rPr>
              <a:t>Temporary </a:t>
            </a:r>
            <a:r>
              <a:rPr lang="en-US" sz="2400" dirty="0">
                <a:latin typeface="Myriad Pro"/>
              </a:rPr>
              <a:t>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7" name="Titel 6"/>
          <p:cNvSpPr>
            <a:spLocks noGrp="1"/>
          </p:cNvSpPr>
          <p:nvPr>
            <p:ph type="title"/>
          </p:nvPr>
        </p:nvSpPr>
        <p:spPr/>
        <p:txBody>
          <a:bodyPr>
            <a:normAutofit/>
          </a:bodyPr>
          <a:lstStyle/>
          <a:p>
            <a:r>
              <a:rPr lang="en-US" dirty="0" smtClean="0"/>
              <a:t>Development of Deliverables</a:t>
            </a:r>
            <a:endParaRPr lang="en-US" dirty="0"/>
          </a:p>
        </p:txBody>
      </p:sp>
    </p:spTree>
    <p:extLst>
      <p:ext uri="{BB962C8B-B14F-4D97-AF65-F5344CB8AC3E}">
        <p14:creationId xmlns:p14="http://schemas.microsoft.com/office/powerpoint/2010/main" val="42459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Normative Language</a:t>
            </a:r>
            <a:endParaRPr lang="en-US" dirty="0"/>
          </a:p>
        </p:txBody>
      </p:sp>
      <p:sp>
        <p:nvSpPr>
          <p:cNvPr id="3" name="Inhaltsplatzhalter 2"/>
          <p:cNvSpPr>
            <a:spLocks noGrp="1"/>
          </p:cNvSpPr>
          <p:nvPr>
            <p:ph idx="1"/>
          </p:nvPr>
        </p:nvSpPr>
        <p:spPr>
          <a:xfrm>
            <a:off x="334696" y="1493919"/>
            <a:ext cx="11582484" cy="4351338"/>
          </a:xfrm>
        </p:spPr>
        <p:txBody>
          <a:bodyPr/>
          <a:lstStyle/>
          <a:p>
            <a:r>
              <a:rPr lang="en-US" dirty="0"/>
              <a:t>Proper development of useful requirements is dependent upon a common understanding of normative verbs.  </a:t>
            </a:r>
            <a:endParaRPr lang="en-US" dirty="0" smtClean="0"/>
          </a:p>
          <a:p>
            <a:r>
              <a:rPr lang="en-US" dirty="0" smtClean="0"/>
              <a:t>The </a:t>
            </a:r>
            <a:r>
              <a:rPr lang="en-US" dirty="0"/>
              <a:t>verb pairs in use in oneM2M are:</a:t>
            </a:r>
          </a:p>
          <a:p>
            <a:pPr lvl="1"/>
            <a:r>
              <a:rPr lang="en-US" dirty="0" smtClean="0"/>
              <a:t>Shall/Shall </a:t>
            </a:r>
            <a:r>
              <a:rPr lang="en-US" dirty="0"/>
              <a:t>not</a:t>
            </a:r>
          </a:p>
          <a:p>
            <a:pPr lvl="1"/>
            <a:r>
              <a:rPr lang="en-US" dirty="0" smtClean="0"/>
              <a:t>May/Need </a:t>
            </a:r>
            <a:r>
              <a:rPr lang="en-US" dirty="0"/>
              <a:t>not</a:t>
            </a:r>
          </a:p>
          <a:p>
            <a:pPr lvl="1"/>
            <a:r>
              <a:rPr lang="en-US" dirty="0" smtClean="0"/>
              <a:t>Should/Should </a:t>
            </a:r>
            <a:r>
              <a:rPr lang="en-US" dirty="0"/>
              <a:t>not</a:t>
            </a:r>
          </a:p>
          <a:p>
            <a:r>
              <a:rPr lang="en-US" dirty="0"/>
              <a:t>The usage of these three verb pairs is reserved </a:t>
            </a:r>
            <a:r>
              <a:rPr lang="en-US" dirty="0" smtClean="0"/>
              <a:t>for Technical Specifications to </a:t>
            </a:r>
            <a:r>
              <a:rPr lang="en-US" dirty="0"/>
              <a:t>express </a:t>
            </a:r>
            <a:r>
              <a:rPr lang="en-US" dirty="0" smtClean="0"/>
              <a:t>normative statements </a:t>
            </a:r>
            <a:r>
              <a:rPr lang="en-US" dirty="0"/>
              <a:t>and shall not be used otherwise. </a:t>
            </a:r>
          </a:p>
          <a:p>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smtClean="0"/>
              <a:t>Source: ADM-0003-oneM2M </a:t>
            </a:r>
            <a:r>
              <a:rPr lang="en-US" dirty="0"/>
              <a:t>Drafting Rules </a:t>
            </a:r>
            <a:r>
              <a:rPr lang="en-US" dirty="0" smtClean="0"/>
              <a:t>V1.0 [1]</a:t>
            </a:r>
            <a:endParaRPr lang="en-US" dirty="0"/>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smtClean="0"/>
              <a:t>In the annex you find a copy of the text in table 5, section 7 in [1] that briefly </a:t>
            </a:r>
            <a:r>
              <a:rPr lang="en-US" dirty="0"/>
              <a:t>describes the effect of each verb pair and shows examples of proper usage.</a:t>
            </a:r>
          </a:p>
        </p:txBody>
      </p:sp>
    </p:spTree>
    <p:extLst>
      <p:ext uri="{BB962C8B-B14F-4D97-AF65-F5344CB8AC3E}">
        <p14:creationId xmlns:p14="http://schemas.microsoft.com/office/powerpoint/2010/main" val="35571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a:t>
            </a:r>
            <a:r>
              <a:rPr lang="en-US" sz="2400" b="1" dirty="0" smtClean="0">
                <a:latin typeface="Myriad Pro"/>
              </a:rPr>
              <a:t>Items </a:t>
            </a:r>
            <a:endParaRPr lang="en-US" sz="2400" b="1" dirty="0">
              <a:latin typeface="Myriad Pro"/>
            </a:endParaRP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smtClean="0">
                <a:latin typeface="Myriad Pro"/>
              </a:rPr>
              <a:t>=&gt; </a:t>
            </a:r>
            <a:r>
              <a:rPr lang="en-US" sz="2400" dirty="0">
                <a:latin typeface="Myriad Pro"/>
              </a:rPr>
              <a:t>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a:t>
            </a:r>
            <a:r>
              <a:rPr lang="en-US" sz="2400" dirty="0" smtClean="0">
                <a:latin typeface="Myriad Pro"/>
              </a:rPr>
              <a:t>nd </a:t>
            </a:r>
            <a:r>
              <a:rPr lang="en-US" sz="2400" b="1" dirty="0">
                <a:solidFill>
                  <a:srgbClr val="C63133"/>
                </a:solidFill>
                <a:latin typeface="Myriad Pro"/>
                <a:ea typeface="+mj-ea"/>
                <a:cs typeface="+mj-cs"/>
              </a:rPr>
              <a:t>RATIFIES</a:t>
            </a:r>
          </a:p>
          <a:p>
            <a:pPr lvl="1">
              <a:spcBef>
                <a:spcPts val="0"/>
              </a:spcBef>
            </a:pPr>
            <a:r>
              <a:rPr lang="en-US" sz="1800" dirty="0" smtClean="0">
                <a:latin typeface="Myriad Pro"/>
              </a:rPr>
              <a:t>the </a:t>
            </a:r>
            <a:r>
              <a:rPr lang="en-US" sz="1800" dirty="0">
                <a:latin typeface="Myriad Pro"/>
              </a:rPr>
              <a:t>approved </a:t>
            </a:r>
            <a:r>
              <a:rPr lang="en-US" sz="1800" dirty="0" smtClean="0">
                <a:latin typeface="Myriad Pro"/>
              </a:rPr>
              <a:t>deliverables to be made </a:t>
            </a:r>
            <a:r>
              <a:rPr lang="en-US" sz="1800" dirty="0">
                <a:latin typeface="Myriad Pro"/>
              </a:rPr>
              <a:t>available to the </a:t>
            </a:r>
            <a:r>
              <a:rPr lang="en-US" sz="1800" dirty="0" smtClean="0">
                <a:latin typeface="Myriad Pro"/>
              </a:rPr>
              <a:t>Partners Type1 </a:t>
            </a:r>
            <a:r>
              <a:rPr lang="en-US" sz="1800" dirty="0">
                <a:latin typeface="Myriad Pro"/>
              </a:rPr>
              <a:t>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17</a:t>
            </a:fld>
            <a:endParaRPr lang="en-US"/>
          </a:p>
        </p:txBody>
      </p:sp>
    </p:spTree>
    <p:extLst>
      <p:ext uri="{BB962C8B-B14F-4D97-AF65-F5344CB8AC3E}">
        <p14:creationId xmlns:p14="http://schemas.microsoft.com/office/powerpoint/2010/main" val="4084388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397614"/>
            <a:ext cx="10058400" cy="5394730"/>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18</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Tree>
    <p:extLst>
      <p:ext uri="{BB962C8B-B14F-4D97-AF65-F5344CB8AC3E}">
        <p14:creationId xmlns:p14="http://schemas.microsoft.com/office/powerpoint/2010/main" val="82995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bwMode="auto">
          <a:xfrm>
            <a:off x="2012425" y="6248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r>
              <a:rPr lang="en-GB" altLang="en-US" dirty="0">
                <a:latin typeface="Myriad pro"/>
              </a:rPr>
              <a:t>© 2018 oneM2M Partners</a:t>
            </a:r>
          </a:p>
          <a:p>
            <a:pPr algn="ctr"/>
            <a:r>
              <a:rPr lang="en-GB" altLang="en-US" dirty="0">
                <a:latin typeface="Myriad pro"/>
              </a:rPr>
              <a:t>TP-2018-0012-Newbies_Session</a:t>
            </a:r>
          </a:p>
          <a:p>
            <a:fld id="{D727C712-1A26-4A8C-9A35-F76A40386403}" type="slidenum">
              <a:rPr lang="en-US" altLang="en-US">
                <a:latin typeface="Myriad pro"/>
              </a:rPr>
              <a:t>19</a:t>
            </a:fld>
            <a:endParaRPr lang="en-US" altLang="en-US" dirty="0">
              <a:latin typeface="Myriad pro"/>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19</a:t>
            </a:fld>
            <a:endParaRPr lang="en-US"/>
          </a:p>
        </p:txBody>
      </p:sp>
      <p:sp>
        <p:nvSpPr>
          <p:cNvPr id="3" name="Titel 2"/>
          <p:cNvSpPr>
            <a:spLocks noGrp="1"/>
          </p:cNvSpPr>
          <p:nvPr>
            <p:ph type="title"/>
          </p:nvPr>
        </p:nvSpPr>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smtClean="0"/>
              <a:t>What is oneM2M?</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21797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smtClean="0"/>
              <a:t>Backup</a:t>
            </a:r>
            <a:endParaRPr lang="en-US" sz="5400" dirty="0"/>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a:t>
            </a:r>
            <a:r>
              <a:rPr lang="en-US" sz="1800" dirty="0" smtClean="0"/>
              <a:t>Policies (</a:t>
            </a:r>
            <a:r>
              <a:rPr lang="en-US" sz="1800" dirty="0"/>
              <a:t>1 </a:t>
            </a:r>
            <a:r>
              <a:rPr lang="en-US" sz="1800" dirty="0" smtClean="0"/>
              <a:t>slide)</a:t>
            </a:r>
          </a:p>
          <a:p>
            <a:pPr marL="342900" indent="-342900" algn="l">
              <a:lnSpc>
                <a:spcPct val="110000"/>
              </a:lnSpc>
              <a:spcBef>
                <a:spcPts val="600"/>
              </a:spcBef>
              <a:buFont typeface="Arial" panose="020B0604020202020204" pitchFamily="34" charset="0"/>
              <a:buChar char="•"/>
            </a:pPr>
            <a:r>
              <a:rPr lang="en-US" sz="1800" dirty="0" smtClean="0"/>
              <a:t>Normative verbs – use and examples (2 slides)</a:t>
            </a:r>
          </a:p>
          <a:p>
            <a:pPr marL="342900" indent="-342900" algn="l">
              <a:lnSpc>
                <a:spcPct val="110000"/>
              </a:lnSpc>
              <a:spcBef>
                <a:spcPts val="600"/>
              </a:spcBef>
              <a:buFont typeface="Arial" panose="020B0604020202020204" pitchFamily="34" charset="0"/>
              <a:buChar char="•"/>
            </a:pPr>
            <a:r>
              <a:rPr lang="en-US" sz="1800" dirty="0" smtClean="0"/>
              <a:t>Voting </a:t>
            </a:r>
            <a:r>
              <a:rPr lang="en-US" sz="1800" dirty="0"/>
              <a:t>(3 slides)</a:t>
            </a:r>
          </a:p>
          <a:p>
            <a:pPr marL="342900" indent="-342900" algn="l">
              <a:lnSpc>
                <a:spcPct val="110000"/>
              </a:lnSpc>
              <a:spcBef>
                <a:spcPts val="600"/>
              </a:spcBef>
              <a:buFont typeface="Arial" panose="020B0604020202020204" pitchFamily="34" charset="0"/>
              <a:buChar char="•"/>
            </a:pPr>
            <a:r>
              <a:rPr lang="en-US" sz="1800" dirty="0"/>
              <a:t>oneM2M Releases </a:t>
            </a:r>
            <a:r>
              <a:rPr lang="en-US" sz="1800" dirty="0" smtClean="0"/>
              <a:t>(3 </a:t>
            </a:r>
            <a:r>
              <a:rPr lang="en-US" sz="1800" dirty="0"/>
              <a:t>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a:t>
            </a:r>
            <a:r>
              <a:rPr lang="en-US" sz="1800" dirty="0" smtClean="0"/>
              <a:t>(2 slides)</a:t>
            </a:r>
            <a:endParaRPr lang="en-US" sz="1800" dirty="0"/>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20</a:t>
            </a:fld>
            <a:endParaRPr lang="en-US"/>
          </a:p>
        </p:txBody>
      </p:sp>
    </p:spTree>
    <p:extLst>
      <p:ext uri="{BB962C8B-B14F-4D97-AF65-F5344CB8AC3E}">
        <p14:creationId xmlns:p14="http://schemas.microsoft.com/office/powerpoint/2010/main" val="354755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21</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22620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a:t>
            </a:r>
            <a:r>
              <a:rPr lang="en-US" dirty="0" smtClean="0"/>
              <a:t>Verbs</a:t>
            </a:r>
            <a:br>
              <a:rPr lang="en-US" dirty="0" smtClean="0"/>
            </a:br>
            <a:r>
              <a:rPr lang="en-US" sz="4000" b="0" dirty="0" smtClean="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r>
              <a:rPr lang="en-GB" dirty="0">
                <a:solidFill>
                  <a:prstClr val="white"/>
                </a:solidFill>
              </a:rPr>
              <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5018978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a:t>
            </a:r>
            <a:r>
              <a:rPr lang="en-US" dirty="0" smtClean="0"/>
              <a:t>Verbs</a:t>
            </a:r>
            <a:br>
              <a:rPr lang="en-US" dirty="0" smtClean="0"/>
            </a:br>
            <a:r>
              <a:rPr lang="en-US" sz="4000" b="0" dirty="0" smtClean="0"/>
              <a:t>May/Need not - Should/Should not</a:t>
            </a:r>
            <a:endParaRPr lang="en-US" sz="4000" b="0" dirty="0"/>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r>
              <a:rPr lang="en-GB" sz="1600" dirty="0">
                <a:solidFill>
                  <a:prstClr val="white"/>
                </a:solidFill>
              </a:rPr>
              <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smtClean="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16433327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Myriad Pro"/>
              </a:rPr>
              <a:t>Voting List</a:t>
            </a:r>
            <a:endParaRPr lang="en-US" dirty="0">
              <a:latin typeface="Myriad Pro"/>
            </a:endParaRP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3851664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smtClean="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60646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rgbClr val="00B050"/>
                </a:solidFill>
                <a:latin typeface="+mj-lt"/>
                <a:ea typeface="Swagger" pitchFamily="2" charset="0"/>
              </a:rPr>
              <a:t>Dec 3, </a:t>
            </a:r>
            <a:r>
              <a:rPr lang="en-US" sz="1600" dirty="0">
                <a:solidFill>
                  <a:srgbClr val="00B050"/>
                </a:solidFill>
                <a:latin typeface="+mj-lt"/>
                <a:ea typeface="Swagger" pitchFamily="2" charset="0"/>
              </a:rPr>
              <a:t>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38888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6588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smtClean="0">
                <a:solidFill>
                  <a:srgbClr val="00B050"/>
                </a:solidFill>
                <a:latin typeface="+mj-lt"/>
                <a:ea typeface="Swagger" pitchFamily="2" charset="0"/>
              </a:rPr>
              <a:t>Mar 12. </a:t>
            </a:r>
            <a:r>
              <a:rPr lang="en-US" sz="1600" dirty="0">
                <a:solidFill>
                  <a:srgbClr val="00B050"/>
                </a:solidFill>
                <a:latin typeface="+mj-lt"/>
                <a:ea typeface="Swagger" pitchFamily="2" charset="0"/>
              </a:rPr>
              <a:t>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8218443"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16416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678442"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a:t>
            </a:r>
            <a:r>
              <a:rPr lang="en-US" sz="1400" dirty="0" smtClean="0">
                <a:solidFill>
                  <a:srgbClr val="C00000"/>
                </a:solidFill>
                <a:ea typeface="Swagger" pitchFamily="2" charset="0"/>
              </a:rPr>
              <a:t>4</a:t>
            </a:r>
            <a:endParaRPr lang="en-US" sz="1400" dirty="0">
              <a:solidFill>
                <a:srgbClr val="C00000"/>
              </a:solidFill>
              <a:ea typeface="Swagger" pitchFamily="2" charset="0"/>
            </a:endParaRP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128514"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Q1, 2021</a:t>
            </a:r>
            <a:endParaRPr lang="en-US" sz="1600" dirty="0">
              <a:solidFill>
                <a:schemeClr val="tx2"/>
              </a:solidFill>
              <a:latin typeface="+mj-lt"/>
              <a:ea typeface="Swagger" pitchFamily="2" charset="0"/>
            </a:endParaRPr>
          </a:p>
        </p:txBody>
      </p:sp>
    </p:spTree>
    <p:extLst>
      <p:ext uri="{BB962C8B-B14F-4D97-AF65-F5344CB8AC3E}">
        <p14:creationId xmlns:p14="http://schemas.microsoft.com/office/powerpoint/2010/main" val="2597622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smtClean="0"/>
              <a:t>For details see also</a:t>
            </a:r>
          </a:p>
          <a:p>
            <a:r>
              <a:rPr lang="en-US" sz="1400" dirty="0" smtClean="0"/>
              <a:t>[1] ADM-0008-Release </a:t>
            </a:r>
            <a:r>
              <a:rPr lang="en-US" sz="1400" dirty="0"/>
              <a:t>1 Control </a:t>
            </a:r>
            <a:r>
              <a:rPr lang="en-US" sz="1400" dirty="0" smtClean="0"/>
              <a:t>Document</a:t>
            </a:r>
          </a:p>
          <a:p>
            <a:r>
              <a:rPr lang="en-US" sz="1400" dirty="0" smtClean="0"/>
              <a:t>[2] ADM-0011-Release 2 </a:t>
            </a:r>
            <a:r>
              <a:rPr lang="en-US" sz="1400" dirty="0"/>
              <a:t>Control Document</a:t>
            </a:r>
          </a:p>
          <a:p>
            <a:r>
              <a:rPr lang="en-US" sz="1400" dirty="0" smtClean="0"/>
              <a:t>[3] ADM-0012-Release 2A </a:t>
            </a:r>
            <a:r>
              <a:rPr lang="en-US" sz="1400" dirty="0"/>
              <a:t>Control Document</a:t>
            </a:r>
          </a:p>
          <a:p>
            <a:endParaRPr lang="en-US" sz="1400" dirty="0"/>
          </a:p>
        </p:txBody>
      </p:sp>
    </p:spTree>
    <p:extLst>
      <p:ext uri="{BB962C8B-B14F-4D97-AF65-F5344CB8AC3E}">
        <p14:creationId xmlns:p14="http://schemas.microsoft.com/office/powerpoint/2010/main" val="212227985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a:t>
            </a:r>
            <a:r>
              <a:rPr lang="en-US" dirty="0" smtClean="0"/>
              <a:t>Release 3 Deliverables</a:t>
            </a:r>
            <a:endParaRPr lang="en-US" dirty="0"/>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t>TS 0001 - Functional Architecture, V 3.13.2</a:t>
            </a:r>
          </a:p>
          <a:p>
            <a:pPr marL="0" indent="0">
              <a:buFont typeface="Arial" panose="020B0604020202020204" pitchFamily="34" charset="0"/>
              <a:buNone/>
            </a:pPr>
            <a:r>
              <a:rPr lang="en-US" sz="1400" smtClean="0"/>
              <a:t>TS 0002 - Requirements, V 3.1.2</a:t>
            </a:r>
          </a:p>
          <a:p>
            <a:pPr marL="0" indent="0">
              <a:buFont typeface="Arial" panose="020B0604020202020204" pitchFamily="34" charset="0"/>
              <a:buNone/>
            </a:pPr>
            <a:r>
              <a:rPr lang="en-US" sz="1400" smtClean="0"/>
              <a:t>TS 0003 - Security Solutions, V 3.10.2</a:t>
            </a:r>
          </a:p>
          <a:p>
            <a:pPr marL="0" indent="0">
              <a:buFont typeface="Arial" panose="020B0604020202020204" pitchFamily="34" charset="0"/>
              <a:buNone/>
            </a:pPr>
            <a:r>
              <a:rPr lang="en-US" sz="1400" smtClean="0"/>
              <a:t>TS 0004 - Service Layer Core Protocol, V 3.11.0</a:t>
            </a:r>
          </a:p>
          <a:p>
            <a:pPr marL="0" indent="0">
              <a:buFont typeface="Arial" panose="020B0604020202020204" pitchFamily="34" charset="0"/>
              <a:buNone/>
            </a:pPr>
            <a:r>
              <a:rPr lang="en-US" sz="1400" smtClean="0"/>
              <a:t>TS 0005 – Management enablement (OMA), V 3.4.2</a:t>
            </a:r>
          </a:p>
          <a:p>
            <a:pPr marL="0" indent="0">
              <a:buFont typeface="Arial" panose="020B0604020202020204" pitchFamily="34" charset="0"/>
              <a:buNone/>
            </a:pPr>
            <a:r>
              <a:rPr lang="en-US" sz="1400" smtClean="0"/>
              <a:t>TS 0006 – Management enablement (BBF),  V 3.6.2</a:t>
            </a:r>
          </a:p>
          <a:p>
            <a:pPr marL="0" indent="0">
              <a:buFont typeface="Arial" panose="020B0604020202020204" pitchFamily="34" charset="0"/>
              <a:buNone/>
            </a:pPr>
            <a:r>
              <a:rPr lang="en-US" sz="1400" smtClean="0"/>
              <a:t>TS 0008 – CoAP Protocol Binding, V 3.3.1</a:t>
            </a:r>
          </a:p>
          <a:p>
            <a:pPr marL="0" indent="0">
              <a:buFont typeface="Arial" panose="020B0604020202020204" pitchFamily="34" charset="0"/>
              <a:buNone/>
            </a:pPr>
            <a:r>
              <a:rPr lang="en-US" sz="1400" smtClean="0"/>
              <a:t>TS 0009 – HTTP Protocol Binding,  V3.2.0</a:t>
            </a:r>
          </a:p>
          <a:p>
            <a:pPr marL="0" indent="0">
              <a:buFont typeface="Arial" panose="020B0604020202020204" pitchFamily="34" charset="0"/>
              <a:buNone/>
            </a:pPr>
            <a:r>
              <a:rPr lang="en-US" sz="1400" smtClean="0"/>
              <a:t>TS 0010 – MQTT Protocol Binding,  V 3.0.2</a:t>
            </a:r>
          </a:p>
          <a:p>
            <a:pPr marL="0" indent="0">
              <a:buFont typeface="Arial" panose="020B0604020202020204" pitchFamily="34" charset="0"/>
              <a:buNone/>
            </a:pPr>
            <a:r>
              <a:rPr lang="en-US" sz="1400" smtClean="0"/>
              <a:t>TS 0011 – Common Terminology, V 3.0.2</a:t>
            </a:r>
          </a:p>
          <a:p>
            <a:pPr marL="0" indent="0">
              <a:buFont typeface="Arial" panose="020B0604020202020204" pitchFamily="34" charset="0"/>
              <a:buNone/>
            </a:pPr>
            <a:r>
              <a:rPr lang="en-US" sz="1400" smtClean="0"/>
              <a:t>TS-0012 – Base Ontology, V 3.7.3</a:t>
            </a:r>
          </a:p>
          <a:p>
            <a:pPr marL="0" indent="0">
              <a:buFont typeface="Arial" panose="020B0604020202020204" pitchFamily="34" charset="0"/>
              <a:buNone/>
            </a:pPr>
            <a:r>
              <a:rPr lang="en-US" sz="1400" smtClean="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TS-0016 – Secure Environment Abstraction V 3.0.2</a:t>
            </a:r>
          </a:p>
          <a:p>
            <a:pPr marL="0" indent="0">
              <a:buNone/>
            </a:pPr>
            <a:r>
              <a:rPr lang="en-US" sz="1400" dirty="0" smtClean="0"/>
              <a:t>TS-0020 – </a:t>
            </a:r>
            <a:r>
              <a:rPr lang="en-US" sz="1400" dirty="0" err="1" smtClean="0"/>
              <a:t>WebSocket</a:t>
            </a:r>
            <a:r>
              <a:rPr lang="en-US" sz="1400" dirty="0" smtClean="0"/>
              <a:t> Protocol Binding, V 3.0.1</a:t>
            </a:r>
          </a:p>
          <a:p>
            <a:pPr marL="0" indent="0">
              <a:buNone/>
            </a:pPr>
            <a:r>
              <a:rPr lang="en-US" sz="1400" dirty="0" smtClean="0"/>
              <a:t>TS-0022 – Field Device Configuration-V 3.0.1</a:t>
            </a:r>
          </a:p>
          <a:p>
            <a:pPr marL="0" indent="0">
              <a:buNone/>
            </a:pPr>
            <a:r>
              <a:rPr lang="en-US" sz="1400" dirty="0" smtClean="0"/>
              <a:t>TS-0023 – Home Appliances Information Model and Mapping, V 3.7.3</a:t>
            </a:r>
          </a:p>
          <a:p>
            <a:pPr marL="0" indent="0">
              <a:buNone/>
            </a:pPr>
            <a:r>
              <a:rPr lang="en-US" sz="1400" dirty="0" smtClean="0"/>
              <a:t>TS-0024 – OCF Interworking, V 3.2.2</a:t>
            </a:r>
          </a:p>
          <a:p>
            <a:pPr marL="0" indent="0">
              <a:buNone/>
            </a:pPr>
            <a:r>
              <a:rPr lang="en-US" sz="1400" dirty="0" smtClean="0"/>
              <a:t>TS-0026 – 3GPP Interworking V3.0.0</a:t>
            </a:r>
          </a:p>
          <a:p>
            <a:pPr marL="0" indent="0">
              <a:buNone/>
            </a:pPr>
            <a:r>
              <a:rPr lang="en-US" sz="1400" dirty="0" smtClean="0"/>
              <a:t>TS-0030 – Ontology Based Interworking V 3.0.3</a:t>
            </a:r>
          </a:p>
          <a:p>
            <a:pPr marL="0" indent="0">
              <a:buNone/>
            </a:pPr>
            <a:r>
              <a:rPr lang="en-US" sz="1400" dirty="0" smtClean="0"/>
              <a:t>TS-0031 – Feature Catalogue V 3.0.0</a:t>
            </a:r>
          </a:p>
          <a:p>
            <a:pPr marL="0" indent="0">
              <a:buNone/>
            </a:pPr>
            <a:r>
              <a:rPr lang="en-US" sz="1400" dirty="0" smtClean="0"/>
              <a:t>TS-0032 – MAF and MEF Interface Specification V 3.0.1</a:t>
            </a:r>
          </a:p>
          <a:p>
            <a:pPr marL="0" indent="0">
              <a:buNone/>
            </a:pPr>
            <a:r>
              <a:rPr lang="en-US" sz="1400" dirty="0" smtClean="0"/>
              <a:t>TS-0033 – Interworking Framework V 3.0.0</a:t>
            </a:r>
          </a:p>
          <a:p>
            <a:pPr marL="0" indent="0">
              <a:buNone/>
            </a:pPr>
            <a:r>
              <a:rPr lang="en-US" sz="1400" dirty="0" smtClean="0"/>
              <a:t>TS-0034 – Semantics Support V 3.0.0</a:t>
            </a:r>
          </a:p>
          <a:p>
            <a:pPr marL="0" indent="0">
              <a:buNone/>
            </a:pPr>
            <a:r>
              <a:rPr lang="en-US" sz="1400" dirty="0" smtClean="0"/>
              <a:t>TS-0035 – </a:t>
            </a:r>
            <a:r>
              <a:rPr lang="en-US" sz="1400" dirty="0" err="1" smtClean="0"/>
              <a:t>OSGi</a:t>
            </a:r>
            <a:r>
              <a:rPr lang="en-US" sz="1400" dirty="0" smtClean="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TR-0001 Use Cases Collection, V 3.1.1</a:t>
            </a:r>
          </a:p>
          <a:p>
            <a:pPr marL="0" indent="0">
              <a:buNone/>
            </a:pPr>
            <a:r>
              <a:rPr lang="en-US" sz="1400" dirty="0" smtClean="0"/>
              <a:t>TR-0026 Vehicular Domain Enablement, V 3.0.1</a:t>
            </a:r>
          </a:p>
          <a:p>
            <a:pPr marL="0" indent="0">
              <a:buNone/>
            </a:pPr>
            <a:r>
              <a:rPr lang="en-US" sz="1400" dirty="0" smtClean="0"/>
              <a:t>TR-0033 Study on Enhanced Semantic Enablement V 3.0.0</a:t>
            </a:r>
            <a:endParaRPr lang="en-US" sz="1400" dirty="0"/>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 </a:t>
            </a:r>
            <a:br>
              <a:rPr lang="en-US" dirty="0" smtClean="0"/>
            </a:br>
            <a:r>
              <a:rPr lang="en-US" dirty="0" smtClean="0"/>
              <a:t>Specifications</a:t>
            </a:r>
            <a:endParaRPr lang="en-US" dirty="0"/>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a:t>
            </a:r>
            <a:br>
              <a:rPr lang="en-US" dirty="0" smtClean="0"/>
            </a:br>
            <a:r>
              <a:rPr lang="en-US" dirty="0" smtClean="0"/>
              <a:t>Reports</a:t>
            </a:r>
            <a:endParaRPr lang="en-US" dirty="0"/>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3067127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1559718" y="1303030"/>
            <a:ext cx="8969376" cy="3954862"/>
          </a:xfrm>
          <a:prstGeom prst="rect">
            <a:avLst/>
          </a:prstGeom>
          <a:noFill/>
          <a:ln>
            <a:noFill/>
          </a:ln>
          <a:effectLst/>
          <a:extLst/>
        </p:spPr>
      </p:pic>
      <p:cxnSp>
        <p:nvCxnSpPr>
          <p:cNvPr id="13" name="Connecteur droit 110"/>
          <p:cNvCxnSpPr>
            <a:cxnSpLocks/>
            <a:endCxn id="42" idx="0"/>
          </p:cNvCxnSpPr>
          <p:nvPr/>
        </p:nvCxnSpPr>
        <p:spPr>
          <a:xfrm flipH="1" flipV="1">
            <a:off x="6186488" y="1377317"/>
            <a:ext cx="3435352"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882901" y="1377317"/>
            <a:ext cx="3303587"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763963" y="1377317"/>
            <a:ext cx="2422525"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978525" y="1810704"/>
            <a:ext cx="207963"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186488" y="1377317"/>
            <a:ext cx="2001840"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186488" y="1377317"/>
            <a:ext cx="2636837"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186488" y="1377317"/>
            <a:ext cx="3435351"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186488" y="1377317"/>
            <a:ext cx="1552578"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4038601" y="1377317"/>
            <a:ext cx="4295774"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Almost 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2.0 (Approved March 2013)</a:t>
            </a:r>
          </a:p>
        </p:txBody>
      </p:sp>
    </p:spTree>
    <p:extLst>
      <p:ext uri="{BB962C8B-B14F-4D97-AF65-F5344CB8AC3E}">
        <p14:creationId xmlns:p14="http://schemas.microsoft.com/office/powerpoint/2010/main" val="3246450030"/>
      </p:ext>
    </p:extLst>
  </p:cSld>
  <p:clrMapOvr>
    <a:masterClrMapping/>
  </p:clrMapOvr>
  <mc:AlternateContent xmlns:mc="http://schemas.openxmlformats.org/markup-compatibility/2006" xmlns:p14="http://schemas.microsoft.com/office/powerpoint/2010/main">
    <mc:Choice Requires="p14">
      <p:transition spd="slow" p14:dur="5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p:cNvSpPr/>
          <p:nvPr/>
        </p:nvSpPr>
        <p:spPr>
          <a:xfrm>
            <a:off x="334696" y="2093367"/>
            <a:ext cx="4725967" cy="3479709"/>
          </a:xfrm>
          <a:prstGeom prst="rightArrow">
            <a:avLst>
              <a:gd name="adj1" fmla="val 50000"/>
              <a:gd name="adj2" fmla="val 40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pic>
        <p:nvPicPr>
          <p:cNvPr id="4" name="Grafi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9" y="1173570"/>
            <a:ext cx="6499593" cy="5319305"/>
          </a:xfrm>
          <a:prstGeom prst="rect">
            <a:avLst/>
          </a:prstGeom>
        </p:spPr>
      </p:pic>
      <p:sp>
        <p:nvSpPr>
          <p:cNvPr id="8" name="Textfeld 7"/>
          <p:cNvSpPr txBox="1"/>
          <p:nvPr/>
        </p:nvSpPr>
        <p:spPr>
          <a:xfrm>
            <a:off x="334696" y="3123903"/>
            <a:ext cx="4294124" cy="1261884"/>
          </a:xfrm>
          <a:prstGeom prst="rect">
            <a:avLst/>
          </a:prstGeom>
          <a:noFill/>
        </p:spPr>
        <p:txBody>
          <a:bodyPr wrap="none" rtlCol="0">
            <a:spAutoFit/>
          </a:bodyPr>
          <a:lstStyle/>
          <a:p>
            <a:r>
              <a:rPr lang="en-US" sz="4000" dirty="0" smtClean="0">
                <a:solidFill>
                  <a:schemeClr val="bg1"/>
                </a:solidFill>
              </a:rPr>
              <a:t>Developer Guides </a:t>
            </a:r>
          </a:p>
          <a:p>
            <a:r>
              <a:rPr lang="en-US" dirty="0" smtClean="0">
                <a:solidFill>
                  <a:schemeClr val="bg1"/>
                </a:solidFill>
              </a:rPr>
              <a:t>are now accessible via the public link:</a:t>
            </a:r>
          </a:p>
          <a:p>
            <a:r>
              <a:rPr lang="en-US" dirty="0">
                <a:solidFill>
                  <a:schemeClr val="bg1"/>
                </a:solidFill>
                <a:hlinkClick r:id="rId2"/>
              </a:rPr>
              <a:t>http://www.onem2m.org/developer-guides</a:t>
            </a:r>
            <a:endParaRPr lang="en-US" dirty="0">
              <a:solidFill>
                <a:schemeClr val="bg1"/>
              </a:solidFill>
            </a:endParaRPr>
          </a:p>
        </p:txBody>
      </p:sp>
    </p:spTree>
    <p:extLst>
      <p:ext uri="{BB962C8B-B14F-4D97-AF65-F5344CB8AC3E}">
        <p14:creationId xmlns:p14="http://schemas.microsoft.com/office/powerpoint/2010/main" val="3054468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smtClean="0">
                <a:latin typeface="Myriad Pro"/>
              </a:rPr>
              <a:t>Developer Guides</a:t>
            </a:r>
          </a:p>
          <a:p>
            <a:pPr lvl="1"/>
            <a:r>
              <a:rPr lang="en-US" sz="2000" dirty="0">
                <a:latin typeface="Myriad Pro"/>
              </a:rPr>
              <a:t>http://www.onem2m.org/developer-guides</a:t>
            </a:r>
          </a:p>
          <a:p>
            <a:r>
              <a:rPr lang="en-US" sz="2400" dirty="0" smtClean="0">
                <a:latin typeface="Myriad Pro"/>
              </a:rPr>
              <a:t>Technical </a:t>
            </a:r>
            <a:r>
              <a:rPr lang="en-US" sz="2400" dirty="0">
                <a:latin typeface="Myriad Pro"/>
              </a:rPr>
              <a:t>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a:t>
            </a:r>
            <a:r>
              <a:rPr lang="en-US" sz="1800" dirty="0" smtClean="0">
                <a:latin typeface="Myriad Pro"/>
              </a:rPr>
              <a:t>www.onem2m.org/technical/latest-drafts</a:t>
            </a:r>
            <a:endParaRPr lang="en-US" sz="1800" dirty="0">
              <a:latin typeface="Myriad Pro"/>
            </a:endParaRPr>
          </a:p>
        </p:txBody>
      </p:sp>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a:t>
            </a:r>
            <a:r>
              <a:rPr lang="en-US" sz="2000" dirty="0" smtClean="0">
                <a:latin typeface="Myriad Pro"/>
              </a:rPr>
              <a:t>www.onem2m.org/technical/webinars</a:t>
            </a:r>
          </a:p>
          <a:p>
            <a:r>
              <a:rPr lang="en-US" sz="2400" dirty="0" smtClean="0">
                <a:latin typeface="Myriad Pro"/>
              </a:rPr>
              <a:t>YouTube Channel</a:t>
            </a:r>
          </a:p>
          <a:p>
            <a:pPr lvl="1"/>
            <a:r>
              <a:rPr lang="en-US" sz="1800" dirty="0" smtClean="0">
                <a:latin typeface="Myriad Pro"/>
              </a:rPr>
              <a:t>https://www.youtube.com/c/onem2morg</a:t>
            </a:r>
          </a:p>
          <a:p>
            <a:r>
              <a:rPr lang="en-US" sz="2400" dirty="0" smtClean="0">
                <a:latin typeface="Myriad Pro"/>
              </a:rPr>
              <a:t>Events</a:t>
            </a:r>
          </a:p>
          <a:p>
            <a:pPr lvl="1"/>
            <a:r>
              <a:rPr lang="en-US" sz="1800" dirty="0" smtClean="0">
                <a:latin typeface="Myriad Pro"/>
              </a:rPr>
              <a:t>http://www.onem2m.org/news-events/events</a:t>
            </a:r>
            <a:endParaRPr lang="en-US" sz="1800" dirty="0">
              <a:latin typeface="Myriad Pro"/>
            </a:endParaRPr>
          </a:p>
        </p:txBody>
      </p:sp>
    </p:spTree>
    <p:extLst>
      <p:ext uri="{BB962C8B-B14F-4D97-AF65-F5344CB8AC3E}">
        <p14:creationId xmlns:p14="http://schemas.microsoft.com/office/powerpoint/2010/main" val="83397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Technical Plenary 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convert/transpose/publish all relevant Technical Specifications and Technical Reports into its own deliverables through its normal processes</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dirty="0">
                <a:solidFill>
                  <a:schemeClr val="tx1">
                    <a:lumMod val="95000"/>
                    <a:lumOff val="5000"/>
                  </a:schemeClr>
                </a:solidFill>
                <a:latin typeface="+mj-lt"/>
              </a:rPr>
              <a:t>Admit organizations as oneM2M Members to facilitate the technical work</a:t>
            </a:r>
          </a:p>
          <a:p>
            <a:pPr marL="800100" lvl="1" indent="-342900">
              <a:buFont typeface="Arial" panose="020B0604020202020204" pitchFamily="34" charset="0"/>
              <a:buChar char="•"/>
            </a:pPr>
            <a:r>
              <a:rPr lang="en-US" dirty="0">
                <a:solidFill>
                  <a:schemeClr val="tx1">
                    <a:lumMod val="95000"/>
                    <a:lumOff val="5000"/>
                  </a:schemeClr>
                </a:solidFill>
                <a:latin typeface="+mj-lt"/>
              </a:rPr>
              <a:t>Attend meetings of the Technical Plenary 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Partner Type 1</a:t>
            </a:r>
            <a:endParaRPr lang="en-US" sz="2400" dirty="0">
              <a:latin typeface="+mj-lt"/>
            </a:endParaRPr>
          </a:p>
        </p:txBody>
      </p:sp>
    </p:spTree>
    <p:extLst>
      <p:ext uri="{BB962C8B-B14F-4D97-AF65-F5344CB8AC3E}">
        <p14:creationId xmlns:p14="http://schemas.microsoft.com/office/powerpoint/2010/main" val="375218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panose="020B0503030403020204" pitchFamily="34" charset="0"/>
                </a:rPr>
                <a:t>Observers</a:t>
              </a:r>
              <a:endParaRPr lang="en-US" sz="2800" dirty="0">
                <a:latin typeface="Myriad Pro" panose="020B0503030403020204" pitchFamily="34" charset="0"/>
              </a:endParaRP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&amp; provide input to the Technical Plenary and its subgroups</a:t>
              </a:r>
            </a:p>
            <a:p>
              <a:pPr marL="742950" lvl="1" indent="-285750">
                <a:buFont typeface="Arial" panose="020B0604020202020204" pitchFamily="34" charset="0"/>
                <a:buChar char="•"/>
              </a:pPr>
              <a:r>
                <a:rPr lang="en-US" dirty="0">
                  <a:solidFill>
                    <a:schemeClr val="tx1"/>
                  </a:solidFill>
                  <a:latin typeface="Myriad Pro"/>
                </a:rPr>
                <a:t>have </a:t>
              </a:r>
              <a:r>
                <a:rPr lang="en-US" dirty="0">
                  <a:solidFill>
                    <a:srgbClr val="B42025"/>
                  </a:solidFill>
                  <a:latin typeface="Myriad Pro"/>
                </a:rPr>
                <a:t>one vote per admitting Partner Type 1 </a:t>
              </a:r>
              <a:r>
                <a:rPr lang="en-US" dirty="0">
                  <a:solidFill>
                    <a:schemeClr val="tx1"/>
                  </a:solidFill>
                  <a:latin typeface="Myriad Pro"/>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Member</a:t>
              </a:r>
              <a:endParaRPr lang="en-US" sz="2400" dirty="0">
                <a:latin typeface="Myriad Pro" panose="020B0503030403020204" pitchFamily="34" charset="0"/>
              </a:endParaRP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input to the Technical Plenary 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Associate</a:t>
              </a:r>
              <a:endParaRPr lang="en-US" sz="2400" dirty="0">
                <a:latin typeface="Myriad Pro" panose="020B0503030403020204" pitchFamily="34" charset="0"/>
              </a:endParaRPr>
            </a:p>
          </p:txBody>
        </p:sp>
      </p:grpSp>
    </p:spTree>
    <p:extLst>
      <p:ext uri="{BB962C8B-B14F-4D97-AF65-F5344CB8AC3E}">
        <p14:creationId xmlns:p14="http://schemas.microsoft.com/office/powerpoint/2010/main" val="421584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6</a:t>
            </a:fld>
            <a:endParaRPr lang="en-US"/>
          </a:p>
        </p:txBody>
      </p:sp>
      <p:sp>
        <p:nvSpPr>
          <p:cNvPr id="3" name="Titel 2"/>
          <p:cNvSpPr>
            <a:spLocks noGrp="1"/>
          </p:cNvSpPr>
          <p:nvPr>
            <p:ph type="title"/>
          </p:nvPr>
        </p:nvSpPr>
        <p:spPr/>
        <p:txBody>
          <a:bodyPr/>
          <a:lstStyle/>
          <a:p>
            <a:r>
              <a:rPr lang="en-US" dirty="0"/>
              <a:t>oneM2M </a:t>
            </a:r>
            <a:r>
              <a:rPr lang="en-US" dirty="0" smtClean="0"/>
              <a:t>Participants</a:t>
            </a:r>
            <a:endParaRPr lang="en-US" dirty="0"/>
          </a:p>
        </p:txBody>
      </p:sp>
      <p:grpSp>
        <p:nvGrpSpPr>
          <p:cNvPr id="5" name="Gruppieren 4"/>
          <p:cNvGrpSpPr/>
          <p:nvPr/>
        </p:nvGrpSpPr>
        <p:grpSpPr>
          <a:xfrm>
            <a:off x="334697" y="1912136"/>
            <a:ext cx="11597770" cy="2482652"/>
            <a:chOff x="334697" y="1408864"/>
            <a:chExt cx="11597770" cy="2482652"/>
          </a:xfrm>
        </p:grpSpPr>
        <p:sp>
          <p:nvSpPr>
            <p:cNvPr id="10" name="Rounded Rectangle 24"/>
            <p:cNvSpPr/>
            <p:nvPr/>
          </p:nvSpPr>
          <p:spPr>
            <a:xfrm>
              <a:off x="2013877" y="1408864"/>
              <a:ext cx="9918590" cy="24826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smtClean="0">
                  <a:solidFill>
                    <a:schemeClr val="tx1"/>
                  </a:solidFill>
                  <a:latin typeface="Myriad Pro"/>
                </a:rPr>
                <a:t>any </a:t>
              </a:r>
              <a:r>
                <a:rPr lang="en-US" sz="2000" dirty="0">
                  <a:solidFill>
                    <a:schemeClr val="tx1"/>
                  </a:solidFill>
                  <a:latin typeface="Myriad Pro"/>
                </a:rPr>
                <a:t>member-based organization </a:t>
              </a:r>
              <a:r>
                <a:rPr lang="en-US" sz="2000" dirty="0">
                  <a:solidFill>
                    <a:schemeClr val="tx1"/>
                  </a:solidFill>
                  <a:latin typeface="Myriad Pro"/>
                </a:rPr>
                <a:t>invited </a:t>
              </a:r>
              <a:r>
                <a:rPr lang="en-US" sz="2000" dirty="0">
                  <a:solidFill>
                    <a:schemeClr val="tx1"/>
                  </a:solidFill>
                  <a:latin typeface="Myriad Pro"/>
                </a:rPr>
                <a:t>by the Partners to participate in oneM2M, irrespective of geographical </a:t>
              </a:r>
              <a:r>
                <a:rPr lang="en-US" sz="2000" dirty="0">
                  <a:solidFill>
                    <a:schemeClr val="tx1"/>
                  </a:solidFill>
                  <a:latin typeface="Myriad Pro"/>
                </a:rPr>
                <a:t>location. </a:t>
              </a:r>
              <a:r>
                <a:rPr lang="en-US" sz="2000" dirty="0">
                  <a:solidFill>
                    <a:schemeClr val="tx1"/>
                  </a:solidFill>
                  <a:latin typeface="Myriad Pro"/>
                </a:rPr>
                <a:t>Who </a:t>
              </a:r>
              <a:r>
                <a:rPr lang="en-US" sz="2000" dirty="0">
                  <a:solidFill>
                    <a:schemeClr val="tx1"/>
                  </a:solidFill>
                  <a:latin typeface="Myriad Pro"/>
                </a:rPr>
                <a:t>are willing to:</a:t>
              </a:r>
            </a:p>
            <a:p>
              <a:pPr marL="742950" lvl="1" indent="-285750">
                <a:buFont typeface="Arial" panose="020B0604020202020204" pitchFamily="34" charset="0"/>
                <a:buChar char="•"/>
              </a:pPr>
              <a:r>
                <a:rPr lang="en-US" dirty="0" smtClean="0">
                  <a:solidFill>
                    <a:schemeClr val="tx1"/>
                  </a:solidFill>
                  <a:latin typeface="Myriad Pro"/>
                </a:rPr>
                <a:t>offer </a:t>
              </a:r>
              <a:r>
                <a:rPr lang="en-US" dirty="0">
                  <a:solidFill>
                    <a:schemeClr val="tx1"/>
                  </a:solidFill>
                  <a:latin typeface="Myriad Pro"/>
                </a:rPr>
                <a:t>advice </a:t>
              </a:r>
              <a:r>
                <a:rPr lang="en-US" dirty="0" smtClean="0">
                  <a:solidFill>
                    <a:schemeClr val="tx1"/>
                  </a:solidFill>
                  <a:latin typeface="Myriad Pro"/>
                </a:rPr>
                <a:t>and </a:t>
              </a:r>
              <a:r>
                <a:rPr lang="en-US" dirty="0">
                  <a:solidFill>
                    <a:schemeClr val="tx1"/>
                  </a:solidFill>
                  <a:latin typeface="Myriad Pro"/>
                </a:rPr>
                <a:t>bring </a:t>
              </a:r>
              <a:r>
                <a:rPr lang="en-US" dirty="0" smtClean="0">
                  <a:solidFill>
                    <a:schemeClr val="tx1"/>
                  </a:solidFill>
                  <a:latin typeface="Myriad Pro"/>
                </a:rPr>
                <a:t>a </a:t>
              </a:r>
              <a:r>
                <a:rPr lang="en-US" dirty="0">
                  <a:solidFill>
                    <a:schemeClr val="tx1"/>
                  </a:solidFill>
                  <a:latin typeface="Myriad Pro"/>
                </a:rPr>
                <a:t>consolidated view of market </a:t>
              </a:r>
              <a:r>
                <a:rPr lang="en-US" dirty="0" smtClean="0">
                  <a:solidFill>
                    <a:schemeClr val="tx1"/>
                  </a:solidFill>
                  <a:latin typeface="Myriad Pro"/>
                </a:rPr>
                <a:t>requirements</a:t>
              </a:r>
              <a:endParaRPr lang="en-US" dirty="0">
                <a:solidFill>
                  <a:schemeClr val="tx1"/>
                </a:solidFill>
                <a:latin typeface="Myriad Pro"/>
              </a:endParaRPr>
            </a:p>
            <a:p>
              <a:pPr marL="285750" indent="-285750">
                <a:buFont typeface="Arial" panose="020B0604020202020204" pitchFamily="34" charset="0"/>
                <a:buChar char="•"/>
              </a:pPr>
              <a:r>
                <a:rPr lang="en-US" dirty="0" smtClean="0">
                  <a:solidFill>
                    <a:schemeClr val="tx1"/>
                  </a:solidFill>
                  <a:latin typeface="Myriad Pro"/>
                </a:rPr>
                <a:t>has </a:t>
              </a:r>
              <a:r>
                <a:rPr lang="en-US" dirty="0">
                  <a:solidFill>
                    <a:schemeClr val="tx1"/>
                  </a:solidFill>
                  <a:latin typeface="Myriad Pro"/>
                </a:rPr>
                <a:t>the right to:</a:t>
              </a:r>
            </a:p>
            <a:p>
              <a:pPr marL="742950" lvl="1" indent="-285750">
                <a:buFont typeface="Arial" panose="020B0604020202020204" pitchFamily="34" charset="0"/>
                <a:buChar char="•"/>
              </a:pPr>
              <a:r>
                <a:rPr lang="en-US" dirty="0">
                  <a:solidFill>
                    <a:schemeClr val="tx1"/>
                  </a:solidFill>
                  <a:latin typeface="Myriad Pro"/>
                </a:rPr>
                <a:t>a</a:t>
              </a:r>
              <a:r>
                <a:rPr lang="en-US" dirty="0" smtClean="0">
                  <a:solidFill>
                    <a:schemeClr val="tx1"/>
                  </a:solidFill>
                  <a:latin typeface="Myriad Pro"/>
                </a:rPr>
                <a:t>ttend </a:t>
              </a:r>
              <a:r>
                <a:rPr lang="en-US" dirty="0">
                  <a:solidFill>
                    <a:schemeClr val="tx1"/>
                  </a:solidFill>
                  <a:latin typeface="Myriad Pro"/>
                </a:rPr>
                <a:t>and participate in meetings of the Steering </a:t>
              </a:r>
              <a:r>
                <a:rPr lang="en-US" dirty="0" smtClean="0">
                  <a:solidFill>
                    <a:schemeClr val="tx1"/>
                  </a:solidFill>
                  <a:latin typeface="Myriad Pro"/>
                </a:rPr>
                <a:t>Committee</a:t>
              </a:r>
            </a:p>
            <a:p>
              <a:pPr marL="742950" lvl="1" indent="-285750">
                <a:buFont typeface="Arial" panose="020B0604020202020204" pitchFamily="34" charset="0"/>
                <a:buChar char="•"/>
              </a:pPr>
              <a:r>
                <a:rPr lang="en-US" dirty="0" smtClean="0">
                  <a:solidFill>
                    <a:schemeClr val="tx1"/>
                  </a:solidFill>
                  <a:latin typeface="Myriad Pro"/>
                </a:rPr>
                <a:t>attend </a:t>
              </a:r>
              <a:r>
                <a:rPr lang="en-US" dirty="0">
                  <a:solidFill>
                    <a:schemeClr val="tx1"/>
                  </a:solidFill>
                  <a:latin typeface="Myriad Pro"/>
                </a:rPr>
                <a:t>and provide input to meetings of the Technical Plenary and its </a:t>
              </a:r>
              <a:r>
                <a:rPr lang="en-US" dirty="0" smtClean="0">
                  <a:solidFill>
                    <a:schemeClr val="tx1"/>
                  </a:solidFill>
                  <a:latin typeface="Myriad Pro"/>
                </a:rPr>
                <a:t>subgroups.</a:t>
              </a:r>
            </a:p>
            <a:p>
              <a:pPr marL="1200150" lvl="2" indent="-285750">
                <a:buFont typeface="Arial" panose="020B0604020202020204" pitchFamily="34" charset="0"/>
                <a:buChar char="•"/>
              </a:pPr>
              <a:r>
                <a:rPr lang="en-US" sz="1600" dirty="0">
                  <a:solidFill>
                    <a:schemeClr val="tx1"/>
                  </a:solidFill>
                  <a:latin typeface="Myriad Pro"/>
                </a:rPr>
                <a:t>input </a:t>
              </a:r>
              <a:r>
                <a:rPr lang="en-US" sz="1600" dirty="0">
                  <a:solidFill>
                    <a:schemeClr val="tx1"/>
                  </a:solidFill>
                  <a:latin typeface="Myriad Pro"/>
                </a:rPr>
                <a:t>shall be </a:t>
              </a:r>
              <a:r>
                <a:rPr lang="en-US" sz="1600" dirty="0">
                  <a:solidFill>
                    <a:srgbClr val="B42025"/>
                  </a:solidFill>
                  <a:latin typeface="Myriad Pro"/>
                </a:rPr>
                <a:t>limited to clarifications of market requirements and informational contributions</a:t>
              </a:r>
            </a:p>
          </p:txBody>
        </p:sp>
        <p:sp>
          <p:nvSpPr>
            <p:cNvPr id="11" name="Rounded Rectangle 20"/>
            <p:cNvSpPr/>
            <p:nvPr/>
          </p:nvSpPr>
          <p:spPr>
            <a:xfrm>
              <a:off x="334697" y="1416634"/>
              <a:ext cx="2079875" cy="2474882"/>
            </a:xfrm>
            <a:prstGeom prst="round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yriad Pro" panose="020B0503030403020204" pitchFamily="34" charset="0"/>
                </a:rPr>
                <a:t>Market Representation Organization</a:t>
              </a:r>
              <a:endParaRPr lang="en-US" sz="2000" dirty="0">
                <a:latin typeface="Myriad Pro" panose="020B0503030403020204" pitchFamily="34" charset="0"/>
              </a:endParaRPr>
            </a:p>
          </p:txBody>
        </p:sp>
      </p:grpSp>
      <p:sp>
        <p:nvSpPr>
          <p:cNvPr id="4" name="Textfeld 3"/>
          <p:cNvSpPr txBox="1"/>
          <p:nvPr/>
        </p:nvSpPr>
        <p:spPr>
          <a:xfrm>
            <a:off x="334696" y="896571"/>
            <a:ext cx="4360104" cy="276999"/>
          </a:xfrm>
          <a:prstGeom prst="rect">
            <a:avLst/>
          </a:prstGeom>
          <a:noFill/>
        </p:spPr>
        <p:txBody>
          <a:bodyPr wrap="none" rtlCol="0">
            <a:spAutoFit/>
          </a:bodyPr>
          <a:lstStyle/>
          <a:p>
            <a:r>
              <a:rPr lang="en-US" sz="1200" dirty="0" smtClean="0"/>
              <a:t>Introduced in oneM2M Partnership Agreement v3.0 approved 2019</a:t>
            </a:r>
            <a:endParaRPr lang="en-US" sz="1200" dirty="0"/>
          </a:p>
        </p:txBody>
      </p:sp>
    </p:spTree>
    <p:extLst>
      <p:ext uri="{BB962C8B-B14F-4D97-AF65-F5344CB8AC3E}">
        <p14:creationId xmlns:p14="http://schemas.microsoft.com/office/powerpoint/2010/main" val="358015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243101" y="2648394"/>
            <a:ext cx="2585108"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TP Chair:</a:t>
            </a:r>
          </a:p>
          <a:p>
            <a:r>
              <a:rPr lang="en-AU" sz="1000" dirty="0" smtClean="0">
                <a:latin typeface="Tele-GroteskNor" pitchFamily="2" charset="0"/>
              </a:rPr>
              <a:t>Roland Hechwartner, Deutsche Telekom (ETSI)</a:t>
            </a:r>
            <a:endParaRPr lang="en-AU" sz="1000" dirty="0">
              <a:latin typeface="Tele-GroteskNor" pitchFamily="2" charset="0"/>
            </a:endParaRPr>
          </a:p>
          <a:p>
            <a:r>
              <a:rPr lang="en-AU" sz="1000" dirty="0" smtClean="0">
                <a:latin typeface="Tele-GroteskNor" pitchFamily="2" charset="0"/>
              </a:rPr>
              <a:t>Vice Chairs:</a:t>
            </a:r>
          </a:p>
          <a:p>
            <a:r>
              <a:rPr lang="en-AU" sz="1000" dirty="0" smtClean="0">
                <a:latin typeface="Tele-GroteskNor" pitchFamily="2" charset="0"/>
              </a:rPr>
              <a:t>Josef </a:t>
            </a:r>
            <a:r>
              <a:rPr lang="en-AU" sz="1000" dirty="0">
                <a:latin typeface="Tele-GroteskNor" pitchFamily="2" charset="0"/>
              </a:rPr>
              <a:t>Blanz, Qualcomm </a:t>
            </a:r>
            <a:r>
              <a:rPr lang="en-AU" sz="1000" dirty="0" smtClean="0">
                <a:latin typeface="Tele-GroteskNor" pitchFamily="2" charset="0"/>
              </a:rPr>
              <a:t> (TIA) </a:t>
            </a:r>
            <a:endParaRPr lang="en-AU" sz="1000" dirty="0">
              <a:latin typeface="Tele-GroteskNor" pitchFamily="2" charset="0"/>
            </a:endParaRPr>
          </a:p>
          <a:p>
            <a:r>
              <a:rPr lang="en-AU" sz="1000" dirty="0">
                <a:latin typeface="Tele-GroteskNor" pitchFamily="2" charset="0"/>
              </a:rPr>
              <a:t>JaeSeung Song, KETI  </a:t>
            </a:r>
            <a:r>
              <a:rPr lang="en-AU" sz="1000" dirty="0" smtClean="0">
                <a:latin typeface="Tele-GroteskNor" pitchFamily="2" charset="0"/>
              </a:rPr>
              <a:t>(TTA)  </a:t>
            </a:r>
            <a:endParaRPr lang="en-AU" sz="1000" dirty="0">
              <a:latin typeface="Tele-GroteskNor" pitchFamily="2" charset="0"/>
            </a:endParaRPr>
          </a:p>
          <a:p>
            <a:r>
              <a:rPr lang="en-AU" sz="1000" dirty="0">
                <a:latin typeface="Tele-GroteskNor" pitchFamily="2" charset="0"/>
              </a:rPr>
              <a:t>Yongjing Zhang, Huawei Technologies (</a:t>
            </a:r>
            <a:r>
              <a:rPr lang="en-AU" sz="1000" dirty="0" smtClean="0">
                <a:latin typeface="Tele-GroteskNor" pitchFamily="2" charset="0"/>
              </a:rPr>
              <a:t>CCSA) </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smtClean="0">
                <a:latin typeface="Tele-GroteskNor" pitchFamily="2" charset="0"/>
              </a:rPr>
              <a:t>Karen Hughes, ETSI</a:t>
            </a:r>
            <a:endParaRPr lang="en-AU" sz="1000" dirty="0">
              <a:latin typeface="Tele-GroteskNor" pitchFamily="2" charset="0"/>
            </a:endParaRPr>
          </a:p>
        </p:txBody>
      </p:sp>
      <p:sp>
        <p:nvSpPr>
          <p:cNvPr id="4" name="Foliennummernplatzhalter 3"/>
          <p:cNvSpPr>
            <a:spLocks noGrp="1"/>
          </p:cNvSpPr>
          <p:nvPr>
            <p:ph type="sldNum" sz="quarter" idx="12"/>
          </p:nvPr>
        </p:nvSpPr>
        <p:spPr/>
        <p:txBody>
          <a:bodyPr/>
          <a:lstStyle/>
          <a:p>
            <a:fld id="{163F5A94-8458-4F17-AD3C-1A083E20221D}" type="slidenum">
              <a:rPr lang="en-US" smtClean="0"/>
              <a:t>7</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 xmlns:a16="http://schemas.microsoft.com/office/drawing/2014/main" id="{938BD06E-806D-41B6-B850-B26CA524FE7A}"/>
              </a:ext>
            </a:extLst>
          </p:cNvPr>
          <p:cNvGrpSpPr/>
          <p:nvPr/>
        </p:nvGrpSpPr>
        <p:grpSpPr>
          <a:xfrm>
            <a:off x="3966818" y="1205212"/>
            <a:ext cx="5486403" cy="2397474"/>
            <a:chOff x="4054642" y="1316720"/>
            <a:chExt cx="5486403" cy="3078551"/>
          </a:xfrm>
        </p:grpSpPr>
        <p:sp>
          <p:nvSpPr>
            <p:cNvPr id="6" name="Rectangle: Rounded Corners 5">
              <a:extLst>
                <a:ext uri="{FF2B5EF4-FFF2-40B4-BE49-F238E27FC236}">
                  <a16:creationId xmlns="" xmlns:a16="http://schemas.microsoft.com/office/drawing/2014/main"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 xmlns:a16="http://schemas.microsoft.com/office/drawing/2014/main"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 xmlns:a16="http://schemas.microsoft.com/office/drawing/2014/main"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 xmlns:a16="http://schemas.microsoft.com/office/drawing/2014/main"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 xmlns:a16="http://schemas.microsoft.com/office/drawing/2014/main"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 xmlns:a16="http://schemas.microsoft.com/office/drawing/2014/main"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 xmlns:a16="http://schemas.microsoft.com/office/drawing/2014/main"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 xmlns:a16="http://schemas.microsoft.com/office/drawing/2014/main" id="{52A89CEA-AF09-4A6E-BFB3-804B6E92691B}"/>
                </a:ext>
              </a:extLst>
            </p:cNvPr>
            <p:cNvSpPr/>
            <p:nvPr/>
          </p:nvSpPr>
          <p:spPr>
            <a:xfrm>
              <a:off x="7291131" y="337053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 xmlns:a16="http://schemas.microsoft.com/office/drawing/2014/main" id="{58B796D1-9864-4FDB-8690-ED59454A4283}"/>
                </a:ext>
              </a:extLst>
            </p:cNvPr>
            <p:cNvSpPr/>
            <p:nvPr/>
          </p:nvSpPr>
          <p:spPr>
            <a:xfrm>
              <a:off x="7291134" y="370450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 xmlns:a16="http://schemas.microsoft.com/office/drawing/2014/main" id="{5E28D970-FB00-4664-9BDB-79A7FB3309C2}"/>
                </a:ext>
              </a:extLst>
            </p:cNvPr>
            <p:cNvSpPr/>
            <p:nvPr/>
          </p:nvSpPr>
          <p:spPr>
            <a:xfrm>
              <a:off x="7299151" y="4035460"/>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 xmlns:a16="http://schemas.microsoft.com/office/drawing/2014/main"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 xmlns:a16="http://schemas.microsoft.com/office/drawing/2014/main"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 xmlns:a16="http://schemas.microsoft.com/office/drawing/2014/main"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 xmlns:a16="http://schemas.microsoft.com/office/drawing/2014/main"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 xmlns:a16="http://schemas.microsoft.com/office/drawing/2014/main"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 xmlns:a16="http://schemas.microsoft.com/office/drawing/2014/main"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 xmlns:a16="http://schemas.microsoft.com/office/drawing/2014/main"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 xmlns:a16="http://schemas.microsoft.com/office/drawing/2014/main" id="{141D02BF-DCB2-4A6C-AE1F-EFC3803F20FC}"/>
                </a:ext>
              </a:extLst>
            </p:cNvPr>
            <p:cNvCxnSpPr>
              <a:cxnSpLocks/>
            </p:cNvCxnSpPr>
            <p:nvPr/>
          </p:nvCxnSpPr>
          <p:spPr>
            <a:xfrm>
              <a:off x="6793822" y="3513659"/>
              <a:ext cx="0" cy="664925"/>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 xmlns:a16="http://schemas.microsoft.com/office/drawing/2014/main" id="{48012959-22EB-4286-86E4-AA28E76ECB3B}"/>
                </a:ext>
              </a:extLst>
            </p:cNvPr>
            <p:cNvCxnSpPr>
              <a:endCxn id="25" idx="1"/>
            </p:cNvCxnSpPr>
            <p:nvPr/>
          </p:nvCxnSpPr>
          <p:spPr>
            <a:xfrm>
              <a:off x="6793822" y="3507483"/>
              <a:ext cx="497309" cy="6178"/>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 xmlns:a16="http://schemas.microsoft.com/office/drawing/2014/main" id="{B68AB83A-415C-4673-A329-14CCC30C1230}"/>
                </a:ext>
              </a:extLst>
            </p:cNvPr>
            <p:cNvCxnSpPr>
              <a:endCxn id="26" idx="1"/>
            </p:cNvCxnSpPr>
            <p:nvPr/>
          </p:nvCxnSpPr>
          <p:spPr>
            <a:xfrm>
              <a:off x="6785811" y="3845014"/>
              <a:ext cx="505323" cy="2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 xmlns:a16="http://schemas.microsoft.com/office/drawing/2014/main" id="{535FB88E-EFFE-46E5-AB0D-C919E05C6EC3}"/>
                </a:ext>
              </a:extLst>
            </p:cNvPr>
            <p:cNvCxnSpPr>
              <a:endCxn id="27" idx="1"/>
            </p:cNvCxnSpPr>
            <p:nvPr/>
          </p:nvCxnSpPr>
          <p:spPr>
            <a:xfrm flipV="1">
              <a:off x="6807861" y="4178585"/>
              <a:ext cx="491290" cy="519"/>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 xmlns:a16="http://schemas.microsoft.com/office/drawing/2014/main" id="{255D62EF-944E-4B9A-8B41-EBB64355317F}"/>
                </a:ext>
              </a:extLst>
            </p:cNvPr>
            <p:cNvCxnSpPr>
              <a:cxnSpLocks/>
            </p:cNvCxnSpPr>
            <p:nvPr/>
          </p:nvCxnSpPr>
          <p:spPr>
            <a:xfrm>
              <a:off x="5979695" y="3851844"/>
              <a:ext cx="81412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 xmlns:a16="http://schemas.microsoft.com/office/drawing/2014/main" id="{DF2211F2-8512-41EA-8533-F3FC9637EE99}"/>
              </a:ext>
            </a:extLst>
          </p:cNvPr>
          <p:cNvSpPr/>
          <p:nvPr/>
        </p:nvSpPr>
        <p:spPr>
          <a:xfrm>
            <a:off x="1243101" y="4123574"/>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RDM</a:t>
            </a:r>
            <a:endParaRPr lang="en-GB" sz="1600" dirty="0">
              <a:solidFill>
                <a:schemeClr val="tx2"/>
              </a:solidFill>
            </a:endParaRPr>
          </a:p>
        </p:txBody>
      </p:sp>
      <p:sp>
        <p:nvSpPr>
          <p:cNvPr id="63" name="Rectangle: Rounded Corners 62">
            <a:extLst>
              <a:ext uri="{FF2B5EF4-FFF2-40B4-BE49-F238E27FC236}">
                <a16:creationId xmlns="" xmlns:a16="http://schemas.microsoft.com/office/drawing/2014/main" id="{AA979856-C006-4893-AAE8-640A15E3E3D0}"/>
              </a:ext>
            </a:extLst>
          </p:cNvPr>
          <p:cNvSpPr/>
          <p:nvPr/>
        </p:nvSpPr>
        <p:spPr>
          <a:xfrm>
            <a:off x="6380098" y="41091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TDE</a:t>
            </a:r>
            <a:endParaRPr lang="en-GB" dirty="0">
              <a:solidFill>
                <a:schemeClr val="tx2"/>
              </a:solidFill>
            </a:endParaRPr>
          </a:p>
        </p:txBody>
      </p:sp>
      <p:sp>
        <p:nvSpPr>
          <p:cNvPr id="64" name="Rectangle: Rounded Corners 63">
            <a:extLst>
              <a:ext uri="{FF2B5EF4-FFF2-40B4-BE49-F238E27FC236}">
                <a16:creationId xmlns="" xmlns:a16="http://schemas.microsoft.com/office/drawing/2014/main" id="{5B4341E7-C1F5-450A-AE4F-AAE0FC87C23D}"/>
              </a:ext>
            </a:extLst>
          </p:cNvPr>
          <p:cNvSpPr/>
          <p:nvPr/>
        </p:nvSpPr>
        <p:spPr>
          <a:xfrm>
            <a:off x="3849393" y="410686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SDS</a:t>
            </a:r>
            <a:endParaRPr lang="en-GB" dirty="0">
              <a:solidFill>
                <a:schemeClr val="tx2"/>
              </a:solidFill>
            </a:endParaRPr>
          </a:p>
        </p:txBody>
      </p:sp>
      <p:cxnSp>
        <p:nvCxnSpPr>
          <p:cNvPr id="69" name="Straight Connector 68">
            <a:extLst>
              <a:ext uri="{FF2B5EF4-FFF2-40B4-BE49-F238E27FC236}">
                <a16:creationId xmlns="" xmlns:a16="http://schemas.microsoft.com/office/drawing/2014/main" id="{161DFB64-D64A-4506-85AB-0B86D2FCB78B}"/>
              </a:ext>
            </a:extLst>
          </p:cNvPr>
          <p:cNvCxnSpPr/>
          <p:nvPr/>
        </p:nvCxnSpPr>
        <p:spPr>
          <a:xfrm>
            <a:off x="2331815" y="3898776"/>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 xmlns:a16="http://schemas.microsoft.com/office/drawing/2014/main" id="{C9F07F7E-0AD5-4568-AC45-0507C53F6B90}"/>
              </a:ext>
            </a:extLst>
          </p:cNvPr>
          <p:cNvCxnSpPr>
            <a:endCxn id="62" idx="0"/>
          </p:cNvCxnSpPr>
          <p:nvPr/>
        </p:nvCxnSpPr>
        <p:spPr>
          <a:xfrm flipH="1">
            <a:off x="2323101" y="3898776"/>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 xmlns:a16="http://schemas.microsoft.com/office/drawing/2014/main" id="{E21AFA85-EDFE-4796-B2F9-7BD533FFDDE9}"/>
              </a:ext>
            </a:extLst>
          </p:cNvPr>
          <p:cNvCxnSpPr>
            <a:endCxn id="64" idx="0"/>
          </p:cNvCxnSpPr>
          <p:nvPr/>
        </p:nvCxnSpPr>
        <p:spPr>
          <a:xfrm>
            <a:off x="4929344" y="3908972"/>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 xmlns:a16="http://schemas.microsoft.com/office/drawing/2014/main" id="{D4668AC4-40AC-4844-8959-FCD3CF6A9F66}"/>
              </a:ext>
            </a:extLst>
          </p:cNvPr>
          <p:cNvCxnSpPr/>
          <p:nvPr/>
        </p:nvCxnSpPr>
        <p:spPr>
          <a:xfrm>
            <a:off x="7460098" y="3920075"/>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 xmlns:a16="http://schemas.microsoft.com/office/drawing/2014/main" id="{58BE5149-927E-4F40-B568-617D85096178}"/>
              </a:ext>
            </a:extLst>
          </p:cNvPr>
          <p:cNvCxnSpPr>
            <a:stCxn id="19" idx="2"/>
          </p:cNvCxnSpPr>
          <p:nvPr/>
        </p:nvCxnSpPr>
        <p:spPr>
          <a:xfrm flipH="1">
            <a:off x="4929344"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 xmlns:a16="http://schemas.microsoft.com/office/drawing/2014/main" id="{80B86CE3-392C-4B2F-9022-5E3C5A952284}"/>
              </a:ext>
            </a:extLst>
          </p:cNvPr>
          <p:cNvCxnSpPr>
            <a:cxnSpLocks/>
          </p:cNvCxnSpPr>
          <p:nvPr/>
        </p:nvCxnSpPr>
        <p:spPr>
          <a:xfrm flipH="1">
            <a:off x="4929345"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43102" y="4930499"/>
            <a:ext cx="2160000"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WG1 – RDM  Chair</a:t>
            </a:r>
            <a:r>
              <a:rPr lang="en-AU" sz="1000" dirty="0">
                <a:latin typeface="Tele-GroteskNor" pitchFamily="2" charset="0"/>
              </a:rPr>
              <a:t>: </a:t>
            </a:r>
          </a:p>
          <a:p>
            <a:r>
              <a:rPr lang="en-AU" sz="1000" dirty="0" smtClean="0">
                <a:latin typeface="Tele-GroteskNor" pitchFamily="2" charset="0"/>
              </a:rPr>
              <a:t>Shane He, Nokia</a:t>
            </a:r>
          </a:p>
          <a:p>
            <a:r>
              <a:rPr lang="en-AU" sz="1000" dirty="0" smtClean="0">
                <a:latin typeface="Tele-GroteskNor" pitchFamily="2" charset="0"/>
              </a:rPr>
              <a:t>Vice </a:t>
            </a:r>
            <a:r>
              <a:rPr lang="en-AU" sz="1000" dirty="0">
                <a:latin typeface="Tele-GroteskNor" pitchFamily="2" charset="0"/>
              </a:rPr>
              <a:t>Chairs: </a:t>
            </a:r>
          </a:p>
          <a:p>
            <a:r>
              <a:rPr lang="en-US" sz="1000" dirty="0" err="1">
                <a:latin typeface="Tele-GroteskNor" pitchFamily="2" charset="0"/>
              </a:rPr>
              <a:t>TaeHyun</a:t>
            </a:r>
            <a:r>
              <a:rPr lang="en-US" sz="1000" dirty="0">
                <a:latin typeface="Tele-GroteskNor" pitchFamily="2" charset="0"/>
              </a:rPr>
              <a:t> Kim, </a:t>
            </a:r>
            <a:r>
              <a:rPr lang="en-US" sz="1000" dirty="0" err="1">
                <a:latin typeface="Tele-GroteskNor" pitchFamily="2" charset="0"/>
              </a:rPr>
              <a:t>SyncTechno</a:t>
            </a:r>
            <a:r>
              <a:rPr lang="en-US" sz="1000" dirty="0">
                <a:latin typeface="Tele-GroteskNor" pitchFamily="2" charset="0"/>
              </a:rPr>
              <a:t> </a:t>
            </a:r>
            <a:r>
              <a:rPr lang="en-US" sz="1000" dirty="0" err="1">
                <a:latin typeface="Tele-GroteskNor" pitchFamily="2" charset="0"/>
              </a:rPr>
              <a:t>Inc</a:t>
            </a:r>
            <a:endParaRPr lang="en-US" sz="1000" dirty="0">
              <a:latin typeface="Tele-GroteskNor" pitchFamily="2" charset="0"/>
            </a:endParaRPr>
          </a:p>
          <a:p>
            <a:r>
              <a:rPr lang="en-US" sz="1000" dirty="0" smtClean="0">
                <a:latin typeface="Tele-GroteskNor" pitchFamily="2" charset="0"/>
              </a:rPr>
              <a:t>N.N.</a:t>
            </a:r>
            <a:endParaRPr lang="en-US" sz="1000" dirty="0">
              <a:latin typeface="Tele-GroteskNor" pitchFamily="2" charset="0"/>
            </a:endParaRPr>
          </a:p>
          <a:p>
            <a:r>
              <a:rPr lang="en-AU" sz="1000" dirty="0" smtClean="0">
                <a:latin typeface="Tele-GroteskNor" pitchFamily="2" charset="0"/>
              </a:rPr>
              <a:t>N.N. </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a:latin typeface="Tele-GroteskNor" pitchFamily="2" charset="0"/>
              </a:rPr>
              <a:t>Katie Bagwill</a:t>
            </a:r>
          </a:p>
        </p:txBody>
      </p:sp>
      <p:sp>
        <p:nvSpPr>
          <p:cNvPr id="52" name="Rechteck 51"/>
          <p:cNvSpPr/>
          <p:nvPr/>
        </p:nvSpPr>
        <p:spPr>
          <a:xfrm>
            <a:off x="3828209" y="4930499"/>
            <a:ext cx="2320103"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 2  SDS  </a:t>
            </a:r>
            <a:r>
              <a:rPr lang="en-AU" sz="1000" dirty="0">
                <a:latin typeface="Tele-GroteskNor" pitchFamily="2" charset="0"/>
              </a:rPr>
              <a:t>Chair:</a:t>
            </a:r>
          </a:p>
          <a:p>
            <a:r>
              <a:rPr lang="en-AU" sz="1000" dirty="0">
                <a:latin typeface="Tele-GroteskNor" pitchFamily="2" charset="0"/>
              </a:rPr>
              <a:t>Dale Seed, </a:t>
            </a:r>
            <a:r>
              <a:rPr lang="en-AU" sz="1000" dirty="0" err="1">
                <a:latin typeface="Tele-GroteskNor" pitchFamily="2" charset="0"/>
              </a:rPr>
              <a:t>Convida</a:t>
            </a:r>
            <a:r>
              <a:rPr lang="en-AU" sz="1000" dirty="0">
                <a:latin typeface="Tele-GroteskNor" pitchFamily="2" charset="0"/>
              </a:rPr>
              <a:t> </a:t>
            </a:r>
            <a:r>
              <a:rPr lang="en-AU" sz="1000" dirty="0" smtClean="0">
                <a:latin typeface="Tele-GroteskNor" pitchFamily="2" charset="0"/>
              </a:rPr>
              <a:t>Wireless</a:t>
            </a:r>
          </a:p>
          <a:p>
            <a:r>
              <a:rPr lang="en-AU" sz="1000" dirty="0" smtClean="0">
                <a:latin typeface="Tele-GroteskNor" pitchFamily="2" charset="0"/>
              </a:rPr>
              <a:t>Vice </a:t>
            </a:r>
            <a:r>
              <a:rPr lang="en-AU" sz="1000" dirty="0">
                <a:latin typeface="Tele-GroteskNor" pitchFamily="2" charset="0"/>
              </a:rPr>
              <a:t>Chairs: </a:t>
            </a:r>
          </a:p>
          <a:p>
            <a:r>
              <a:rPr lang="en-AU" sz="1000" dirty="0">
                <a:latin typeface="Tele-GroteskNor" pitchFamily="2" charset="0"/>
              </a:rPr>
              <a:t>SeungMyeong Jeong, KETI</a:t>
            </a:r>
          </a:p>
          <a:p>
            <a:r>
              <a:rPr lang="en-AU" sz="1000" dirty="0" smtClean="0">
                <a:latin typeface="Tele-GroteskNor" pitchFamily="2" charset="0"/>
              </a:rPr>
              <a:t>Wei </a:t>
            </a:r>
            <a:r>
              <a:rPr lang="en-AU" sz="1000" dirty="0">
                <a:latin typeface="Tele-GroteskNor" pitchFamily="2" charset="0"/>
              </a:rPr>
              <a:t>Zhou, </a:t>
            </a:r>
            <a:r>
              <a:rPr lang="en-AU" sz="1000" dirty="0" err="1">
                <a:latin typeface="Tele-GroteskNor" pitchFamily="2" charset="0"/>
              </a:rPr>
              <a:t>Datang</a:t>
            </a:r>
            <a:r>
              <a:rPr lang="en-AU" sz="1000" dirty="0">
                <a:latin typeface="Tele-GroteskNor" pitchFamily="2" charset="0"/>
              </a:rPr>
              <a:t> </a:t>
            </a:r>
            <a:r>
              <a:rPr lang="en-AU" sz="1000" dirty="0" smtClean="0">
                <a:latin typeface="Tele-GroteskNor" pitchFamily="2" charset="0"/>
              </a:rPr>
              <a:t>Telecom</a:t>
            </a:r>
          </a:p>
          <a:p>
            <a:r>
              <a:rPr lang="en-AU" sz="1000" dirty="0" smtClean="0">
                <a:latin typeface="Tele-GroteskNor" pitchFamily="2" charset="0"/>
              </a:rPr>
              <a:t>Peter Niblett</a:t>
            </a:r>
            <a:r>
              <a:rPr lang="en-AU" sz="1000" dirty="0">
                <a:latin typeface="Tele-GroteskNor" pitchFamily="2" charset="0"/>
              </a:rPr>
              <a:t>, IBM </a:t>
            </a: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a:latin typeface="Tele-GroteskNor" pitchFamily="2" charset="0"/>
              </a:rPr>
              <a:t>Karen Hughes (ETSI) &amp; Victoria Mitchell (TIA)</a:t>
            </a:r>
          </a:p>
        </p:txBody>
      </p:sp>
      <p:sp>
        <p:nvSpPr>
          <p:cNvPr id="59" name="Rechteck 58"/>
          <p:cNvSpPr/>
          <p:nvPr/>
        </p:nvSpPr>
        <p:spPr>
          <a:xfrm>
            <a:off x="6380098" y="4910246"/>
            <a:ext cx="2160000"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WG3 – TDE Chairman: </a:t>
            </a:r>
            <a:br>
              <a:rPr lang="en-AU" sz="1000" dirty="0" smtClean="0">
                <a:latin typeface="Tele-GroteskNor" pitchFamily="2" charset="0"/>
              </a:rPr>
            </a:br>
            <a:r>
              <a:rPr lang="en-AU" sz="1000" dirty="0" smtClean="0">
                <a:latin typeface="Tele-GroteskNor" pitchFamily="2" charset="0"/>
              </a:rPr>
              <a:t>Andrew </a:t>
            </a:r>
            <a:r>
              <a:rPr lang="en-AU" sz="1000" dirty="0">
                <a:latin typeface="Tele-GroteskNor" pitchFamily="2" charset="0"/>
              </a:rPr>
              <a:t>Min-</a:t>
            </a:r>
            <a:r>
              <a:rPr lang="en-AU" sz="1000" dirty="0" err="1">
                <a:latin typeface="Tele-GroteskNor" pitchFamily="2" charset="0"/>
              </a:rPr>
              <a:t>gyu</a:t>
            </a:r>
            <a:r>
              <a:rPr lang="en-AU" sz="1000" dirty="0">
                <a:latin typeface="Tele-GroteskNor" pitchFamily="2" charset="0"/>
              </a:rPr>
              <a:t> Han, </a:t>
            </a:r>
            <a:r>
              <a:rPr lang="en-AU" sz="1000" dirty="0" err="1">
                <a:latin typeface="Tele-GroteskNor" pitchFamily="2" charset="0"/>
              </a:rPr>
              <a:t>Hansung</a:t>
            </a:r>
            <a:r>
              <a:rPr lang="en-AU" sz="1000" dirty="0">
                <a:latin typeface="Tele-GroteskNor" pitchFamily="2" charset="0"/>
              </a:rPr>
              <a:t> University</a:t>
            </a:r>
          </a:p>
          <a:p>
            <a:r>
              <a:rPr lang="en-AU" sz="1000" dirty="0">
                <a:latin typeface="Tele-GroteskNor" pitchFamily="2" charset="0"/>
              </a:rPr>
              <a:t>Vice </a:t>
            </a:r>
            <a:r>
              <a:rPr lang="en-AU" sz="1000" dirty="0" smtClean="0">
                <a:latin typeface="Tele-GroteskNor" pitchFamily="2" charset="0"/>
              </a:rPr>
              <a:t>Chairs: </a:t>
            </a:r>
            <a:br>
              <a:rPr lang="en-AU" sz="1000" dirty="0" smtClean="0">
                <a:latin typeface="Tele-GroteskNor" pitchFamily="2" charset="0"/>
              </a:rPr>
            </a:br>
            <a:r>
              <a:rPr lang="en-AU" sz="1000" dirty="0" smtClean="0">
                <a:latin typeface="Tele-GroteskNor" pitchFamily="2" charset="0"/>
              </a:rPr>
              <a:t>Mahdi </a:t>
            </a:r>
            <a:r>
              <a:rPr lang="en-AU" sz="1000" dirty="0">
                <a:latin typeface="Tele-GroteskNor" pitchFamily="2" charset="0"/>
              </a:rPr>
              <a:t>Ben Alaya, </a:t>
            </a:r>
            <a:r>
              <a:rPr lang="en-AU" sz="1000" dirty="0" err="1">
                <a:latin typeface="Tele-GroteskNor" pitchFamily="2" charset="0"/>
              </a:rPr>
              <a:t>Sensinov</a:t>
            </a:r>
            <a:endParaRPr lang="en-AU" sz="1000" dirty="0">
              <a:latin typeface="Tele-GroteskNor" pitchFamily="2" charset="0"/>
            </a:endParaRPr>
          </a:p>
          <a:p>
            <a:r>
              <a:rPr lang="en-AU" sz="1000" dirty="0" smtClean="0">
                <a:latin typeface="Tele-GroteskNor" pitchFamily="2" charset="0"/>
              </a:rPr>
              <a:t>N.N.</a:t>
            </a:r>
            <a:endParaRPr lang="en-AU" sz="1000" dirty="0" smtClean="0">
              <a:latin typeface="Tele-GroteskNor" pitchFamily="2" charset="0"/>
            </a:endParaRPr>
          </a:p>
          <a:p>
            <a:r>
              <a:rPr lang="en-AU" sz="1000" dirty="0" smtClean="0">
                <a:latin typeface="Tele-GroteskNor" pitchFamily="2" charset="0"/>
              </a:rPr>
              <a:t>N.N.</a:t>
            </a: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fi-FI" sz="1000" dirty="0">
                <a:latin typeface="Tele-GroteskNor" pitchFamily="2" charset="0"/>
              </a:rPr>
              <a:t>Peter Kim (TTA) &amp; Laurent Velez (ETSI)</a:t>
            </a:r>
            <a:endParaRPr lang="en-AU" sz="1000" dirty="0">
              <a:latin typeface="Tele-GroteskNor" pitchFamily="2" charset="0"/>
            </a:endParaRPr>
          </a:p>
        </p:txBody>
      </p:sp>
      <p:sp>
        <p:nvSpPr>
          <p:cNvPr id="60" name="Textfeld 59"/>
          <p:cNvSpPr txBox="1"/>
          <p:nvPr/>
        </p:nvSpPr>
        <p:spPr>
          <a:xfrm rot="16200000">
            <a:off x="-27448" y="1681322"/>
            <a:ext cx="1321552"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246388" y="4343444"/>
            <a:ext cx="3759433"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477996"/>
            <a:ext cx="1818126" cy="230832"/>
          </a:xfrm>
          <a:prstGeom prst="rect">
            <a:avLst/>
          </a:prstGeom>
          <a:noFill/>
        </p:spPr>
        <p:txBody>
          <a:bodyPr wrap="none" rtlCol="0">
            <a:spAutoFit/>
          </a:bodyPr>
          <a:lstStyle/>
          <a:p>
            <a:r>
              <a:rPr lang="en-US" sz="900" dirty="0"/>
              <a:t>Requirements and Domain </a:t>
            </a:r>
            <a:r>
              <a:rPr lang="en-US" sz="900" dirty="0" smtClean="0"/>
              <a:t>Models</a:t>
            </a:r>
            <a:endParaRPr lang="en-US" sz="900" dirty="0"/>
          </a:p>
        </p:txBody>
      </p:sp>
      <p:sp>
        <p:nvSpPr>
          <p:cNvPr id="65" name="Textfeld 64"/>
          <p:cNvSpPr txBox="1"/>
          <p:nvPr/>
        </p:nvSpPr>
        <p:spPr>
          <a:xfrm>
            <a:off x="8750701" y="4228202"/>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477996"/>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477996"/>
            <a:ext cx="1818126" cy="230832"/>
          </a:xfrm>
          <a:prstGeom prst="rect">
            <a:avLst/>
          </a:prstGeom>
          <a:noFill/>
        </p:spPr>
        <p:txBody>
          <a:bodyPr wrap="none" rtlCol="0">
            <a:spAutoFit/>
          </a:bodyPr>
          <a:lstStyle/>
          <a:p>
            <a:r>
              <a:rPr lang="en-US" sz="900" dirty="0"/>
              <a:t>Testing and Developers Ecosystem</a:t>
            </a:r>
          </a:p>
        </p:txBody>
      </p:sp>
      <p:sp>
        <p:nvSpPr>
          <p:cNvPr id="78" name="Rechteck 77"/>
          <p:cNvSpPr/>
          <p:nvPr/>
        </p:nvSpPr>
        <p:spPr>
          <a:xfrm>
            <a:off x="1243101" y="1217501"/>
            <a:ext cx="2585108" cy="1169551"/>
          </a:xfrm>
          <a:prstGeom prst="rect">
            <a:avLst/>
          </a:prstGeom>
          <a:solidFill>
            <a:schemeClr val="bg1">
              <a:lumMod val="95000"/>
            </a:schemeClr>
          </a:solidFill>
        </p:spPr>
        <p:txBody>
          <a:bodyPr wrap="square">
            <a:spAutoFit/>
          </a:bodyPr>
          <a:lstStyle/>
          <a:p>
            <a:r>
              <a:rPr lang="en-AU" sz="1000" dirty="0" smtClean="0">
                <a:latin typeface="Tele-GroteskNor" pitchFamily="2" charset="0"/>
              </a:rPr>
              <a:t>SC Chair</a:t>
            </a:r>
            <a:r>
              <a:rPr lang="en-AU" sz="1000" dirty="0">
                <a:latin typeface="Tele-GroteskNor" pitchFamily="2" charset="0"/>
              </a:rPr>
              <a:t>: </a:t>
            </a:r>
            <a:endParaRPr lang="en-AU" sz="1000" dirty="0" smtClean="0">
              <a:latin typeface="Tele-GroteskNor" pitchFamily="2" charset="0"/>
            </a:endParaRPr>
          </a:p>
          <a:p>
            <a:r>
              <a:rPr lang="en-AU" sz="1000" dirty="0" smtClean="0">
                <a:latin typeface="Tele-GroteskNor" pitchFamily="2" charset="0"/>
              </a:rPr>
              <a:t>Enrico </a:t>
            </a:r>
            <a:r>
              <a:rPr lang="en-AU" sz="1000" dirty="0">
                <a:latin typeface="Tele-GroteskNor" pitchFamily="2" charset="0"/>
              </a:rPr>
              <a:t>Scarrone, Telecom Italia (ETSI)</a:t>
            </a:r>
          </a:p>
          <a:p>
            <a:r>
              <a:rPr lang="en-AU" sz="1000" dirty="0">
                <a:latin typeface="Tele-GroteskNor" pitchFamily="2" charset="0"/>
              </a:rPr>
              <a:t>Vice </a:t>
            </a:r>
            <a:r>
              <a:rPr lang="en-AU" sz="1000" dirty="0" smtClean="0">
                <a:latin typeface="Tele-GroteskNor" pitchFamily="2" charset="0"/>
              </a:rPr>
              <a:t>Chairs: </a:t>
            </a:r>
          </a:p>
          <a:p>
            <a:r>
              <a:rPr lang="en-AU" sz="1000" dirty="0" smtClean="0">
                <a:latin typeface="Tele-GroteskNor" pitchFamily="2" charset="0"/>
              </a:rPr>
              <a:t>Nick </a:t>
            </a:r>
            <a:r>
              <a:rPr lang="en-AU" sz="1000" dirty="0">
                <a:latin typeface="Tele-GroteskNor" pitchFamily="2" charset="0"/>
              </a:rPr>
              <a:t>Yamasaki, KDDI Corporation (TTC</a:t>
            </a:r>
            <a:r>
              <a:rPr lang="en-AU" sz="1000" dirty="0" smtClean="0">
                <a:latin typeface="Tele-GroteskNor" pitchFamily="2" charset="0"/>
              </a:rPr>
              <a:t>)</a:t>
            </a:r>
          </a:p>
          <a:p>
            <a:r>
              <a:rPr lang="en-AU" sz="1000" dirty="0" smtClean="0">
                <a:latin typeface="Tele-GroteskNor" pitchFamily="2" charset="0"/>
              </a:rPr>
              <a:t>Omar Elloumi, Nokia (ETSI)</a:t>
            </a:r>
            <a:endParaRPr lang="en-AU" sz="1000" dirty="0">
              <a:latin typeface="Tele-GroteskNor" pitchFamily="2" charset="0"/>
            </a:endParaRPr>
          </a:p>
          <a:p>
            <a:endParaRPr lang="en-AU" sz="1000" dirty="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Victoria Mitchell (TIA)</a:t>
            </a:r>
          </a:p>
        </p:txBody>
      </p:sp>
    </p:spTree>
    <p:extLst>
      <p:ext uri="{BB962C8B-B14F-4D97-AF65-F5344CB8AC3E}">
        <p14:creationId xmlns:p14="http://schemas.microsoft.com/office/powerpoint/2010/main" val="411495234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518023" y="2122533"/>
            <a:ext cx="4547942" cy="3729628"/>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3"/>
              </a:rPr>
              <a:t>http://onem2m.org/</a:t>
            </a:r>
            <a:endParaRPr lang="en-US" sz="1400" i="1" dirty="0"/>
          </a:p>
          <a:p>
            <a:r>
              <a:rPr lang="en-US" sz="14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656" y="3349419"/>
            <a:ext cx="4340675" cy="2328081"/>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410193"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987" y="2654489"/>
            <a:ext cx="2248430" cy="2895600"/>
          </a:xfrm>
          <a:prstGeom prst="rect">
            <a:avLst/>
          </a:prstGeom>
          <a:noFill/>
        </p:spPr>
      </p:pic>
      <p:sp>
        <p:nvSpPr>
          <p:cNvPr id="7" name="Textfeld 6"/>
          <p:cNvSpPr txBox="1"/>
          <p:nvPr/>
        </p:nvSpPr>
        <p:spPr>
          <a:xfrm>
            <a:off x="1485464"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863538"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616931"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712688"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507640"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896982"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034575"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389707"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774055"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720579"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029565"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296395"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053200"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809414"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477111"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985673" y="3389986"/>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Tree>
    <p:extLst>
      <p:ext uri="{BB962C8B-B14F-4D97-AF65-F5344CB8AC3E}">
        <p14:creationId xmlns:p14="http://schemas.microsoft.com/office/powerpoint/2010/main" val="323379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173570"/>
            <a:ext cx="10058400" cy="5619116"/>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
        <p:nvSpPr>
          <p:cNvPr id="21" name="Inhaltsplatzhalter 2"/>
          <p:cNvSpPr>
            <a:spLocks noGrp="1"/>
          </p:cNvSpPr>
          <p:nvPr>
            <p:ph idx="1"/>
          </p:nvPr>
        </p:nvSpPr>
        <p:spPr>
          <a:xfrm>
            <a:off x="6095160" y="3229463"/>
            <a:ext cx="5602468" cy="1864242"/>
          </a:xfrm>
        </p:spPr>
        <p:txBody>
          <a:bodyPr>
            <a:noAutofit/>
          </a:bodyPr>
          <a:lstStyle/>
          <a:p>
            <a:pPr>
              <a:spcBef>
                <a:spcPts val="600"/>
              </a:spcBef>
            </a:pPr>
            <a:r>
              <a:rPr lang="en-US" dirty="0" smtClean="0">
                <a:latin typeface="Myriad Pro"/>
              </a:rPr>
              <a:t>Create </a:t>
            </a:r>
            <a:r>
              <a:rPr lang="en-US" dirty="0">
                <a:latin typeface="Myriad Pro"/>
              </a:rPr>
              <a:t>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a:t>
            </a:r>
            <a:r>
              <a:rPr lang="en-US" dirty="0" smtClean="0">
                <a:latin typeface="Myriad Pro"/>
              </a:rPr>
              <a:t>status</a:t>
            </a:r>
            <a:endParaRPr lang="en-US" sz="3600" dirty="0">
              <a:latin typeface="Myriad Pro"/>
            </a:endParaRPr>
          </a:p>
        </p:txBody>
      </p:sp>
    </p:spTree>
    <p:extLst>
      <p:ext uri="{BB962C8B-B14F-4D97-AF65-F5344CB8AC3E}">
        <p14:creationId xmlns:p14="http://schemas.microsoft.com/office/powerpoint/2010/main" val="2456591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3146</Words>
  <Application>Microsoft Office PowerPoint</Application>
  <PresentationFormat>Breitbild</PresentationFormat>
  <Paragraphs>486</Paragraphs>
  <Slides>31</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31</vt:i4>
      </vt:variant>
    </vt:vector>
  </HeadingPairs>
  <TitlesOfParts>
    <vt:vector size="43" baseType="lpstr">
      <vt:lpstr>メイリオ</vt:lpstr>
      <vt:lpstr>Arial</vt:lpstr>
      <vt:lpstr>Calibri</vt:lpstr>
      <vt:lpstr>Calibri Light</vt:lpstr>
      <vt:lpstr>Myriad pro</vt:lpstr>
      <vt:lpstr>Myriad pro</vt:lpstr>
      <vt:lpstr>Myriad Pro Light</vt:lpstr>
      <vt:lpstr>Swagger</vt:lpstr>
      <vt:lpstr>Tele-GroteskNor</vt:lpstr>
      <vt:lpstr>Times New Roman</vt:lpstr>
      <vt:lpstr>Wingdings</vt:lpstr>
      <vt:lpstr>Office Theme</vt:lpstr>
      <vt:lpstr>Welcome to oneM2M</vt:lpstr>
      <vt:lpstr>What is oneM2M?</vt:lpstr>
      <vt:lpstr>oneM2M Partnership Project</vt:lpstr>
      <vt:lpstr>oneM2M Participants</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Publicly Accessible Links</vt:lpstr>
      <vt:lpstr>Publicly Accessible Links</vt:lpstr>
    </vt:vector>
  </TitlesOfParts>
  <Company>iconectiv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Roland Hechwartner</cp:lastModifiedBy>
  <cp:revision>106</cp:revision>
  <dcterms:created xsi:type="dcterms:W3CDTF">2017-09-21T15:46:31Z</dcterms:created>
  <dcterms:modified xsi:type="dcterms:W3CDTF">2019-11-28T15:53:10Z</dcterms:modified>
</cp:coreProperties>
</file>