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76" r:id="rId3"/>
    <p:sldId id="27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32F9F-EEC0-4B13-BAE6-AE1AF00484DF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6E1EC-ECC7-43C0-88F9-B448D83C4F6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2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6E1EC-ECC7-43C0-88F9-B448D83C4F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13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OMA%20LightweightM2M%20(LwM2M)%20Object%20and%20Resource%20Registry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openmobilealliance.org/tech/profiles/lwm2m/2051.xml" TargetMode="External"/><Relationship Id="rId13" Type="http://schemas.openxmlformats.org/officeDocument/2006/relationships/hyperlink" Target="http://devtoolkit.openmobilealliance.org/OEditor/LWMOView?url=http%3A%2F%2Fopenmobilealliance.org%2Ftech%2Fprofiles%2Flwm2m%2F2053.xml" TargetMode="External"/><Relationship Id="rId18" Type="http://schemas.openxmlformats.org/officeDocument/2006/relationships/hyperlink" Target="http://openmobilealliance.org/tech/profiles/lwm2m/2056.xml" TargetMode="External"/><Relationship Id="rId3" Type="http://schemas.openxmlformats.org/officeDocument/2006/relationships/hyperlink" Target="http://devtoolkit.openmobilealliance.org/OEditor/LWMOView?url=http%3A%2F%2Fopenmobilealliance.org%2Ftech%2Fprofiles%2Flwm2m%2F2048.xml" TargetMode="External"/><Relationship Id="rId21" Type="http://schemas.openxmlformats.org/officeDocument/2006/relationships/hyperlink" Target="http://devtoolkit.openmobilealliance.org/OEditor/LWMOView?url=http%3A%2F%2Fopenmobilealliance.org%2Ftech%2Fprofiles%2Flwm2m%2F2057.xml" TargetMode="External"/><Relationship Id="rId7" Type="http://schemas.openxmlformats.org/officeDocument/2006/relationships/hyperlink" Target="http://devtoolkit.openmobilealliance.org/OEditor/LWMOView?url=http%3A%2F%2Fopenmobilealliance.org%2Ftech%2Fprofiles%2Flwm2m%2F2050.xml" TargetMode="External"/><Relationship Id="rId12" Type="http://schemas.openxmlformats.org/officeDocument/2006/relationships/hyperlink" Target="http://openmobilealliance.org/tech/profiles/lwm2m/2053.xml" TargetMode="External"/><Relationship Id="rId17" Type="http://schemas.openxmlformats.org/officeDocument/2006/relationships/hyperlink" Target="http://devtoolkit.openmobilealliance.org/OEditor/LWMOView?url=http%3A%2F%2Fopenmobilealliance.org%2Ftech%2Fprofiles%2Flwm2m%2F2055.xml" TargetMode="External"/><Relationship Id="rId2" Type="http://schemas.openxmlformats.org/officeDocument/2006/relationships/hyperlink" Target="http://openmobilealliance.org/tech/profiles/lwm2m/2048.xml" TargetMode="External"/><Relationship Id="rId16" Type="http://schemas.openxmlformats.org/officeDocument/2006/relationships/hyperlink" Target="http://openmobilealliance.org/tech/profiles/lwm2m/2055.xml" TargetMode="External"/><Relationship Id="rId20" Type="http://schemas.openxmlformats.org/officeDocument/2006/relationships/hyperlink" Target="http://openmobilealliance.org/tech/profiles/lwm2m/2057.xml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openmobilealliance.org/tech/profiles/lwm2m/2050.xml" TargetMode="External"/><Relationship Id="rId11" Type="http://schemas.openxmlformats.org/officeDocument/2006/relationships/hyperlink" Target="http://devtoolkit.openmobilealliance.org/OEditor/LWMOView?url=http%3A%2F%2Fopenmobilealliance.org%2Ftech%2Fprofiles%2Flwm2m%2F2052.xml" TargetMode="External"/><Relationship Id="rId24" Type="http://schemas.openxmlformats.org/officeDocument/2006/relationships/image" Target="../media/image2.GIF"/><Relationship Id="rId5" Type="http://schemas.openxmlformats.org/officeDocument/2006/relationships/hyperlink" Target="http://devtoolkit.openmobilealliance.org/OEditor/LWMOView?url=http%3A%2F%2Fopenmobilealliance.org%2Ftech%2Fprofiles%2Flwm2m%2F2049.xml" TargetMode="External"/><Relationship Id="rId15" Type="http://schemas.openxmlformats.org/officeDocument/2006/relationships/hyperlink" Target="http://devtoolkit.openmobilealliance.org/OEditor/LWMOView?url=http%3A%2F%2Fopenmobilealliance.org%2Ftech%2Fprofiles%2Flwm2m%2F2054.xml" TargetMode="External"/><Relationship Id="rId23" Type="http://schemas.openxmlformats.org/officeDocument/2006/relationships/hyperlink" Target="https://opensource.org/licenses/BSD-3-Clause" TargetMode="External"/><Relationship Id="rId10" Type="http://schemas.openxmlformats.org/officeDocument/2006/relationships/hyperlink" Target="http://openmobilealliance.org/tech/profiles/lwm2m/2052.xml" TargetMode="External"/><Relationship Id="rId19" Type="http://schemas.openxmlformats.org/officeDocument/2006/relationships/hyperlink" Target="http://devtoolkit.openmobilealliance.org/OEditor/LWMOView?url=http%3A%2F%2Fopenmobilealliance.org%2Ftech%2Fprofiles%2Flwm2m%2F2056.xml" TargetMode="External"/><Relationship Id="rId4" Type="http://schemas.openxmlformats.org/officeDocument/2006/relationships/hyperlink" Target="http://openmobilealliance.org/tech/profiles/lwm2m/2049.xml" TargetMode="External"/><Relationship Id="rId9" Type="http://schemas.openxmlformats.org/officeDocument/2006/relationships/hyperlink" Target="http://devtoolkit.openmobilealliance.org/OEditor/LWMOView?url=http%3A%2F%2Fopenmobilealliance.org%2Ftech%2Fprofiles%2Flwm2m%2F2051.xml" TargetMode="External"/><Relationship Id="rId14" Type="http://schemas.openxmlformats.org/officeDocument/2006/relationships/hyperlink" Target="http://openmobilealliance.org/tech/profiles/lwm2m/2054.xml" TargetMode="External"/><Relationship Id="rId22" Type="http://schemas.openxmlformats.org/officeDocument/2006/relationships/hyperlink" Target="http://openmobilealliance.org/wp/OMNA/LwM2M/LwM2MRegistry.html#extlabe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908" y="183874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/>
              <a:t>oneM2M Object License </a:t>
            </a:r>
            <a:r>
              <a:rPr lang="en-US" dirty="0" smtClean="0"/>
              <a:t>Update</a:t>
            </a:r>
            <a:br>
              <a:rPr lang="en-US" dirty="0" smtClean="0"/>
            </a:br>
            <a:r>
              <a:rPr lang="en-US" dirty="0" smtClean="0"/>
              <a:t>A request by OMA 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Name: </a:t>
            </a:r>
            <a:r>
              <a:rPr lang="en-US" dirty="0" smtClean="0"/>
              <a:t>TP#43</a:t>
            </a:r>
            <a:endParaRPr lang="en-US" dirty="0"/>
          </a:p>
          <a:p>
            <a:r>
              <a:rPr lang="en-US" dirty="0" smtClean="0"/>
              <a:t>Source: Roland Hechwartner, TPC, Deutsche Telekom</a:t>
            </a:r>
          </a:p>
          <a:p>
            <a:r>
              <a:rPr lang="en-US" dirty="0" smtClean="0"/>
              <a:t>Meeting Date: December </a:t>
            </a:r>
            <a:r>
              <a:rPr lang="en-US" dirty="0" smtClean="0"/>
              <a:t>2, </a:t>
            </a:r>
            <a:r>
              <a:rPr lang="en-US" dirty="0" smtClean="0"/>
              <a:t>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oneM2M Object License Update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5" y="1333744"/>
            <a:ext cx="11560387" cy="385393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dirty="0" smtClean="0"/>
              <a:t>oneM2M submitted objects into </a:t>
            </a:r>
            <a:r>
              <a:rPr lang="en-US" sz="2000" dirty="0"/>
              <a:t>the </a:t>
            </a:r>
            <a:r>
              <a:rPr lang="en-US" sz="2000" b="1" dirty="0"/>
              <a:t>OMA LightweightM2M (LwM2M) Object and Resource Registry</a:t>
            </a:r>
            <a:r>
              <a:rPr lang="en-US" sz="2000" dirty="0"/>
              <a:t> </a:t>
            </a:r>
            <a:r>
              <a:rPr lang="en-US" sz="2000" dirty="0" smtClean="0"/>
              <a:t>under the </a:t>
            </a:r>
            <a:r>
              <a:rPr lang="en-US" sz="2000" b="1" dirty="0" smtClean="0"/>
              <a:t>ext-label Objects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hlinkClick r:id="rId2" action="ppaction://hlinkfile"/>
              </a:rPr>
              <a:t>http</a:t>
            </a:r>
            <a:r>
              <a:rPr lang="en-US" sz="1600" dirty="0">
                <a:hlinkClick r:id="rId2" action="ppaction://hlinkfile"/>
              </a:rPr>
              <a:t>://openmobilealliance.org/wp/OMNA/LwM2M/LwM2MRegistry.html</a:t>
            </a:r>
            <a:r>
              <a:rPr lang="en-US" sz="1600" dirty="0"/>
              <a:t>  (2048-2057</a:t>
            </a:r>
            <a:r>
              <a:rPr lang="en-US" sz="1600" dirty="0" smtClean="0"/>
              <a:t>)</a:t>
            </a:r>
            <a:endParaRPr lang="en-US" sz="16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dirty="0"/>
              <a:t>OMA at the moment is collaborating with </a:t>
            </a:r>
            <a:r>
              <a:rPr lang="en-US" sz="2000" dirty="0" err="1"/>
              <a:t>OneData</a:t>
            </a:r>
            <a:r>
              <a:rPr lang="en-US" sz="2000" dirty="0"/>
              <a:t> Model (</a:t>
            </a:r>
            <a:r>
              <a:rPr lang="en-US" sz="2000" dirty="0" err="1"/>
              <a:t>OneDM</a:t>
            </a:r>
            <a:r>
              <a:rPr lang="en-US" sz="2000" dirty="0" smtClean="0"/>
              <a:t>) to </a:t>
            </a:r>
            <a:r>
              <a:rPr lang="en-US" sz="2000" dirty="0"/>
              <a:t>make the Objects more widely available with an agreed </a:t>
            </a:r>
            <a:r>
              <a:rPr lang="en-US" sz="2000" dirty="0" smtClean="0"/>
              <a:t>BSD-3-clause </a:t>
            </a:r>
            <a:r>
              <a:rPr lang="en-US" sz="2000" dirty="0"/>
              <a:t>license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dirty="0"/>
              <a:t>Currently, the oneM2M Objects don’t have any license </a:t>
            </a:r>
            <a:r>
              <a:rPr lang="en-US" sz="2000" dirty="0" smtClean="0"/>
              <a:t>applied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Please note, that the SDT 4.0 will be made available under the BSD-3-clause license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dirty="0" smtClean="0"/>
              <a:t>OMA approached oneM2M to </a:t>
            </a:r>
            <a:r>
              <a:rPr lang="en-US" sz="2000" dirty="0"/>
              <a:t>update </a:t>
            </a:r>
            <a:r>
              <a:rPr lang="en-US" sz="2000" dirty="0" smtClean="0"/>
              <a:t>the oneM2M submitted objects </a:t>
            </a:r>
            <a:r>
              <a:rPr lang="en-US" sz="2000" dirty="0"/>
              <a:t>with the BSD </a:t>
            </a:r>
            <a:r>
              <a:rPr lang="en-US" sz="2000" dirty="0" smtClean="0"/>
              <a:t>3-clause license.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/>
              <a:t>If agreed </a:t>
            </a:r>
            <a:r>
              <a:rPr lang="en-US" sz="1600" dirty="0"/>
              <a:t>by oneM2M, </a:t>
            </a:r>
            <a:r>
              <a:rPr lang="en-US" sz="1600" dirty="0" smtClean="0"/>
              <a:t>OMA (Sean McIlroy) will apply </a:t>
            </a:r>
            <a:r>
              <a:rPr lang="en-US" sz="1600" dirty="0"/>
              <a:t>all the </a:t>
            </a:r>
            <a:r>
              <a:rPr lang="en-US" sz="1600" dirty="0" smtClean="0"/>
              <a:t>changes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dirty="0" smtClean="0"/>
              <a:t>Final decision has to be taken by the SC / LG based on support by membership 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34695" y="5174432"/>
            <a:ext cx="11386967" cy="92333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Decision required by </a:t>
            </a:r>
            <a:r>
              <a:rPr lang="en-US" b="1" dirty="0">
                <a:solidFill>
                  <a:schemeClr val="bg1"/>
                </a:solidFill>
              </a:rPr>
              <a:t>TP </a:t>
            </a:r>
            <a:r>
              <a:rPr lang="en-US" b="1" dirty="0" smtClean="0">
                <a:solidFill>
                  <a:schemeClr val="bg1"/>
                </a:solidFill>
              </a:rPr>
              <a:t>(WGs): 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Does TP agree to suggest to oneM2M SC/LG to </a:t>
            </a:r>
            <a:r>
              <a:rPr lang="en-US" dirty="0">
                <a:solidFill>
                  <a:schemeClr val="bg1"/>
                </a:solidFill>
              </a:rPr>
              <a:t>apply BSD-3-clause license to oneM2M </a:t>
            </a:r>
            <a:r>
              <a:rPr lang="en-US" dirty="0" smtClean="0">
                <a:solidFill>
                  <a:schemeClr val="bg1"/>
                </a:solidFill>
              </a:rPr>
              <a:t>objects, which have been and will be submitted to </a:t>
            </a:r>
            <a:r>
              <a:rPr lang="en-US" dirty="0">
                <a:solidFill>
                  <a:schemeClr val="bg1"/>
                </a:solidFill>
              </a:rPr>
              <a:t>the OMA LightweightM2M (LwM2M) Object and Resource </a:t>
            </a:r>
            <a:r>
              <a:rPr lang="en-US" dirty="0" smtClean="0">
                <a:solidFill>
                  <a:schemeClr val="bg1"/>
                </a:solidFill>
              </a:rPr>
              <a:t>Registry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7432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Annex</a:t>
            </a:r>
            <a:endParaRPr lang="en-US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605505"/>
              </p:ext>
            </p:extLst>
          </p:nvPr>
        </p:nvGraphicFramePr>
        <p:xfrm>
          <a:off x="334697" y="2356947"/>
          <a:ext cx="5238415" cy="3933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3573"/>
                <a:gridCol w="348743"/>
                <a:gridCol w="515850"/>
                <a:gridCol w="1540282"/>
                <a:gridCol w="812281"/>
                <a:gridCol w="497686"/>
              </a:tblGrid>
              <a:tr h="3575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 dirty="0">
                          <a:effectLst/>
                        </a:rPr>
                        <a:t>URN / Version</a:t>
                      </a:r>
                      <a:endParaRPr lang="de-A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XML Name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LwM2M Editor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Object Name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Technical Specification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Owner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urn:oma:lwm2m:ext:2048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2" tooltip="download xml file"/>
                        </a:rPr>
                        <a:t>2048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3" tooltip="call the Editor"/>
                        </a:rPr>
                        <a:t>2048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CmdhPolicy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oneM2M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urn:oma:lwm2m:ext:2049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4" tooltip="download xml file"/>
                        </a:rPr>
                        <a:t>2049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5" tooltip="call the Editor"/>
                        </a:rPr>
                        <a:t>2049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ActiveCmdhPolicy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oneM2M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urn:oma:lwm2m:ext:2050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6" tooltip="download xml file"/>
                        </a:rPr>
                        <a:t>2050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7" tooltip="call the Editor"/>
                        </a:rPr>
                        <a:t>2050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CmdhDefaults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oneM2M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urn:oma:lwm2m:ext:2051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8" tooltip="download xml file"/>
                        </a:rPr>
                        <a:t>2051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9" tooltip="call the Editor"/>
                        </a:rPr>
                        <a:t>2051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CmdhDefEcValues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oneM2M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urn:oma:lwm2m:ext:2052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0" tooltip="download xml file"/>
                        </a:rPr>
                        <a:t>2052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1" tooltip="call the Editor"/>
                        </a:rPr>
                        <a:t>2052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CmdhEcDefParamValues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oneM2M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urn:oma:lwm2m:ext:2053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2" tooltip="download xml file"/>
                        </a:rPr>
                        <a:t>2053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3" tooltip="call the Editor"/>
                        </a:rPr>
                        <a:t>2053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CmdhLimits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oneM2M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urn:oma:lwm2m:ext:2054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4" tooltip="download xml file"/>
                        </a:rPr>
                        <a:t>2054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5" tooltip="call the Editor"/>
                        </a:rPr>
                        <a:t>2054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CmdhNetworkAccessRules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oneM2M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urn:oma:lwm2m:ext:2055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6" tooltip="download xml file"/>
                        </a:rPr>
                        <a:t>2055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7" tooltip="call the Editor"/>
                        </a:rPr>
                        <a:t>2055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CmdhNwAccessRule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oneM2M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urn:oma:lwm2m:ext:2056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8" tooltip="download xml file"/>
                        </a:rPr>
                        <a:t>2056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19" tooltip="call the Editor"/>
                        </a:rPr>
                        <a:t>2056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CmdhBuffer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oneM2M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357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urn:oma:lwm2m:ext:2057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20" tooltip="download xml file"/>
                        </a:rPr>
                        <a:t>2057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  <a:hlinkClick r:id="rId21" tooltip="call the Editor"/>
                        </a:rPr>
                        <a:t>2057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>
                          <a:effectLst/>
                        </a:rPr>
                        <a:t>CmdhBackOffParametersSet</a:t>
                      </a:r>
                      <a:endParaRPr lang="de-A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AT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AT" sz="900" dirty="0">
                          <a:effectLst/>
                        </a:rPr>
                        <a:t>oneM2M</a:t>
                      </a:r>
                      <a:endParaRPr lang="de-A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334696" y="2002220"/>
            <a:ext cx="53381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22"/>
              </a:rPr>
              <a:t>http://openmobilealliance.org/wp/OMNA/LwM2M/LwM2MRegistry.html#extlabel</a:t>
            </a:r>
            <a:endParaRPr lang="en-US" sz="1200" dirty="0"/>
          </a:p>
        </p:txBody>
      </p:sp>
      <p:sp>
        <p:nvSpPr>
          <p:cNvPr id="6" name="Textfeld 5"/>
          <p:cNvSpPr txBox="1"/>
          <p:nvPr/>
        </p:nvSpPr>
        <p:spPr>
          <a:xfrm>
            <a:off x="334696" y="1540555"/>
            <a:ext cx="3700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oneM2M submitted Objects</a:t>
            </a:r>
            <a:endParaRPr lang="en-US" sz="2400" dirty="0"/>
          </a:p>
        </p:txBody>
      </p:sp>
      <p:sp>
        <p:nvSpPr>
          <p:cNvPr id="17" name="Textfeld 16"/>
          <p:cNvSpPr txBox="1"/>
          <p:nvPr/>
        </p:nvSpPr>
        <p:spPr>
          <a:xfrm>
            <a:off x="5773799" y="1534426"/>
            <a:ext cx="27735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BSD-3-Clause license</a:t>
            </a:r>
            <a:endParaRPr lang="en-US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5773799" y="1996091"/>
            <a:ext cx="30850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23"/>
              </a:rPr>
              <a:t>https://opensource.org/licenses/BSD-3-Clause</a:t>
            </a:r>
            <a:endParaRPr lang="en-US" sz="1200" dirty="0"/>
          </a:p>
        </p:txBody>
      </p:sp>
      <p:sp>
        <p:nvSpPr>
          <p:cNvPr id="8" name="Rechteck 7"/>
          <p:cNvSpPr/>
          <p:nvPr/>
        </p:nvSpPr>
        <p:spPr>
          <a:xfrm>
            <a:off x="5880538" y="2356947"/>
            <a:ext cx="5904186" cy="3933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161" y="2457756"/>
            <a:ext cx="5722533" cy="3714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677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Breitbild</PresentationFormat>
  <Paragraphs>77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Myriad Pro</vt:lpstr>
      <vt:lpstr>Myriad Pro Light</vt:lpstr>
      <vt:lpstr>Times New Roman</vt:lpstr>
      <vt:lpstr>Office Theme</vt:lpstr>
      <vt:lpstr>oneM2M Object License Update A request by OMA </vt:lpstr>
      <vt:lpstr>oneM2M Object License Update</vt:lpstr>
      <vt:lpstr>Annex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Roland Hechwartner</cp:lastModifiedBy>
  <cp:revision>212</cp:revision>
  <dcterms:created xsi:type="dcterms:W3CDTF">2017-09-21T15:46:31Z</dcterms:created>
  <dcterms:modified xsi:type="dcterms:W3CDTF">2019-11-28T13:50:05Z</dcterms:modified>
</cp:coreProperties>
</file>