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0" r:id="rId2"/>
    <p:sldId id="277" r:id="rId3"/>
    <p:sldId id="291" r:id="rId4"/>
    <p:sldId id="276" r:id="rId5"/>
    <p:sldId id="290" r:id="rId6"/>
    <p:sldId id="289" r:id="rId7"/>
    <p:sldId id="274" r:id="rId8"/>
  </p:sldIdLst>
  <p:sldSz cx="12207875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0">
          <p15:clr>
            <a:srgbClr val="A4A3A4"/>
          </p15:clr>
        </p15:guide>
        <p15:guide id="2" pos="76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83"/>
    <a:srgbClr val="00635D"/>
    <a:srgbClr val="0C475C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94638" autoAdjust="0"/>
  </p:normalViewPr>
  <p:slideViewPr>
    <p:cSldViewPr snapToGrid="0" snapToObjects="1">
      <p:cViewPr varScale="1">
        <p:scale>
          <a:sx n="70" d="100"/>
          <a:sy n="70" d="100"/>
        </p:scale>
        <p:origin x="810" y="78"/>
      </p:cViewPr>
      <p:guideLst>
        <p:guide orient="horz" pos="410"/>
        <p:guide pos="76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75C2F-D577-6A42-B033-E2677D1D215E}" type="datetimeFigureOut">
              <a:rPr lang="de-DE" smtClean="0"/>
              <a:pPr/>
              <a:t>02.12.2019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BAB41-9F0E-B942-B65D-E4D7518EF78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88505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66165-A582-8E4B-A89A-8CDE00EE7AAD}" type="datetimeFigureOut">
              <a:rPr lang="de-DE" smtClean="0"/>
              <a:pPr/>
              <a:t>02.12.2019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468BF-1504-DE4D-B85F-5CBD3EBDCAF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97834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468BF-1504-DE4D-B85F-5CBD3EBDCAF5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7748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" y="0"/>
            <a:ext cx="12204192" cy="6858000"/>
          </a:xfrm>
          <a:prstGeom prst="rect">
            <a:avLst/>
          </a:prstGeom>
        </p:spPr>
      </p:pic>
      <p:sp>
        <p:nvSpPr>
          <p:cNvPr id="26" name="Textplatzhalter 16"/>
          <p:cNvSpPr>
            <a:spLocks noGrp="1"/>
          </p:cNvSpPr>
          <p:nvPr>
            <p:ph type="body" sz="quarter" idx="14"/>
          </p:nvPr>
        </p:nvSpPr>
        <p:spPr>
          <a:xfrm>
            <a:off x="352164" y="5207000"/>
            <a:ext cx="5180802" cy="627592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 cap="all" spc="50">
                <a:solidFill>
                  <a:schemeClr val="bg1"/>
                </a:solidFill>
              </a:defRPr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 cap="all" spc="50">
                <a:solidFill>
                  <a:schemeClr val="bg1"/>
                </a:solidFill>
              </a:defRPr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 cap="all" spc="50">
                <a:solidFill>
                  <a:schemeClr val="bg1"/>
                </a:solidFill>
              </a:defRPr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 cap="all" spc="50">
                <a:solidFill>
                  <a:schemeClr val="bg1"/>
                </a:solidFill>
              </a:defRPr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 cap="all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Mastertextformat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</p:txBody>
      </p:sp>
      <p:sp>
        <p:nvSpPr>
          <p:cNvPr id="27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6105262" y="4748738"/>
            <a:ext cx="5756537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1pPr>
            <a:lvl2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2pPr>
            <a:lvl3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3pPr>
            <a:lvl4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4pPr>
            <a:lvl5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8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8747920" y="94730"/>
            <a:ext cx="2849562" cy="17648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48877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5114-8009-4F41-8B5F-9D9146422DB8}" type="datetime1">
              <a:rPr lang="en-GB" noProof="0" smtClean="0"/>
              <a:pPr/>
              <a:t>02/12/2019</a:t>
            </a:fld>
            <a:r>
              <a:rPr lang="en-GB" noProof="0" smtClean="0"/>
              <a:t> </a:t>
            </a:r>
            <a:endParaRPr lang="en-GB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 smtClean="0"/>
              <a:t>Name of the presentation</a:t>
            </a:r>
            <a:endParaRPr lang="en-GB" noProof="0" dirty="0"/>
          </a:p>
        </p:txBody>
      </p:sp>
      <p:pic>
        <p:nvPicPr>
          <p:cNvPr id="6" name="Bild 2" descr="Fusszeil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8"/>
            <a:ext cx="12204192" cy="789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" descr="keyvisual_neu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2"/>
            <a:ext cx="12204192" cy="6047232"/>
          </a:xfrm>
          <a:prstGeom prst="rect">
            <a:avLst/>
          </a:prstGeom>
        </p:spPr>
      </p:pic>
      <p:pic>
        <p:nvPicPr>
          <p:cNvPr id="7" name="Bild 1" descr="Verlaufsflaech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7608" y="-2032"/>
            <a:ext cx="4678680" cy="6047232"/>
          </a:xfrm>
          <a:prstGeom prst="rect">
            <a:avLst/>
          </a:prstGeom>
        </p:spPr>
      </p:pic>
      <p:pic>
        <p:nvPicPr>
          <p:cNvPr id="8" name="Picture 6" descr="X:\projekte_sez\laufend\smart-cities-projekte\08_SmartEnCity\workpackages\wp9_exploit_D&amp;C\9_5_dissemination_communication_strategy\9_5_1_ci\03_ppt_template\1462997413_square-twitter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097158" y="5338617"/>
            <a:ext cx="2730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platzhalter 20"/>
          <p:cNvSpPr txBox="1">
            <a:spLocks/>
          </p:cNvSpPr>
          <p:nvPr userDrawn="1"/>
        </p:nvSpPr>
        <p:spPr>
          <a:xfrm>
            <a:off x="7829961" y="277792"/>
            <a:ext cx="4037806" cy="925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r>
              <a:rPr kumimoji="0" lang="de-DE" sz="2600" b="1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Thank</a:t>
            </a:r>
            <a:r>
              <a:rPr kumimoji="0" lang="de-DE" sz="2600" b="1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2600" b="1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you</a:t>
            </a:r>
            <a:r>
              <a:rPr kumimoji="0" lang="de-DE" sz="2600" b="1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2600" b="1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lang="de-DE" sz="2600" b="1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2600" b="1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your</a:t>
            </a:r>
            <a:r>
              <a:rPr kumimoji="0" lang="de-DE" sz="2600" b="1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2600" b="1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attention</a:t>
            </a:r>
            <a:r>
              <a:rPr kumimoji="0" lang="de-DE" sz="2600" b="1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!</a:t>
            </a: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600" b="0" i="0" u="none" strike="noStrike" kern="0" cap="none" spc="50" normalizeH="0" baseline="0" noProof="0" dirty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extplatzhalter 20"/>
          <p:cNvSpPr txBox="1">
            <a:spLocks/>
          </p:cNvSpPr>
          <p:nvPr userDrawn="1"/>
        </p:nvSpPr>
        <p:spPr>
          <a:xfrm>
            <a:off x="8455011" y="4386805"/>
            <a:ext cx="3374325" cy="13058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www.mysmartlife.eu</a:t>
            </a: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50" normalizeH="0" baseline="0" noProof="0" dirty="0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@</a:t>
            </a:r>
            <a:r>
              <a:rPr kumimoji="0" lang="de-DE" sz="2400" b="0" i="0" u="none" strike="noStrike" kern="0" cap="none" spc="50" normalizeH="0" baseline="0" noProof="0" dirty="0" err="1" smtClean="0">
                <a:ln>
                  <a:noFill/>
                </a:ln>
                <a:solidFill>
                  <a:srgbClr val="00638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mySMARTLife_eu</a:t>
            </a: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50" normalizeH="0" baseline="0" noProof="0" dirty="0" smtClean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>
                <a:srgbClr val="006383"/>
              </a:buClr>
              <a:buSzTx/>
              <a:buFontTx/>
              <a:buNone/>
              <a:tabLst/>
              <a:defRPr/>
            </a:pPr>
            <a:endParaRPr kumimoji="0" lang="de-DE" sz="2600" b="0" i="0" u="none" strike="noStrike" kern="0" cap="none" spc="50" normalizeH="0" baseline="0" noProof="0" dirty="0">
              <a:ln>
                <a:noFill/>
              </a:ln>
              <a:solidFill>
                <a:srgbClr val="00638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Bild 2" descr="Fusszeile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8"/>
            <a:ext cx="12204192" cy="789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12_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00"/>
            <a:ext cx="12204192" cy="1633728"/>
          </a:xfrm>
          <a:prstGeom prst="rect">
            <a:avLst/>
          </a:prstGeom>
        </p:spPr>
      </p:pic>
      <p:pic>
        <p:nvPicPr>
          <p:cNvPr id="4" name="Bild 3" descr="Fusszeil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7"/>
            <a:ext cx="12204192" cy="789432"/>
          </a:xfrm>
          <a:prstGeom prst="rect">
            <a:avLst/>
          </a:prstGeom>
        </p:spPr>
      </p:pic>
      <p:sp>
        <p:nvSpPr>
          <p:cNvPr id="19" name="Textplatzhalter 16"/>
          <p:cNvSpPr>
            <a:spLocks noGrp="1"/>
          </p:cNvSpPr>
          <p:nvPr>
            <p:ph type="body" sz="quarter" idx="14"/>
          </p:nvPr>
        </p:nvSpPr>
        <p:spPr>
          <a:xfrm>
            <a:off x="610392" y="2454275"/>
            <a:ext cx="10303141" cy="627592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20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610392" y="3363922"/>
            <a:ext cx="10362407" cy="2689744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dirty="0" err="1" smtClean="0"/>
              <a:t>Mastertextformat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27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591344" y="787394"/>
            <a:ext cx="10322189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1pPr>
            <a:lvl2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2pPr>
            <a:lvl3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3pPr>
            <a:lvl4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4pPr>
            <a:lvl5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6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86271967-E692-4FE2-84E0-1345F1554F97}" type="datetime1">
              <a:rPr lang="en-GB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2040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12_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00"/>
            <a:ext cx="12204192" cy="1633728"/>
          </a:xfrm>
          <a:prstGeom prst="rect">
            <a:avLst/>
          </a:prstGeom>
        </p:spPr>
      </p:pic>
      <p:pic>
        <p:nvPicPr>
          <p:cNvPr id="7" name="Bild 6" descr="Fusszeil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8"/>
            <a:ext cx="12204192" cy="789432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0394" y="2455333"/>
            <a:ext cx="10987088" cy="3462866"/>
          </a:xfrm>
        </p:spPr>
        <p:txBody>
          <a:bodyPr lIns="0" tIns="0"/>
          <a:lstStyle/>
          <a:p>
            <a:pPr lvl="0"/>
            <a:r>
              <a:rPr lang="en-GB" noProof="0" smtClean="0"/>
              <a:t>Mastertextformat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15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591344" y="787394"/>
            <a:ext cx="10322189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1pPr>
            <a:lvl2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2pPr>
            <a:lvl3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3pPr>
            <a:lvl4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4pPr>
            <a:lvl5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F214079-EF2D-45B7-80D5-59D6BA92E227}" type="datetime1">
              <a:rPr lang="en-GB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0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0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Fusszeil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8"/>
            <a:ext cx="12204192" cy="789432"/>
          </a:xfrm>
          <a:prstGeom prst="rect">
            <a:avLst/>
          </a:prstGeom>
        </p:spPr>
      </p:pic>
      <p:sp>
        <p:nvSpPr>
          <p:cNvPr id="16" name="Textplatzhalt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5212" y="786869"/>
            <a:ext cx="10322189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 typeface="+mj-lt"/>
              <a:buNone/>
              <a:defRPr sz="2600" b="0" i="0" kern="0" cap="none" spc="50">
                <a:solidFill>
                  <a:srgbClr val="006383"/>
                </a:solidFill>
              </a:defRPr>
            </a:lvl1pPr>
            <a:lvl2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2pPr>
            <a:lvl3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3pPr>
            <a:lvl4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4pPr>
            <a:lvl5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5pPr>
          </a:lstStyle>
          <a:p>
            <a:pPr lvl="0"/>
            <a:r>
              <a:rPr lang="en-GB" noProof="0" smtClean="0"/>
              <a:t>1. Mastertextformat bearbeiten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1146174" y="2145777"/>
            <a:ext cx="9801228" cy="3857089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AB98145B-106A-47EB-978E-0D2462A0267F}" type="datetime1">
              <a:rPr lang="en-GB" spc="0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1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5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eit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Fusszeil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68568"/>
            <a:ext cx="12204192" cy="789432"/>
          </a:xfrm>
          <a:prstGeom prst="rect">
            <a:avLst/>
          </a:prstGeom>
        </p:spPr>
      </p:pic>
      <p:sp>
        <p:nvSpPr>
          <p:cNvPr id="22" name="Bildplatzhalter 21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207875" cy="6045200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25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7857861" y="2518303"/>
            <a:ext cx="4037806" cy="2015073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rgbClr val="006383"/>
                </a:solidFill>
              </a:defRPr>
            </a:lvl1pPr>
            <a:lvl2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2pPr>
            <a:lvl3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3pPr>
            <a:lvl4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4pPr>
            <a:lvl5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28883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15_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6282"/>
            <a:ext cx="12204192" cy="1078992"/>
          </a:xfrm>
          <a:prstGeom prst="rect">
            <a:avLst/>
          </a:prstGeom>
        </p:spPr>
      </p:pic>
      <p:pic>
        <p:nvPicPr>
          <p:cNvPr id="3" name="Bild 2" descr="Fusszeil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" y="6068568"/>
            <a:ext cx="12204192" cy="789432"/>
          </a:xfrm>
          <a:prstGeom prst="rect">
            <a:avLst/>
          </a:prstGeom>
        </p:spPr>
      </p:pic>
      <p:sp>
        <p:nvSpPr>
          <p:cNvPr id="16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616744" y="590544"/>
            <a:ext cx="10322189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1pPr>
            <a:lvl2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2pPr>
            <a:lvl3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3pPr>
            <a:lvl4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4pPr>
            <a:lvl5pPr marL="0" indent="0">
              <a:lnSpc>
                <a:spcPts val="3300"/>
              </a:lnSpc>
              <a:spcBef>
                <a:spcPts val="0"/>
              </a:spcBef>
              <a:buFontTx/>
              <a:buNone/>
              <a:defRPr sz="2600" b="0" i="0" kern="0" cap="none" spc="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/>
          </p:nvPr>
        </p:nvSpPr>
        <p:spPr>
          <a:xfrm>
            <a:off x="616744" y="1810805"/>
            <a:ext cx="10303141" cy="627592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616744" y="2720452"/>
            <a:ext cx="10362407" cy="2689744"/>
          </a:xfrm>
        </p:spPr>
        <p:txBody>
          <a:bodyPr tIns="0" rIns="0" bIns="0">
            <a:noAutofit/>
          </a:bodyPr>
          <a:lstStyle>
            <a:lvl1pPr marL="285750" indent="-285750">
              <a:lnSpc>
                <a:spcPts val="2400"/>
              </a:lnSpc>
              <a:spcBef>
                <a:spcPts val="0"/>
              </a:spcBef>
              <a:buFont typeface="Arial"/>
              <a:buChar char="•"/>
              <a:defRPr sz="1800" b="0" i="0"/>
            </a:lvl1pPr>
            <a:lvl2pPr marL="285750" indent="-285750">
              <a:lnSpc>
                <a:spcPts val="2400"/>
              </a:lnSpc>
              <a:spcBef>
                <a:spcPts val="0"/>
              </a:spcBef>
              <a:buFont typeface="Arial"/>
              <a:buChar char="•"/>
              <a:defRPr sz="1800" b="0" i="0"/>
            </a:lvl2pPr>
            <a:lvl3pPr marL="285750" indent="-285750">
              <a:lnSpc>
                <a:spcPts val="2400"/>
              </a:lnSpc>
              <a:spcBef>
                <a:spcPts val="0"/>
              </a:spcBef>
              <a:buFont typeface="Arial"/>
              <a:buChar char="•"/>
              <a:defRPr sz="1800" b="0" i="0"/>
            </a:lvl3pPr>
            <a:lvl4pPr marL="285750" indent="-285750">
              <a:lnSpc>
                <a:spcPts val="2400"/>
              </a:lnSpc>
              <a:spcBef>
                <a:spcPts val="0"/>
              </a:spcBef>
              <a:buFont typeface="Arial"/>
              <a:buChar char="•"/>
              <a:defRPr sz="1800" b="0" i="0"/>
            </a:lvl4pPr>
            <a:lvl5pPr marL="285750" indent="-285750">
              <a:lnSpc>
                <a:spcPts val="2400"/>
              </a:lnSpc>
              <a:spcBef>
                <a:spcPts val="0"/>
              </a:spcBef>
              <a:buFont typeface="Arial"/>
              <a:buChar char="•"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CBC487A3-41F0-41FA-B20E-CF2ACF4DC2D9}" type="datetime1">
              <a:rPr lang="en-GB" spc="0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2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91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16_u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29840"/>
            <a:ext cx="12204192" cy="4328160"/>
          </a:xfrm>
          <a:prstGeom prst="rect">
            <a:avLst/>
          </a:prstGeom>
        </p:spPr>
      </p:pic>
      <p:sp>
        <p:nvSpPr>
          <p:cNvPr id="13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618856" y="777878"/>
            <a:ext cx="10322189" cy="91546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3300"/>
              </a:lnSpc>
              <a:spcBef>
                <a:spcPts val="0"/>
              </a:spcBef>
              <a:buFont typeface="+mj-lt"/>
              <a:buNone/>
              <a:defRPr sz="2600" b="0" i="0" kern="0" cap="none" spc="50">
                <a:solidFill>
                  <a:srgbClr val="006383"/>
                </a:solidFill>
              </a:defRPr>
            </a:lvl1pPr>
            <a:lvl2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2pPr>
            <a:lvl3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3pPr>
            <a:lvl4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4pPr>
            <a:lvl5pPr marL="514350" indent="-514350">
              <a:lnSpc>
                <a:spcPts val="3300"/>
              </a:lnSpc>
              <a:spcBef>
                <a:spcPts val="0"/>
              </a:spcBef>
              <a:buFont typeface="+mj-lt"/>
              <a:buAutoNum type="arabicPeriod"/>
              <a:defRPr sz="2600" b="0" i="0" kern="0" cap="none" spc="50">
                <a:solidFill>
                  <a:srgbClr val="006383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5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618856" y="3154904"/>
            <a:ext cx="10362407" cy="2689744"/>
          </a:xfrm>
        </p:spPr>
        <p:txBody>
          <a:bodyPr tIns="0" rIns="0" bIns="0">
            <a:noAutofit/>
          </a:bodyPr>
          <a:lstStyle>
            <a:lvl1pPr marL="285750" indent="-285750">
              <a:lnSpc>
                <a:spcPts val="2400"/>
              </a:lnSpc>
              <a:spcBef>
                <a:spcPts val="0"/>
              </a:spcBef>
              <a:buClr>
                <a:schemeClr val="bg1"/>
              </a:buClr>
              <a:buFont typeface="Arial"/>
              <a:buChar char="•"/>
              <a:defRPr sz="1800" b="0" i="0">
                <a:solidFill>
                  <a:schemeClr val="bg1"/>
                </a:solidFill>
              </a:defRPr>
            </a:lvl1pPr>
            <a:lvl2pPr marL="285750" indent="-285750">
              <a:lnSpc>
                <a:spcPts val="2400"/>
              </a:lnSpc>
              <a:spcBef>
                <a:spcPts val="0"/>
              </a:spcBef>
              <a:buClr>
                <a:schemeClr val="bg1"/>
              </a:buClr>
              <a:buFont typeface="Arial"/>
              <a:buChar char="•"/>
              <a:defRPr sz="1800" b="0" i="0">
                <a:solidFill>
                  <a:schemeClr val="bg1"/>
                </a:solidFill>
              </a:defRPr>
            </a:lvl2pPr>
            <a:lvl3pPr marL="285750" indent="-285750">
              <a:lnSpc>
                <a:spcPts val="2400"/>
              </a:lnSpc>
              <a:spcBef>
                <a:spcPts val="0"/>
              </a:spcBef>
              <a:buClr>
                <a:schemeClr val="bg1"/>
              </a:buClr>
              <a:buFont typeface="Arial"/>
              <a:buChar char="•"/>
              <a:defRPr sz="1800" b="0" i="0">
                <a:solidFill>
                  <a:schemeClr val="bg1"/>
                </a:solidFill>
              </a:defRPr>
            </a:lvl3pPr>
            <a:lvl4pPr marL="285750" indent="-285750">
              <a:lnSpc>
                <a:spcPts val="2400"/>
              </a:lnSpc>
              <a:spcBef>
                <a:spcPts val="0"/>
              </a:spcBef>
              <a:buClr>
                <a:schemeClr val="bg1"/>
              </a:buClr>
              <a:buFont typeface="Arial"/>
              <a:buChar char="•"/>
              <a:defRPr sz="1800" b="0" i="0">
                <a:solidFill>
                  <a:schemeClr val="bg1"/>
                </a:solidFill>
              </a:defRPr>
            </a:lvl4pPr>
            <a:lvl5pPr marL="285750" indent="-285750">
              <a:lnSpc>
                <a:spcPts val="2400"/>
              </a:lnSpc>
              <a:spcBef>
                <a:spcPts val="0"/>
              </a:spcBef>
              <a:buClr>
                <a:schemeClr val="bg1"/>
              </a:buClr>
              <a:buFont typeface="Arial"/>
              <a:buChar char="•"/>
              <a:defRPr sz="18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smtClean="0"/>
              <a:t>Mastertextformat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565A23ED-FA72-4F87-AEF0-0AB193546AED}" type="datetime1">
              <a:rPr lang="en-GB" spc="0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1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30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13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4192" cy="6858000"/>
          </a:xfrm>
          <a:prstGeom prst="rect">
            <a:avLst/>
          </a:prstGeom>
        </p:spPr>
      </p:pic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>
          <a:xfrm>
            <a:off x="6138863" y="906463"/>
            <a:ext cx="6065837" cy="5138737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13" name="Titel 1"/>
          <p:cNvSpPr txBox="1">
            <a:spLocks/>
          </p:cNvSpPr>
          <p:nvPr userDrawn="1"/>
        </p:nvSpPr>
        <p:spPr>
          <a:xfrm>
            <a:off x="6425140" y="6053667"/>
            <a:ext cx="5172342" cy="33866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lnSpc>
                <a:spcPts val="3300"/>
              </a:lnSpc>
              <a:spcBef>
                <a:spcPct val="0"/>
              </a:spcBef>
              <a:buNone/>
              <a:defRPr sz="2600" kern="1200" spc="5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ts val="2400"/>
              </a:lnSpc>
            </a:pPr>
            <a:r>
              <a:rPr lang="en-GB" sz="1000" b="0" i="1" noProof="0" dirty="0" smtClean="0">
                <a:solidFill>
                  <a:schemeClr val="tx1"/>
                </a:solidFill>
              </a:rPr>
              <a:t>Lorem ipsum </a:t>
            </a:r>
            <a:r>
              <a:rPr lang="en-GB" sz="1000" b="0" i="1" noProof="0" dirty="0" err="1" smtClean="0">
                <a:solidFill>
                  <a:schemeClr val="tx1"/>
                </a:solidFill>
              </a:rPr>
              <a:t>dolor</a:t>
            </a:r>
            <a:r>
              <a:rPr lang="en-GB" sz="1000" b="0" i="1" noProof="0" dirty="0" smtClean="0">
                <a:solidFill>
                  <a:schemeClr val="tx1"/>
                </a:solidFill>
              </a:rPr>
              <a:t> sit </a:t>
            </a:r>
            <a:r>
              <a:rPr lang="en-GB" sz="1000" b="0" i="1" noProof="0" dirty="0" err="1" smtClean="0">
                <a:solidFill>
                  <a:schemeClr val="tx1"/>
                </a:solidFill>
              </a:rPr>
              <a:t>amet</a:t>
            </a:r>
            <a:r>
              <a:rPr lang="en-GB" sz="1000" b="0" i="1" noProof="0" dirty="0" smtClean="0">
                <a:solidFill>
                  <a:schemeClr val="tx1"/>
                </a:solidFill>
              </a:rPr>
              <a:t>, </a:t>
            </a:r>
            <a:r>
              <a:rPr lang="en-GB" sz="1000" b="0" i="1" noProof="0" dirty="0" err="1" smtClean="0">
                <a:solidFill>
                  <a:schemeClr val="tx1"/>
                </a:solidFill>
              </a:rPr>
              <a:t>consecteuer</a:t>
            </a:r>
            <a:r>
              <a:rPr lang="en-GB" sz="1000" b="0" i="1" noProof="0" dirty="0" smtClean="0">
                <a:solidFill>
                  <a:schemeClr val="tx1"/>
                </a:solidFill>
              </a:rPr>
              <a:t> </a:t>
            </a:r>
            <a:r>
              <a:rPr lang="en-GB" sz="1000" b="0" i="1" noProof="0" dirty="0" err="1" smtClean="0">
                <a:solidFill>
                  <a:schemeClr val="tx1"/>
                </a:solidFill>
              </a:rPr>
              <a:t>adipinimus</a:t>
            </a:r>
            <a:r>
              <a:rPr lang="en-GB" sz="1000" b="0" i="1" noProof="0" dirty="0" smtClean="0">
                <a:solidFill>
                  <a:schemeClr val="tx1"/>
                </a:solidFill>
              </a:rPr>
              <a:t> estate </a:t>
            </a:r>
            <a:r>
              <a:rPr lang="en-GB" sz="1000" b="0" i="1" noProof="0" dirty="0" err="1" smtClean="0">
                <a:solidFill>
                  <a:schemeClr val="tx1"/>
                </a:solidFill>
              </a:rPr>
              <a:t>maximus</a:t>
            </a:r>
            <a:r>
              <a:rPr lang="en-GB" sz="1000" b="0" i="1" noProof="0" dirty="0" smtClean="0">
                <a:solidFill>
                  <a:schemeClr val="tx1"/>
                </a:solidFill>
              </a:rPr>
              <a:t>.</a:t>
            </a:r>
            <a:endParaRPr lang="en-GB" sz="1000" b="0" i="1" noProof="0" dirty="0">
              <a:solidFill>
                <a:schemeClr val="tx1"/>
              </a:solidFill>
            </a:endParaRPr>
          </a:p>
        </p:txBody>
      </p:sp>
      <p:sp>
        <p:nvSpPr>
          <p:cNvPr id="16" name="Textplatzhalter 16"/>
          <p:cNvSpPr>
            <a:spLocks noGrp="1"/>
          </p:cNvSpPr>
          <p:nvPr>
            <p:ph type="body" sz="quarter" idx="14"/>
          </p:nvPr>
        </p:nvSpPr>
        <p:spPr>
          <a:xfrm>
            <a:off x="610393" y="815972"/>
            <a:ext cx="5155407" cy="627592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1" i="0"/>
            </a:lvl5pPr>
          </a:lstStyle>
          <a:p>
            <a:pPr lvl="0"/>
            <a:r>
              <a:rPr lang="en-GB" noProof="0" smtClean="0"/>
              <a:t>Mastertextformat bearbeiten</a:t>
            </a: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5"/>
          </p:nvPr>
        </p:nvSpPr>
        <p:spPr>
          <a:xfrm>
            <a:off x="610393" y="1725619"/>
            <a:ext cx="5155407" cy="2689744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dirty="0" err="1" smtClean="0"/>
              <a:t>Mastertextformat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D831B70-1D39-4BC4-A8AB-778D625781C1}" type="datetime1">
              <a:rPr lang="en-GB" spc="0" noProof="0" smtClean="0"/>
              <a:pPr/>
              <a:t>02/12/2019</a:t>
            </a:fld>
            <a:r>
              <a:rPr lang="en-GB" noProof="0" smtClean="0"/>
              <a:t> </a:t>
            </a:r>
            <a:endParaRPr lang="en-GB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noProof="0" smtClean="0"/>
              <a:t>Name of the presentation</a:t>
            </a:r>
            <a:endParaRPr lang="en-GB" noProof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/>
          </a:p>
        </p:txBody>
      </p:sp>
      <p:sp>
        <p:nvSpPr>
          <p:cNvPr id="11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491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13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4192" cy="6858000"/>
          </a:xfrm>
          <a:prstGeom prst="rect">
            <a:avLst/>
          </a:prstGeom>
        </p:spPr>
      </p:pic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>
          <a:xfrm>
            <a:off x="6138863" y="2870200"/>
            <a:ext cx="6065837" cy="3175000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9" name="Bildplatzhalter 4"/>
          <p:cNvSpPr>
            <a:spLocks noGrp="1"/>
          </p:cNvSpPr>
          <p:nvPr>
            <p:ph type="pic" sz="quarter" idx="14"/>
          </p:nvPr>
        </p:nvSpPr>
        <p:spPr>
          <a:xfrm>
            <a:off x="0" y="2870200"/>
            <a:ext cx="6065837" cy="3175000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0" name="Textplatzhalter 16"/>
          <p:cNvSpPr>
            <a:spLocks noGrp="1"/>
          </p:cNvSpPr>
          <p:nvPr>
            <p:ph type="body" sz="quarter" idx="16"/>
          </p:nvPr>
        </p:nvSpPr>
        <p:spPr>
          <a:xfrm>
            <a:off x="627328" y="811217"/>
            <a:ext cx="5155407" cy="63658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  <a:endParaRPr lang="en-GB" noProof="0"/>
          </a:p>
        </p:txBody>
      </p:sp>
      <p:sp>
        <p:nvSpPr>
          <p:cNvPr id="21" name="Textplatzhalter 16"/>
          <p:cNvSpPr>
            <a:spLocks noGrp="1"/>
          </p:cNvSpPr>
          <p:nvPr>
            <p:ph type="body" sz="quarter" idx="17"/>
          </p:nvPr>
        </p:nvSpPr>
        <p:spPr>
          <a:xfrm>
            <a:off x="6442075" y="811217"/>
            <a:ext cx="5155407" cy="636581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  <a:endParaRPr lang="en-GB" noProof="0"/>
          </a:p>
        </p:txBody>
      </p:sp>
      <p:sp>
        <p:nvSpPr>
          <p:cNvPr id="22" name="Textplatzhalter 16"/>
          <p:cNvSpPr>
            <a:spLocks noGrp="1"/>
          </p:cNvSpPr>
          <p:nvPr>
            <p:ph type="body" sz="quarter" idx="18"/>
          </p:nvPr>
        </p:nvSpPr>
        <p:spPr>
          <a:xfrm>
            <a:off x="627328" y="2438397"/>
            <a:ext cx="5155407" cy="431804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000" b="0" i="1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  <a:endParaRPr lang="en-GB" noProof="0"/>
          </a:p>
        </p:txBody>
      </p:sp>
      <p:sp>
        <p:nvSpPr>
          <p:cNvPr id="23" name="Textplatzhalter 16"/>
          <p:cNvSpPr>
            <a:spLocks noGrp="1"/>
          </p:cNvSpPr>
          <p:nvPr>
            <p:ph type="body" sz="quarter" idx="19"/>
          </p:nvPr>
        </p:nvSpPr>
        <p:spPr>
          <a:xfrm>
            <a:off x="6442075" y="2438397"/>
            <a:ext cx="5155407" cy="431804"/>
          </a:xfrm>
        </p:spPr>
        <p:txBody>
          <a:bodyPr tIns="0" rIns="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000" b="0" i="1"/>
            </a:lvl1pPr>
            <a:lvl2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2pPr>
            <a:lvl3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3pPr>
            <a:lvl4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4pPr>
            <a:lvl5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800" b="0" i="0"/>
            </a:lvl5pPr>
          </a:lstStyle>
          <a:p>
            <a:pPr lvl="0"/>
            <a:r>
              <a:rPr lang="en-GB" noProof="0" smtClean="0"/>
              <a:t>Mastertextformat bearbeiten</a:t>
            </a:r>
            <a:endParaRPr lang="en-GB" noProof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E1247803-4E4A-4404-8D44-BA6D8A7FFA5E}" type="datetime1">
              <a:rPr lang="en-GB" noProof="0" smtClean="0"/>
              <a:pPr/>
              <a:t>02/12/2019</a:t>
            </a:fld>
            <a:r>
              <a:rPr lang="en-GB" noProof="0" smtClean="0"/>
              <a:t> </a:t>
            </a:r>
            <a:endParaRPr lang="en-GB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GB" noProof="0" smtClean="0"/>
              <a:t>Name of the presentation</a:t>
            </a:r>
            <a:endParaRPr lang="en-GB" noProof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/>
          </a:p>
        </p:txBody>
      </p:sp>
      <p:sp>
        <p:nvSpPr>
          <p:cNvPr id="13" name="Textplatzhalter 2"/>
          <p:cNvSpPr txBox="1">
            <a:spLocks/>
          </p:cNvSpPr>
          <p:nvPr userDrawn="1"/>
        </p:nvSpPr>
        <p:spPr>
          <a:xfrm>
            <a:off x="1581150" y="-57995"/>
            <a:ext cx="167217" cy="47307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00" noProof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en-GB" sz="1100" noProof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041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0394" y="274638"/>
            <a:ext cx="10987088" cy="1143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noProof="0" dirty="0" err="1" smtClean="0"/>
              <a:t>Mastertitelformat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10394" y="1600201"/>
            <a:ext cx="10987088" cy="452596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GB" noProof="0" smtClean="0"/>
              <a:t>Mastertextformat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  <a:endParaRPr lang="en-GB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10393" y="98149"/>
            <a:ext cx="951707" cy="17648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 kern="0" spc="0" baseline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fld id="{DA612822-31D6-41A5-A93E-3F05CF87D2E1}" type="datetime1">
              <a:rPr lang="en-GB" noProof="0" smtClean="0"/>
              <a:pPr/>
              <a:t>02/12/2019</a:t>
            </a:fld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8747920" y="101186"/>
            <a:ext cx="2849562" cy="17648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15C6B0D6-F458-754A-B51E-A9B6B7F2A8BE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1562100" y="98149"/>
            <a:ext cx="5719233" cy="17648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l" defTabSz="457200" rtl="0" eaLnBrk="1" latinLnBrk="0" hangingPunct="1">
              <a:defRPr sz="1100" kern="0" cap="all" spc="50">
                <a:solidFill>
                  <a:schemeClr val="bg1">
                    <a:lumMod val="50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707305" y="98150"/>
            <a:ext cx="4121150" cy="17307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noProof="0" dirty="0" smtClean="0"/>
              <a:t>Name of the presentation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5579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2" r:id="rId5"/>
    <p:sldLayoutId id="2147483659" r:id="rId6"/>
    <p:sldLayoutId id="2147483660" r:id="rId7"/>
    <p:sldLayoutId id="2147483661" r:id="rId8"/>
    <p:sldLayoutId id="2147483663" r:id="rId9"/>
    <p:sldLayoutId id="2147483664" r:id="rId10"/>
    <p:sldLayoutId id="2147483665" r:id="rId11"/>
  </p:sldLayoutIdLst>
  <p:hf sldNum="0" hdr="0"/>
  <p:txStyles>
    <p:titleStyle>
      <a:lvl1pPr algn="l" defTabSz="457200" rtl="0" eaLnBrk="1" latinLnBrk="0" hangingPunct="1">
        <a:lnSpc>
          <a:spcPts val="3300"/>
        </a:lnSpc>
        <a:spcBef>
          <a:spcPct val="0"/>
        </a:spcBef>
        <a:buNone/>
        <a:defRPr sz="26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285750" indent="-285750" algn="l" defTabSz="457200" rtl="0" eaLnBrk="1" latinLnBrk="0" hangingPunct="1">
        <a:lnSpc>
          <a:spcPts val="2400"/>
        </a:lnSpc>
        <a:spcBef>
          <a:spcPct val="20000"/>
        </a:spcBef>
        <a:buClr>
          <a:srgbClr val="006383"/>
        </a:buClr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lnSpc>
          <a:spcPts val="2400"/>
        </a:lnSpc>
        <a:spcBef>
          <a:spcPct val="20000"/>
        </a:spcBef>
        <a:buClr>
          <a:srgbClr val="006383"/>
        </a:buClr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lnSpc>
          <a:spcPts val="2400"/>
        </a:lnSpc>
        <a:spcBef>
          <a:spcPct val="20000"/>
        </a:spcBef>
        <a:buClr>
          <a:srgbClr val="006383"/>
        </a:buClr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ts val="2400"/>
        </a:lnSpc>
        <a:spcBef>
          <a:spcPct val="20000"/>
        </a:spcBef>
        <a:buClr>
          <a:srgbClr val="006383"/>
        </a:buClr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ts val="1600"/>
        </a:lnSpc>
        <a:spcBef>
          <a:spcPct val="20000"/>
        </a:spcBef>
        <a:buClr>
          <a:srgbClr val="006383"/>
        </a:buClr>
        <a:buFont typeface="Arial"/>
        <a:buChar char="•"/>
        <a:defRPr sz="1400" b="0" i="1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6213417" y="4748738"/>
            <a:ext cx="5756537" cy="915461"/>
          </a:xfrm>
        </p:spPr>
        <p:txBody>
          <a:bodyPr/>
          <a:lstStyle/>
          <a:p>
            <a:r>
              <a:rPr lang="en-US" dirty="0" smtClean="0"/>
              <a:t>We connecting standards:</a:t>
            </a:r>
          </a:p>
          <a:p>
            <a:r>
              <a:rPr lang="en-US" dirty="0" smtClean="0"/>
              <a:t>Introduction </a:t>
            </a:r>
            <a:r>
              <a:rPr lang="en-US" dirty="0"/>
              <a:t>of a </a:t>
            </a:r>
            <a:r>
              <a:rPr lang="en-US" dirty="0" smtClean="0"/>
              <a:t>OGC/</a:t>
            </a:r>
            <a:r>
              <a:rPr lang="en-US" dirty="0" err="1" smtClean="0"/>
              <a:t>SensorThings</a:t>
            </a:r>
            <a:r>
              <a:rPr lang="en-US" dirty="0" smtClean="0"/>
              <a:t> </a:t>
            </a:r>
            <a:r>
              <a:rPr lang="en-US"/>
              <a:t>API-to-oneM2M </a:t>
            </a:r>
            <a:r>
              <a:rPr lang="en-US" smtClean="0"/>
              <a:t>interworking service</a:t>
            </a:r>
            <a:endParaRPr lang="en-GB" dirty="0"/>
          </a:p>
        </p:txBody>
      </p:sp>
      <p:sp>
        <p:nvSpPr>
          <p:cNvPr id="6" name="Datumsplatzhalter 3"/>
          <p:cNvSpPr txBox="1">
            <a:spLocks/>
          </p:cNvSpPr>
          <p:nvPr/>
        </p:nvSpPr>
        <p:spPr>
          <a:xfrm>
            <a:off x="352164" y="4828682"/>
            <a:ext cx="951707" cy="17648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l" defTabSz="457200" rtl="0" eaLnBrk="1" latinLnBrk="0" hangingPunct="1">
              <a:defRPr sz="1100" b="0" i="0" kern="0" spc="0" baseline="0">
                <a:solidFill>
                  <a:schemeClr val="bg1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noProof="0" dirty="0" smtClean="0">
                <a:solidFill>
                  <a:schemeClr val="bg1"/>
                </a:solidFill>
              </a:rPr>
              <a:t>23/10/2019 </a:t>
            </a:r>
            <a:endParaRPr lang="en-GB" noProof="0" dirty="0">
              <a:solidFill>
                <a:schemeClr val="bg1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4" y="1290823"/>
            <a:ext cx="3776746" cy="254519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76" y="1836119"/>
            <a:ext cx="4375854" cy="199990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5"/>
          <a:srcRect l="41471" t="37848" r="-1363" b="37890"/>
          <a:stretch/>
        </p:blipFill>
        <p:spPr>
          <a:xfrm>
            <a:off x="4806176" y="2461130"/>
            <a:ext cx="1851102" cy="74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799" y="4344590"/>
            <a:ext cx="2352172" cy="1765697"/>
          </a:xfrm>
          <a:prstGeom prst="rect">
            <a:avLst/>
          </a:prstGeom>
        </p:spPr>
      </p:pic>
      <p:sp>
        <p:nvSpPr>
          <p:cNvPr id="46" name="Textplatzhalter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OGC / </a:t>
            </a:r>
            <a:r>
              <a:rPr lang="en-GB" dirty="0" err="1" smtClean="0"/>
              <a:t>SensorThings</a:t>
            </a:r>
            <a:r>
              <a:rPr lang="en-GB" dirty="0" smtClean="0"/>
              <a:t> API</a:t>
            </a:r>
          </a:p>
          <a:p>
            <a:r>
              <a:rPr lang="en-GB" dirty="0"/>
              <a:t>A</a:t>
            </a:r>
            <a:r>
              <a:rPr lang="en-GB" dirty="0" smtClean="0"/>
              <a:t> </a:t>
            </a:r>
            <a:r>
              <a:rPr lang="en-GB" dirty="0"/>
              <a:t>s</a:t>
            </a:r>
            <a:r>
              <a:rPr lang="en-GB" dirty="0" smtClean="0"/>
              <a:t>tandard used in a Smart City</a:t>
            </a:r>
            <a:endParaRPr lang="en-GB" dirty="0"/>
          </a:p>
        </p:txBody>
      </p:sp>
      <p:sp>
        <p:nvSpPr>
          <p:cNvPr id="34" name="Datumsplatzhalter 33"/>
          <p:cNvSpPr>
            <a:spLocks noGrp="1"/>
          </p:cNvSpPr>
          <p:nvPr>
            <p:ph type="dt" sz="half" idx="17"/>
          </p:nvPr>
        </p:nvSpPr>
        <p:spPr>
          <a:xfrm>
            <a:off x="610393" y="98149"/>
            <a:ext cx="951707" cy="176489"/>
          </a:xfrm>
        </p:spPr>
        <p:txBody>
          <a:bodyPr/>
          <a:lstStyle/>
          <a:p>
            <a:fld id="{E2F48396-B3B9-4B5E-B578-D99194AB2BE5}" type="datetime1">
              <a:rPr lang="en-GB" smtClean="0"/>
              <a:pPr/>
              <a:t>02/12/2019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Bridging ODC / STA and oneM2M</a:t>
            </a:r>
            <a:endParaRPr lang="en-GB" noProof="0" dirty="0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Cities like Hamburg, Helsinki, Nantes, Munich and others build up data platforms based on OGC / </a:t>
            </a:r>
            <a:r>
              <a:rPr lang="en-US" dirty="0" err="1" smtClean="0"/>
              <a:t>SensorThings</a:t>
            </a:r>
            <a:r>
              <a:rPr lang="en-US" dirty="0" smtClean="0"/>
              <a:t> API</a:t>
            </a:r>
          </a:p>
          <a:p>
            <a:r>
              <a:rPr lang="en-US" dirty="0" smtClean="0"/>
              <a:t>The Hamburg Urban Data Hub publishes life data from e.g. EV-Charging Stations, Traffic Lights and many more. Third parties can use it to build innovative applications for citizens.  </a:t>
            </a:r>
          </a:p>
          <a:p>
            <a:r>
              <a:rPr lang="en-US" dirty="0" smtClean="0"/>
              <a:t>(see live-API at https://iot.hamburg.de/) </a:t>
            </a:r>
          </a:p>
          <a:p>
            <a:r>
              <a:rPr lang="en-US" dirty="0" smtClean="0"/>
              <a:t>Hamburg Urban Data Hub is made of Open Source Software running as </a:t>
            </a:r>
            <a:r>
              <a:rPr lang="en-US" dirty="0" err="1" smtClean="0"/>
              <a:t>Microservices</a:t>
            </a:r>
            <a:r>
              <a:rPr lang="en-US" dirty="0" smtClean="0"/>
              <a:t> in highly </a:t>
            </a:r>
            <a:r>
              <a:rPr lang="en-US" smtClean="0"/>
              <a:t>scalable </a:t>
            </a:r>
            <a:r>
              <a:rPr lang="en-US" smtClean="0"/>
              <a:t>Kubernetes </a:t>
            </a:r>
            <a:r>
              <a:rPr lang="en-US" dirty="0" smtClean="0"/>
              <a:t>Environment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198" y="4793042"/>
            <a:ext cx="1255364" cy="63165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1789" y="4486383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6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platzhalter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One Standard alone might not be enough</a:t>
            </a:r>
          </a:p>
          <a:p>
            <a:r>
              <a:rPr lang="en-GB" dirty="0" smtClean="0"/>
              <a:t>We want to connect standards</a:t>
            </a:r>
            <a:endParaRPr lang="en-GB" dirty="0"/>
          </a:p>
        </p:txBody>
      </p:sp>
      <p:sp>
        <p:nvSpPr>
          <p:cNvPr id="34" name="Datumsplatzhalter 33"/>
          <p:cNvSpPr>
            <a:spLocks noGrp="1"/>
          </p:cNvSpPr>
          <p:nvPr>
            <p:ph type="dt" sz="half" idx="17"/>
          </p:nvPr>
        </p:nvSpPr>
        <p:spPr>
          <a:xfrm>
            <a:off x="610393" y="98149"/>
            <a:ext cx="951707" cy="176489"/>
          </a:xfrm>
        </p:spPr>
        <p:txBody>
          <a:bodyPr/>
          <a:lstStyle/>
          <a:p>
            <a:fld id="{E2F48396-B3B9-4B5E-B578-D99194AB2BE5}" type="datetime1">
              <a:rPr lang="en-GB" smtClean="0"/>
              <a:pPr/>
              <a:t>02/12/2019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Bridging ODC / STA and oneM2M</a:t>
            </a:r>
            <a:endParaRPr lang="en-GB" noProof="0" dirty="0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Although the platform is currently sufficient for the intended purpose there is seen a future need for additional features that are not or not yet available in </a:t>
            </a:r>
            <a:r>
              <a:rPr lang="en-US" dirty="0" err="1" smtClean="0"/>
              <a:t>SensorThings</a:t>
            </a:r>
            <a:r>
              <a:rPr lang="en-US" dirty="0" smtClean="0"/>
              <a:t> API (e.g. access management / network control interface etc.)</a:t>
            </a:r>
          </a:p>
          <a:p>
            <a:r>
              <a:rPr lang="en-US" dirty="0" smtClean="0"/>
              <a:t>In the EU-funded project </a:t>
            </a:r>
            <a:r>
              <a:rPr lang="en-US" dirty="0" err="1" smtClean="0"/>
              <a:t>mySMARTLife</a:t>
            </a:r>
            <a:r>
              <a:rPr lang="en-US" dirty="0" smtClean="0"/>
              <a:t> we connected the Hamburg </a:t>
            </a:r>
            <a:r>
              <a:rPr lang="en-US" dirty="0" err="1" smtClean="0"/>
              <a:t>SensorThings</a:t>
            </a:r>
            <a:r>
              <a:rPr lang="en-US" dirty="0" smtClean="0"/>
              <a:t> API with a Deutsche Telekom T-Labs Platform based on oneM2M</a:t>
            </a:r>
          </a:p>
          <a:p>
            <a:r>
              <a:rPr lang="en-US" dirty="0" smtClean="0"/>
              <a:t>A platform that bridges standards broadens the spectrum of potential applications that can use it</a:t>
            </a:r>
          </a:p>
          <a:p>
            <a:r>
              <a:rPr lang="en-US" dirty="0" smtClean="0"/>
              <a:t>Application developers may decide whether they want to connect by using oneM2M-APIs or </a:t>
            </a:r>
            <a:r>
              <a:rPr lang="en-US" dirty="0" err="1" smtClean="0"/>
              <a:t>SensorThings</a:t>
            </a:r>
            <a:r>
              <a:rPr lang="en-US" dirty="0" smtClean="0"/>
              <a:t> API.</a:t>
            </a:r>
          </a:p>
          <a:p>
            <a:r>
              <a:rPr lang="en-US" dirty="0"/>
              <a:t>oneM2M </a:t>
            </a:r>
            <a:r>
              <a:rPr lang="en-US" dirty="0" smtClean="0"/>
              <a:t>shall mediate between different technologies to cover more features than </a:t>
            </a:r>
            <a:r>
              <a:rPr lang="en-US" dirty="0" err="1"/>
              <a:t>SensorThings</a:t>
            </a:r>
            <a:r>
              <a:rPr lang="en-US" dirty="0"/>
              <a:t> API </a:t>
            </a:r>
            <a:r>
              <a:rPr lang="en-US" dirty="0" smtClean="0"/>
              <a:t>alone. </a:t>
            </a:r>
          </a:p>
          <a:p>
            <a:r>
              <a:rPr lang="en-US" dirty="0" smtClean="0"/>
              <a:t>STA for example focuses on collecting observations in a dedicated data model in a geospatial-enabled way. </a:t>
            </a:r>
          </a:p>
          <a:p>
            <a:r>
              <a:rPr lang="en-US" dirty="0" smtClean="0"/>
              <a:t>oneM2M also covers lower layers e.g. it defines interworking with connectivity technologies defined in 3GPP.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78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platzhalter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“If you can’t have one - support them all”</a:t>
            </a:r>
          </a:p>
          <a:p>
            <a:r>
              <a:rPr lang="en-GB" dirty="0" smtClean="0"/>
              <a:t>Bridging OGC / STA and oneM2M</a:t>
            </a:r>
            <a:endParaRPr lang="en-GB" dirty="0"/>
          </a:p>
        </p:txBody>
      </p:sp>
      <p:sp>
        <p:nvSpPr>
          <p:cNvPr id="34" name="Datumsplatzhalter 33"/>
          <p:cNvSpPr>
            <a:spLocks noGrp="1"/>
          </p:cNvSpPr>
          <p:nvPr>
            <p:ph type="dt" sz="half" idx="17"/>
          </p:nvPr>
        </p:nvSpPr>
        <p:spPr>
          <a:xfrm>
            <a:off x="610393" y="98149"/>
            <a:ext cx="951707" cy="176489"/>
          </a:xfrm>
        </p:spPr>
        <p:txBody>
          <a:bodyPr/>
          <a:lstStyle/>
          <a:p>
            <a:fld id="{E2F48396-B3B9-4B5E-B578-D99194AB2BE5}" type="datetime1">
              <a:rPr lang="en-GB" smtClean="0"/>
              <a:pPr/>
              <a:t>02/12/2019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Bridging ODC / STA and oneM2M</a:t>
            </a:r>
            <a:endParaRPr lang="en-GB" noProof="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" t="16414" r="-759"/>
          <a:stretch/>
        </p:blipFill>
        <p:spPr>
          <a:xfrm>
            <a:off x="2291377" y="2062706"/>
            <a:ext cx="7487323" cy="409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8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Inhaltsplatzhalter 44"/>
          <p:cNvSpPr>
            <a:spLocks noGrp="1"/>
          </p:cNvSpPr>
          <p:nvPr>
            <p:ph idx="1"/>
          </p:nvPr>
        </p:nvSpPr>
        <p:spPr>
          <a:xfrm>
            <a:off x="610394" y="2455333"/>
            <a:ext cx="5499950" cy="3462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OGC Sensor Things API</a:t>
            </a:r>
          </a:p>
          <a:p>
            <a:r>
              <a:rPr lang="en-GB" dirty="0" smtClean="0"/>
              <a:t>Easy to understand</a:t>
            </a:r>
          </a:p>
          <a:p>
            <a:r>
              <a:rPr lang="en-GB" dirty="0" smtClean="0"/>
              <a:t>Open Source Server available (FROST)</a:t>
            </a:r>
          </a:p>
          <a:p>
            <a:r>
              <a:rPr lang="en-GB" dirty="0" smtClean="0"/>
              <a:t>OGC is traditionally known to cities</a:t>
            </a:r>
          </a:p>
          <a:p>
            <a:r>
              <a:rPr lang="en-GB" dirty="0" smtClean="0"/>
              <a:t>Support Geospatial functionalities</a:t>
            </a:r>
            <a:endParaRPr lang="en-GB" dirty="0"/>
          </a:p>
          <a:p>
            <a:r>
              <a:rPr lang="en-GB" dirty="0"/>
              <a:t>Standardised data model (ISO 19156</a:t>
            </a:r>
            <a:r>
              <a:rPr lang="en-GB" dirty="0" smtClean="0"/>
              <a:t>)</a:t>
            </a:r>
          </a:p>
          <a:p>
            <a:r>
              <a:rPr lang="en-GB" dirty="0" smtClean="0"/>
              <a:t>Current version for sensing only</a:t>
            </a:r>
          </a:p>
          <a:p>
            <a:r>
              <a:rPr lang="en-GB" dirty="0" smtClean="0"/>
              <a:t>Publish / Subscribe via MQTT Broker</a:t>
            </a:r>
          </a:p>
          <a:p>
            <a:r>
              <a:rPr lang="en-GB" dirty="0" smtClean="0"/>
              <a:t>No access control for data points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6" name="Textplatzhalter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OGC / STA vs. oneM2M</a:t>
            </a:r>
          </a:p>
          <a:p>
            <a:r>
              <a:rPr lang="en-GB" dirty="0" smtClean="0"/>
              <a:t>A comparison</a:t>
            </a:r>
            <a:endParaRPr lang="en-GB" dirty="0"/>
          </a:p>
        </p:txBody>
      </p:sp>
      <p:sp>
        <p:nvSpPr>
          <p:cNvPr id="34" name="Datumsplatzhalter 33"/>
          <p:cNvSpPr>
            <a:spLocks noGrp="1"/>
          </p:cNvSpPr>
          <p:nvPr>
            <p:ph type="dt" sz="half" idx="17"/>
          </p:nvPr>
        </p:nvSpPr>
        <p:spPr>
          <a:xfrm>
            <a:off x="610393" y="98149"/>
            <a:ext cx="951707" cy="176489"/>
          </a:xfrm>
        </p:spPr>
        <p:txBody>
          <a:bodyPr/>
          <a:lstStyle/>
          <a:p>
            <a:fld id="{E2F48396-B3B9-4B5E-B578-D99194AB2BE5}" type="datetime1">
              <a:rPr lang="en-GB" smtClean="0"/>
              <a:pPr/>
              <a:t>02/12/2019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Bridging ODC / STA and oneM2M</a:t>
            </a:r>
            <a:endParaRPr lang="en-GB" noProof="0" dirty="0"/>
          </a:p>
        </p:txBody>
      </p:sp>
      <p:sp>
        <p:nvSpPr>
          <p:cNvPr id="7" name="Inhaltsplatzhalter 44"/>
          <p:cNvSpPr txBox="1">
            <a:spLocks/>
          </p:cNvSpPr>
          <p:nvPr/>
        </p:nvSpPr>
        <p:spPr>
          <a:xfrm>
            <a:off x="6239434" y="2467879"/>
            <a:ext cx="5510447" cy="3462866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 smtClean="0"/>
              <a:t>oneM2M</a:t>
            </a:r>
          </a:p>
          <a:p>
            <a:r>
              <a:rPr lang="en-GB" dirty="0" smtClean="0"/>
              <a:t>Powerful but complex</a:t>
            </a:r>
          </a:p>
          <a:p>
            <a:r>
              <a:rPr lang="en-GB" dirty="0" smtClean="0"/>
              <a:t>Sophisticated data routing standard used for </a:t>
            </a:r>
            <a:r>
              <a:rPr lang="en-GB" dirty="0" err="1" smtClean="0"/>
              <a:t>IoT</a:t>
            </a:r>
            <a:endParaRPr lang="en-GB" dirty="0" smtClean="0"/>
          </a:p>
          <a:p>
            <a:r>
              <a:rPr lang="en-GB" dirty="0" smtClean="0"/>
              <a:t>Various commercial / free solutions available</a:t>
            </a:r>
          </a:p>
          <a:p>
            <a:r>
              <a:rPr lang="en-GB" dirty="0" smtClean="0"/>
              <a:t>No standard data model </a:t>
            </a:r>
            <a:br>
              <a:rPr lang="en-GB" dirty="0" smtClean="0"/>
            </a:br>
            <a:r>
              <a:rPr lang="en-GB" dirty="0" smtClean="0"/>
              <a:t>(SDT work is still in progress)</a:t>
            </a:r>
          </a:p>
          <a:p>
            <a:r>
              <a:rPr lang="en-GB" dirty="0" smtClean="0"/>
              <a:t>Used for sensors and actuators</a:t>
            </a:r>
          </a:p>
          <a:p>
            <a:r>
              <a:rPr lang="en-GB" dirty="0" smtClean="0"/>
              <a:t>Sophisticated HTTP Publish / Subscribe available</a:t>
            </a:r>
          </a:p>
          <a:p>
            <a:r>
              <a:rPr lang="en-GB" dirty="0"/>
              <a:t>A</a:t>
            </a:r>
            <a:r>
              <a:rPr lang="en-GB" dirty="0" smtClean="0"/>
              <a:t>ccess control on sensor level</a:t>
            </a:r>
            <a:endParaRPr lang="en-GB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184" y="2435604"/>
            <a:ext cx="1255364" cy="63165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8484" y="3848187"/>
            <a:ext cx="1636606" cy="88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5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platzhalter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Next steps?</a:t>
            </a:r>
          </a:p>
          <a:p>
            <a:r>
              <a:rPr lang="en-GB" dirty="0" smtClean="0"/>
              <a:t>We want to standardize the oneM2M/OGC interworking.</a:t>
            </a:r>
            <a:endParaRPr lang="en-GB" dirty="0"/>
          </a:p>
        </p:txBody>
      </p:sp>
      <p:sp>
        <p:nvSpPr>
          <p:cNvPr id="34" name="Datumsplatzhalter 33"/>
          <p:cNvSpPr>
            <a:spLocks noGrp="1"/>
          </p:cNvSpPr>
          <p:nvPr>
            <p:ph type="dt" sz="half" idx="17"/>
          </p:nvPr>
        </p:nvSpPr>
        <p:spPr>
          <a:xfrm>
            <a:off x="610393" y="98149"/>
            <a:ext cx="951707" cy="176489"/>
          </a:xfrm>
        </p:spPr>
        <p:txBody>
          <a:bodyPr/>
          <a:lstStyle/>
          <a:p>
            <a:fld id="{E2F48396-B3B9-4B5E-B578-D99194AB2BE5}" type="datetime1">
              <a:rPr lang="en-GB" smtClean="0"/>
              <a:pPr/>
              <a:t>02/12/2019</a:t>
            </a:fld>
            <a:r>
              <a:rPr lang="en-GB" smtClean="0"/>
              <a:t> 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Bridging ODC / STA and oneM2M</a:t>
            </a:r>
            <a:endParaRPr lang="en-GB" noProof="0" dirty="0"/>
          </a:p>
        </p:txBody>
      </p:sp>
      <p:sp>
        <p:nvSpPr>
          <p:cNvPr id="7" name="Inhaltsplatzhalter 44"/>
          <p:cNvSpPr txBox="1">
            <a:spLocks/>
          </p:cNvSpPr>
          <p:nvPr/>
        </p:nvSpPr>
        <p:spPr>
          <a:xfrm>
            <a:off x="610393" y="2629244"/>
            <a:ext cx="10771198" cy="3462866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>
            <a:lvl1pPr marL="2857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lnSpc>
                <a:spcPts val="24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lnSpc>
                <a:spcPts val="1600"/>
              </a:lnSpc>
              <a:spcBef>
                <a:spcPct val="20000"/>
              </a:spcBef>
              <a:buClr>
                <a:srgbClr val="006383"/>
              </a:buClr>
              <a:buFont typeface="Arial"/>
              <a:buChar char="•"/>
              <a:defRPr sz="14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goal is to standardize an Interworking Proxy Entity (IPE) and cover the results in a Technical Specification (TS) in oneM2M, in order to make this technology available to broad community</a:t>
            </a:r>
          </a:p>
          <a:p>
            <a:endParaRPr lang="en-US" dirty="0" smtClean="0"/>
          </a:p>
          <a:p>
            <a:r>
              <a:rPr lang="en-US" dirty="0" smtClean="0"/>
              <a:t>Interested companies are invited to support this ambition.</a:t>
            </a:r>
          </a:p>
          <a:p>
            <a:endParaRPr lang="en-US" dirty="0" smtClean="0"/>
          </a:p>
          <a:p>
            <a:r>
              <a:rPr lang="en-US" dirty="0" smtClean="0"/>
              <a:t>In case there are enough supporting companies, Deutsche Telekom is willing to propose a Work Item on behalf of the supporting companies at the next meeting</a:t>
            </a:r>
          </a:p>
          <a:p>
            <a:endParaRPr lang="en-US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6927" y="3837953"/>
            <a:ext cx="1636606" cy="88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8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0"/>
          <p:cNvSpPr txBox="1">
            <a:spLocks/>
          </p:cNvSpPr>
          <p:nvPr/>
        </p:nvSpPr>
        <p:spPr>
          <a:xfrm>
            <a:off x="7857861" y="1944540"/>
            <a:ext cx="4037806" cy="2322611"/>
          </a:xfrm>
          <a:prstGeom prst="rect">
            <a:avLst/>
          </a:prstGeom>
        </p:spPr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buFont typeface="Arial"/>
              <a:buChar char="•"/>
              <a:tabLst/>
              <a:defRPr/>
            </a:pP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tabLst/>
              <a:defRPr/>
            </a:pPr>
            <a:r>
              <a:rPr lang="de-DE" sz="2400" kern="0" spc="50" dirty="0" smtClean="0">
                <a:solidFill>
                  <a:srgbClr val="006383"/>
                </a:solidFill>
                <a:latin typeface="Arial"/>
                <a:cs typeface="Arial"/>
              </a:rPr>
              <a:t>Ingo Friese</a:t>
            </a: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tabLst/>
              <a:defRPr/>
            </a:pPr>
            <a:r>
              <a:rPr lang="de-DE" sz="2400" kern="0" spc="50" dirty="0" smtClean="0">
                <a:solidFill>
                  <a:srgbClr val="006383"/>
                </a:solidFill>
                <a:latin typeface="Arial"/>
                <a:cs typeface="Arial"/>
              </a:rPr>
              <a:t>Ingo.Friese@telekom.de</a:t>
            </a: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tabLst/>
              <a:defRPr/>
            </a:pPr>
            <a:r>
              <a:rPr lang="de-DE" sz="2400" kern="0" spc="50" dirty="0" smtClean="0">
                <a:solidFill>
                  <a:srgbClr val="006383"/>
                </a:solidFill>
                <a:latin typeface="Arial"/>
                <a:cs typeface="Arial"/>
              </a:rPr>
              <a:t>DTAG – T-Labs</a:t>
            </a: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buFont typeface="Arial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buFont typeface="Arial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>
                <a:srgbClr val="006383"/>
              </a:buClr>
              <a:buSzTx/>
              <a:buFont typeface="Arial"/>
              <a:buChar char="•"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Benutzerdefiniert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6383"/>
      </a:accent1>
      <a:accent2>
        <a:srgbClr val="7AB929"/>
      </a:accent2>
      <a:accent3>
        <a:srgbClr val="E73147"/>
      </a:accent3>
      <a:accent4>
        <a:srgbClr val="EA8D00"/>
      </a:accent4>
      <a:accent5>
        <a:srgbClr val="DADADA"/>
      </a:accent5>
      <a:accent6>
        <a:srgbClr val="00638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Microsoft Office PowerPoint</Application>
  <PresentationFormat>Benutzerdefiniert</PresentationFormat>
  <Paragraphs>64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Neubacher, Andreas</cp:lastModifiedBy>
  <cp:revision>230</cp:revision>
  <cp:lastPrinted>2017-03-21T17:22:34Z</cp:lastPrinted>
  <dcterms:created xsi:type="dcterms:W3CDTF">2017-03-20T11:34:07Z</dcterms:created>
  <dcterms:modified xsi:type="dcterms:W3CDTF">2019-12-02T16:19:35Z</dcterms:modified>
</cp:coreProperties>
</file>