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1" r:id="rId3"/>
    <p:sldId id="278" r:id="rId4"/>
    <p:sldId id="263" r:id="rId5"/>
    <p:sldId id="277" r:id="rId6"/>
    <p:sldId id="274" r:id="rId7"/>
    <p:sldId id="279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>
        <p:scale>
          <a:sx n="60" d="100"/>
          <a:sy n="60" d="100"/>
        </p:scale>
        <p:origin x="868" y="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20-02-2020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k-conpro@gmx.de" TargetMode="External"/><Relationship Id="rId2" Type="http://schemas.openxmlformats.org/officeDocument/2006/relationships/hyperlink" Target="mailto:joachim.koss@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portal.etsi.org/tb.aspx?tbid=726&amp;SubTB=726#/" TargetMode="External"/><Relationship Id="rId5" Type="http://schemas.openxmlformats.org/officeDocument/2006/relationships/hyperlink" Target="https://portal.etsi.org/STF/STFs/STFHomePages/STF589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8629" y="1660586"/>
            <a:ext cx="11296184" cy="23876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ETSI SmartM2M </a:t>
            </a:r>
            <a:br>
              <a:rPr lang="en-US" dirty="0"/>
            </a:br>
            <a:r>
              <a:rPr lang="en-US" dirty="0"/>
              <a:t>Specialist Task Force STF589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+mn-cs"/>
              </a:rPr>
              <a:t>on</a:t>
            </a:r>
            <a:br>
              <a:rPr lang="en-US" dirty="0"/>
            </a:br>
            <a:r>
              <a:rPr lang="en-US" dirty="0"/>
              <a:t>Semantic Discovery and Query in oneM2M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4229289"/>
            <a:ext cx="9144000" cy="1655762"/>
          </a:xfrm>
        </p:spPr>
        <p:txBody>
          <a:bodyPr/>
          <a:lstStyle/>
          <a:p>
            <a:r>
              <a:rPr lang="en-US" dirty="0"/>
              <a:t>Joachim Koss, 17 February 2020</a:t>
            </a:r>
            <a:br>
              <a:rPr lang="en-US" dirty="0"/>
            </a:br>
            <a:r>
              <a:rPr lang="en-US" sz="1800" dirty="0"/>
              <a:t>Leader of STF 589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C458F0-7DA1-4AA3-8901-F3EFA5F204E7}"/>
              </a:ext>
            </a:extLst>
          </p:cNvPr>
          <p:cNvSpPr txBox="1"/>
          <p:nvPr/>
        </p:nvSpPr>
        <p:spPr>
          <a:xfrm>
            <a:off x="174170" y="6492875"/>
            <a:ext cx="4911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TP-2020-0013-STF589_semantic_discovery</a:t>
            </a: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69621" y="1661637"/>
            <a:ext cx="5193242" cy="4515325"/>
          </a:xfrm>
          <a:prstGeom prst="roundRect">
            <a:avLst>
              <a:gd name="adj" fmla="val 6364"/>
            </a:avLst>
          </a:prstGeom>
          <a:noFill/>
          <a:ln w="28575">
            <a:solidFill>
              <a:srgbClr val="0055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Myriad Pro" panose="020B05030304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ETSI SmartM2M STF 589 -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824663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u="sng" dirty="0"/>
              <a:t>Background</a:t>
            </a:r>
            <a:br>
              <a:rPr lang="en-US" dirty="0"/>
            </a:br>
            <a:r>
              <a:rPr lang="en-GB" sz="1900" dirty="0"/>
              <a:t>oneM2M has currently native discovery capabilities, but they can be expanded integrate semantic aspects</a:t>
            </a:r>
          </a:p>
          <a:p>
            <a:r>
              <a:rPr lang="en-GB" sz="1900" dirty="0"/>
              <a:t>Currently we saw initial implementation that are expanding this ability in a proprietary way, or put additional layers on top of oneM2M (e.g. the ETSI ISG CIM approach) that tend to partially duplicate oneM2M capabilities.</a:t>
            </a:r>
          </a:p>
          <a:p>
            <a:r>
              <a:rPr lang="en-GB" sz="1900" dirty="0"/>
              <a:t>SAREF ontology approach is already integrated in oneM2M, and provide a relevant vocabulary for sematic query</a:t>
            </a:r>
          </a:p>
          <a:p>
            <a:r>
              <a:rPr lang="en-GB" sz="1900" dirty="0"/>
              <a:t>As a consequence  this core function is at risk of being implemented with different flavours and this is not optimal for interworking and interoperability.</a:t>
            </a:r>
            <a:endParaRPr lang="fr-FR" sz="1900" dirty="0"/>
          </a:p>
          <a:p>
            <a:endParaRPr lang="fr-F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9195" y="1825625"/>
            <a:ext cx="4947006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u="sng" dirty="0"/>
              <a:t>ETSI Specialist Task Force STF589</a:t>
            </a:r>
          </a:p>
          <a:p>
            <a:pPr marL="0" indent="0">
              <a:buNone/>
            </a:pPr>
            <a:r>
              <a:rPr lang="en-GB" sz="1900" dirty="0"/>
              <a:t>Goal: Study and development of semantic Discovery and Query capabilities for oneM2M and its contribution to the oneM2M standard.</a:t>
            </a:r>
            <a:br>
              <a:rPr lang="en-GB" sz="1900" dirty="0"/>
            </a:br>
            <a:r>
              <a:rPr lang="en-GB" sz="1900" dirty="0"/>
              <a:t>The goal is to enable an easy and efficient discovery of information and a proper interworking with external source/consumers of information (e.g. a distributed data base in a smart city or in a firm), or to directly search information in the oneM2M system for big data purposes.</a:t>
            </a:r>
            <a:br>
              <a:rPr lang="en-GB" sz="1900" dirty="0"/>
            </a:br>
            <a:r>
              <a:rPr lang="en-GB" sz="1900" dirty="0"/>
              <a:t>The study will look at the query and discovery mechanisms, complexity, queries exhaustiveness (non-exhaustive list) already available in industrial solutions, starting from the ones defined by ETSI, to extract / adapt the applicable components and to assure a smooth interworking with relevant non-oneM2M solutions.</a:t>
            </a:r>
            <a:endParaRPr lang="fr-FR" sz="1900" b="1" u="sn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312958" y="1674504"/>
            <a:ext cx="5193242" cy="4515325"/>
          </a:xfrm>
          <a:prstGeom prst="roundRect">
            <a:avLst>
              <a:gd name="adj" fmla="val 6364"/>
            </a:avLst>
          </a:prstGeom>
          <a:noFill/>
          <a:ln w="28575">
            <a:solidFill>
              <a:srgbClr val="0055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825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>
            <a:normAutofit fontScale="90000"/>
          </a:bodyPr>
          <a:lstStyle/>
          <a:p>
            <a:r>
              <a:rPr lang="fr-FR" dirty="0"/>
              <a:t>ETSI SmartM2M                STF589 -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b="1" dirty="0"/>
              <a:t>Requirements</a:t>
            </a:r>
            <a:r>
              <a:rPr lang="en-GB" dirty="0"/>
              <a:t> phase</a:t>
            </a:r>
            <a:endParaRPr lang="en-US" dirty="0"/>
          </a:p>
          <a:p>
            <a:pPr lvl="1"/>
            <a:r>
              <a:rPr lang="en-GB" sz="2500" dirty="0"/>
              <a:t>Identify and define requirements and use cases formally, based on oneM2M architecture, the oneM2M semantic approach, the current oneM2M capabilities and SAREF</a:t>
            </a:r>
            <a:r>
              <a:rPr lang="en-US" sz="2500" dirty="0"/>
              <a:t> </a:t>
            </a:r>
          </a:p>
          <a:p>
            <a:pPr lvl="1"/>
            <a:r>
              <a:rPr lang="en-GB" sz="2500" dirty="0"/>
              <a:t>Include discovery of specific information and of aggregated information, and interaction with external sources of data and queries</a:t>
            </a:r>
          </a:p>
          <a:p>
            <a:pPr lvl="1"/>
            <a:r>
              <a:rPr lang="en-GB" sz="2500" dirty="0"/>
              <a:t>Contribute selected use cases and requirements to oneM2M TR-0001 (Use cases) and TS-0002 (Requirements)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b="1" dirty="0"/>
              <a:t>Study </a:t>
            </a:r>
            <a:r>
              <a:rPr lang="en-GB" dirty="0"/>
              <a:t>phase</a:t>
            </a:r>
            <a:endParaRPr lang="en-US" dirty="0"/>
          </a:p>
          <a:p>
            <a:pPr lvl="1"/>
            <a:r>
              <a:rPr lang="en-GB" sz="2500" dirty="0"/>
              <a:t>Analyse possible approaches (existing and new ones) to a discovery and data aggregation solution with respect to the use cases and requirements</a:t>
            </a:r>
          </a:p>
          <a:p>
            <a:pPr lvl="1"/>
            <a:r>
              <a:rPr lang="en-GB" sz="2500" dirty="0"/>
              <a:t>Look to the query and discovery mechanisms already available to extract / adapt the applicable components and to assure a smooth interworking with non-oneM2M solutions</a:t>
            </a:r>
            <a:endParaRPr lang="en-US" sz="2500" dirty="0"/>
          </a:p>
          <a:p>
            <a:pPr lvl="1"/>
            <a:r>
              <a:rPr lang="en-GB" sz="2500" dirty="0"/>
              <a:t>Determine the best approach to be followed</a:t>
            </a:r>
            <a:endParaRPr lang="fr-FR" sz="2500" dirty="0"/>
          </a:p>
          <a:p>
            <a:pPr marL="514350" lvl="0" indent="-514350">
              <a:buFont typeface="+mj-lt"/>
              <a:buAutoNum type="arabicPeriod"/>
            </a:pPr>
            <a:r>
              <a:rPr lang="en-GB" b="1" dirty="0"/>
              <a:t>Simulation </a:t>
            </a:r>
            <a:r>
              <a:rPr lang="en-GB" dirty="0"/>
              <a:t>phase</a:t>
            </a:r>
            <a:endParaRPr lang="en-US" dirty="0"/>
          </a:p>
          <a:p>
            <a:pPr lvl="1"/>
            <a:r>
              <a:rPr lang="en-GB" sz="2500" dirty="0"/>
              <a:t>Conduct the activity in parallel and “circular” feedback with respect to the study phase, with the goal to provide a proof of concept, run suitable scenarios provided by previous phases and a performance evaluation to support the selection/development of the Discovery and Query solution</a:t>
            </a:r>
          </a:p>
          <a:p>
            <a:pPr lvl="1"/>
            <a:r>
              <a:rPr lang="en-GB" sz="2500" dirty="0"/>
              <a:t>Document the simulator/emulator and the simulation results and use them to support the discussion and the proposal with oneM2M</a:t>
            </a:r>
            <a:endParaRPr lang="en-US" sz="2500" dirty="0"/>
          </a:p>
          <a:p>
            <a:pPr marL="514350" lvl="0" indent="-514350">
              <a:buFont typeface="+mj-lt"/>
              <a:buAutoNum type="arabicPeriod"/>
            </a:pPr>
            <a:r>
              <a:rPr lang="en-GB" b="1" dirty="0"/>
              <a:t>Standardization </a:t>
            </a:r>
            <a:r>
              <a:rPr lang="en-GB" dirty="0"/>
              <a:t>phase</a:t>
            </a:r>
            <a:endParaRPr lang="en-US" dirty="0"/>
          </a:p>
          <a:p>
            <a:pPr lvl="1"/>
            <a:r>
              <a:rPr lang="en-GB" sz="2500" dirty="0"/>
              <a:t>Document the Discovery and Query solution</a:t>
            </a:r>
            <a:endParaRPr lang="en-US" sz="2500" dirty="0"/>
          </a:p>
          <a:p>
            <a:pPr lvl="1"/>
            <a:r>
              <a:rPr lang="en-US" sz="2500" dirty="0"/>
              <a:t>Contribute the </a:t>
            </a:r>
            <a:r>
              <a:rPr lang="en-GB" sz="2500" dirty="0"/>
              <a:t>the Discovery and Query solution to existing oneM2M Technical Specifications</a:t>
            </a:r>
            <a:endParaRPr lang="en-US" sz="25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4" name="Textfeld 3"/>
          <p:cNvSpPr txBox="1"/>
          <p:nvPr/>
        </p:nvSpPr>
        <p:spPr>
          <a:xfrm>
            <a:off x="334696" y="5926665"/>
            <a:ext cx="10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C63133"/>
                </a:solidFill>
                <a:latin typeface="Myriad Pro" panose="020B0503030403020204" pitchFamily="34" charset="0"/>
                <a:ea typeface="+mj-ea"/>
                <a:cs typeface="+mj-cs"/>
              </a:rPr>
              <a:t>In all phases, the relevant approaches will be presented and discussed with oneM2M to consolidate a shared view and steer the work of the STF.</a:t>
            </a:r>
            <a:endParaRPr lang="de-DE" sz="1600" b="1" dirty="0">
              <a:solidFill>
                <a:srgbClr val="C63133"/>
              </a:solidFill>
              <a:latin typeface="Myriad Pro" panose="020B0503030403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146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ETSI SmartM2M 		     STF589 - </a:t>
            </a:r>
            <a:r>
              <a:rPr lang="en-US" dirty="0"/>
              <a:t>Deliverables (1)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325244" y="1636294"/>
            <a:ext cx="5658461" cy="4620127"/>
            <a:chOff x="325244" y="1636294"/>
            <a:chExt cx="5658461" cy="4620127"/>
          </a:xfrm>
        </p:grpSpPr>
        <p:sp>
          <p:nvSpPr>
            <p:cNvPr id="31" name="Rounded Rectangle 30"/>
            <p:cNvSpPr/>
            <p:nvPr/>
          </p:nvSpPr>
          <p:spPr>
            <a:xfrm>
              <a:off x="325244" y="1947025"/>
              <a:ext cx="5658461" cy="4309396"/>
            </a:xfrm>
            <a:prstGeom prst="roundRect">
              <a:avLst>
                <a:gd name="adj" fmla="val 6057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Identify additional requirements to be potentially submitted to oneM2M in the areas of discovery and query languages (syntax and semantic), by means of the development of relevant use cases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Include discovery of specific information and of aggregated information, and interaction with external sources of data and queries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oneM2M architecture, oneM2M semantic approach, current oneM2M capabilities and SAREF will be at the basis of these use cases and requirements</a:t>
              </a: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25244" y="1636294"/>
              <a:ext cx="5658461" cy="834190"/>
            </a:xfrm>
            <a:prstGeom prst="roundRect">
              <a:avLst>
                <a:gd name="adj" fmla="val 22436"/>
              </a:avLst>
            </a:prstGeom>
            <a:solidFill>
              <a:srgbClr val="A0A0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kern="0" dirty="0">
                  <a:solidFill>
                    <a:prstClr val="white"/>
                  </a:solidFill>
                  <a:latin typeface="Arial"/>
                </a:rPr>
                <a:t>TR 103 714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kern="0" dirty="0">
                  <a:solidFill>
                    <a:prstClr val="white"/>
                  </a:solidFill>
                  <a:latin typeface="Arial"/>
                </a:rPr>
                <a:t>Discovery and Query use cases and requirements</a:t>
              </a:r>
              <a:endParaRPr lang="de-DE" kern="0" dirty="0">
                <a:solidFill>
                  <a:prstClr val="white"/>
                </a:solidFill>
                <a:latin typeface="Arial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220716" y="1636294"/>
            <a:ext cx="5658462" cy="4620127"/>
            <a:chOff x="325243" y="1636294"/>
            <a:chExt cx="5658462" cy="4620127"/>
          </a:xfrm>
        </p:grpSpPr>
        <p:sp>
          <p:nvSpPr>
            <p:cNvPr id="34" name="Rounded Rectangle 33"/>
            <p:cNvSpPr/>
            <p:nvPr/>
          </p:nvSpPr>
          <p:spPr>
            <a:xfrm>
              <a:off x="325243" y="1947025"/>
              <a:ext cx="5658461" cy="4309396"/>
            </a:xfrm>
            <a:prstGeom prst="roundRect">
              <a:avLst>
                <a:gd name="adj" fmla="val 6057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Identify, define, and analyze relevant approaches with respect to the use cases and requirements developed in TR 103 714. The most appropriate one will be selected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The need to plug in the solution on the oneM2M standard will drive the solution analysis, to determine the best approach to be followed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Look to the query and discovery mechanisms already available, looking at SAREF and CIM  to extract/adapt the applicable components and to ensure a smooth interworking with non-oneM2M solutions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325244" y="1636294"/>
              <a:ext cx="5658461" cy="834190"/>
            </a:xfrm>
            <a:prstGeom prst="roundRect">
              <a:avLst>
                <a:gd name="adj" fmla="val 22436"/>
              </a:avLst>
            </a:prstGeom>
            <a:solidFill>
              <a:srgbClr val="A0A0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 kern="0" dirty="0">
                  <a:solidFill>
                    <a:prstClr val="white"/>
                  </a:solidFill>
                  <a:latin typeface="Arial"/>
                </a:rPr>
                <a:t>TR 103 715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kern="0" dirty="0">
                  <a:solidFill>
                    <a:prstClr val="white"/>
                  </a:solidFill>
                  <a:latin typeface="Arial"/>
                </a:rPr>
                <a:t>Discovery and Query options analysis and selection</a:t>
              </a:r>
              <a:endParaRPr lang="en-US" sz="2400" b="1" kern="0" dirty="0">
                <a:solidFill>
                  <a:prstClr val="white"/>
                </a:solidFill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8147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ETSI SmartM2M 		    STF589 - </a:t>
            </a:r>
            <a:r>
              <a:rPr lang="en-US" dirty="0"/>
              <a:t>Deliverables (2)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325243" y="1636294"/>
            <a:ext cx="5658462" cy="4620127"/>
            <a:chOff x="325243" y="1636294"/>
            <a:chExt cx="5658462" cy="4620127"/>
          </a:xfrm>
        </p:grpSpPr>
        <p:sp>
          <p:nvSpPr>
            <p:cNvPr id="31" name="Rounded Rectangle 30"/>
            <p:cNvSpPr/>
            <p:nvPr/>
          </p:nvSpPr>
          <p:spPr>
            <a:xfrm>
              <a:off x="325243" y="1947025"/>
              <a:ext cx="5658461" cy="4309396"/>
            </a:xfrm>
            <a:prstGeom prst="roundRect">
              <a:avLst>
                <a:gd name="adj" fmla="val 6057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Develop a simulation with the goal to provide a proof of concept and a performance evaluation to support the selection and development of the discovery and query solution to be contributed to oneM2M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An extract of the simulation results will be used to support the discussion and the proposal within oneM2M</a:t>
              </a: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25244" y="1636294"/>
              <a:ext cx="5658461" cy="834190"/>
            </a:xfrm>
            <a:prstGeom prst="roundRect">
              <a:avLst>
                <a:gd name="adj" fmla="val 22436"/>
              </a:avLst>
            </a:prstGeom>
            <a:solidFill>
              <a:srgbClr val="A0A0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kern="0" dirty="0">
                  <a:solidFill>
                    <a:prstClr val="white"/>
                  </a:solidFill>
                  <a:latin typeface="Arial"/>
                </a:rPr>
                <a:t>TR 103 716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kern="0" dirty="0">
                  <a:solidFill>
                    <a:prstClr val="white"/>
                  </a:solidFill>
                  <a:latin typeface="Arial"/>
                </a:rPr>
                <a:t>Discovery and Query simulation and evaluation</a:t>
              </a:r>
              <a:endParaRPr lang="de-DE" kern="0" dirty="0">
                <a:solidFill>
                  <a:prstClr val="white"/>
                </a:solidFill>
                <a:latin typeface="Arial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220716" y="1636294"/>
            <a:ext cx="5658462" cy="4620127"/>
            <a:chOff x="325243" y="1636294"/>
            <a:chExt cx="5658462" cy="4620127"/>
          </a:xfrm>
        </p:grpSpPr>
        <p:sp>
          <p:nvSpPr>
            <p:cNvPr id="34" name="Rounded Rectangle 33"/>
            <p:cNvSpPr/>
            <p:nvPr/>
          </p:nvSpPr>
          <p:spPr>
            <a:xfrm>
              <a:off x="325243" y="1947025"/>
              <a:ext cx="5658461" cy="4309396"/>
            </a:xfrm>
            <a:prstGeom prst="roundRect">
              <a:avLst>
                <a:gd name="adj" fmla="val 6057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Develop the specification for the discovery solution selected in TR 103 715 and TR 103 716. This deliverable will document the mechanism.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The real </a:t>
              </a:r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standardisation</a:t>
              </a:r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yriad Pro" panose="020B0503030403020204" pitchFamily="34" charset="0"/>
                </a:rPr>
                <a:t> proposal will be contributed to oneM2M TS-0001 (Architecture), oneM2M TS-0034 (Semantic support), oneM2M TS-0033 (Interworking Framework), oneM2M TS-0004 (Protocols) (other oneM2M TS may be also impacted)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325244" y="1636294"/>
              <a:ext cx="5658461" cy="834190"/>
            </a:xfrm>
            <a:prstGeom prst="roundRect">
              <a:avLst>
                <a:gd name="adj" fmla="val 22436"/>
              </a:avLst>
            </a:prstGeom>
            <a:solidFill>
              <a:srgbClr val="A0A0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kern="0" dirty="0">
                  <a:solidFill>
                    <a:prstClr val="white"/>
                  </a:solidFill>
                  <a:latin typeface="Arial"/>
                </a:rPr>
                <a:t>TR 103 717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kern="0" dirty="0">
                  <a:solidFill>
                    <a:prstClr val="white"/>
                  </a:solidFill>
                  <a:latin typeface="Arial"/>
                </a:rPr>
                <a:t>Discovery and Query solution development</a:t>
              </a:r>
              <a:endParaRPr lang="de-DE" kern="0" dirty="0">
                <a:solidFill>
                  <a:prstClr val="white"/>
                </a:solidFill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1646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rafik 4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8" y="1173570"/>
            <a:ext cx="10844581" cy="53193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ETSI SmartM2M 		    STF589 - Schedule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6</a:t>
            </a:fld>
            <a:endParaRPr lang="en-US"/>
          </a:p>
        </p:txBody>
      </p:sp>
      <p:sp>
        <p:nvSpPr>
          <p:cNvPr id="8" name="Abgerundetes Rechteck 7"/>
          <p:cNvSpPr/>
          <p:nvPr/>
        </p:nvSpPr>
        <p:spPr>
          <a:xfrm>
            <a:off x="380993" y="1834890"/>
            <a:ext cx="1620698" cy="625632"/>
          </a:xfrm>
          <a:prstGeom prst="roundRect">
            <a:avLst/>
          </a:prstGeom>
          <a:gradFill rotWithShape="1">
            <a:gsLst>
              <a:gs pos="0">
                <a:srgbClr val="F79646">
                  <a:shade val="51000"/>
                  <a:satMod val="130000"/>
                </a:srgbClr>
              </a:gs>
              <a:gs pos="80000">
                <a:srgbClr val="F79646">
                  <a:shade val="93000"/>
                  <a:satMod val="130000"/>
                </a:srgbClr>
              </a:gs>
              <a:gs pos="100000">
                <a:srgbClr val="F7964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36000" tIns="36000" rIns="36000" bIns="36000"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 103 714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kern="0" dirty="0">
                <a:solidFill>
                  <a:prstClr val="white"/>
                </a:solidFill>
                <a:latin typeface="Arial"/>
              </a:rPr>
              <a:t>Use cases and requirements</a:t>
            </a:r>
            <a:endParaRPr kumimoji="0" lang="de-DE" sz="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Pfeil nach rechts 8"/>
          <p:cNvSpPr/>
          <p:nvPr/>
        </p:nvSpPr>
        <p:spPr>
          <a:xfrm>
            <a:off x="2001692" y="1760366"/>
            <a:ext cx="3332308" cy="782253"/>
          </a:xfrm>
          <a:prstGeom prst="rightArrow">
            <a:avLst/>
          </a:prstGeom>
          <a:gradFill rotWithShape="1">
            <a:gsLst>
              <a:gs pos="0">
                <a:srgbClr val="F79646">
                  <a:shade val="51000"/>
                  <a:satMod val="130000"/>
                </a:srgbClr>
              </a:gs>
              <a:gs pos="80000">
                <a:srgbClr val="F79646">
                  <a:shade val="93000"/>
                  <a:satMod val="130000"/>
                </a:srgbClr>
              </a:gs>
              <a:gs pos="100000">
                <a:srgbClr val="F7964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146144" y="1917077"/>
            <a:ext cx="619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Stable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731617" y="1917076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369253" y="1907876"/>
            <a:ext cx="534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380992" y="3101082"/>
            <a:ext cx="1620699" cy="625632"/>
          </a:xfrm>
          <a:prstGeom prst="roundRect">
            <a:avLst/>
          </a:prstGeom>
          <a:gradFill rotWithShape="1">
            <a:gsLst>
              <a:gs pos="0">
                <a:srgbClr val="F79646">
                  <a:shade val="51000"/>
                  <a:satMod val="130000"/>
                </a:srgbClr>
              </a:gs>
              <a:gs pos="80000">
                <a:srgbClr val="F79646">
                  <a:shade val="93000"/>
                  <a:satMod val="130000"/>
                </a:srgbClr>
              </a:gs>
              <a:gs pos="100000">
                <a:srgbClr val="F7964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36000" tIns="36000" rIns="36000" bIns="36000"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 103 715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kern="0" dirty="0">
                <a:solidFill>
                  <a:prstClr val="white"/>
                </a:solidFill>
                <a:latin typeface="Arial"/>
              </a:rPr>
              <a:t>Discovery and Query</a:t>
            </a:r>
            <a:br>
              <a:rPr lang="en-US" sz="800" kern="0" dirty="0">
                <a:solidFill>
                  <a:prstClr val="white"/>
                </a:solidFill>
                <a:latin typeface="Arial"/>
              </a:rPr>
            </a:br>
            <a:r>
              <a:rPr lang="en-US" sz="800" kern="0" dirty="0">
                <a:solidFill>
                  <a:prstClr val="white"/>
                </a:solidFill>
                <a:latin typeface="Arial"/>
              </a:rPr>
              <a:t>options analysis and selection</a:t>
            </a:r>
            <a:endParaRPr kumimoji="0" lang="de-DE" sz="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Pfeil nach rechts 13"/>
          <p:cNvSpPr/>
          <p:nvPr/>
        </p:nvSpPr>
        <p:spPr>
          <a:xfrm>
            <a:off x="2001692" y="3035556"/>
            <a:ext cx="4720842" cy="782253"/>
          </a:xfrm>
          <a:prstGeom prst="rightArrow">
            <a:avLst/>
          </a:prstGeom>
          <a:gradFill rotWithShape="1">
            <a:gsLst>
              <a:gs pos="0">
                <a:srgbClr val="F79646">
                  <a:shade val="51000"/>
                  <a:satMod val="130000"/>
                </a:srgbClr>
              </a:gs>
              <a:gs pos="80000">
                <a:srgbClr val="F79646">
                  <a:shade val="93000"/>
                  <a:satMod val="130000"/>
                </a:srgbClr>
              </a:gs>
              <a:gs pos="100000">
                <a:srgbClr val="F7964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3929125" y="3192267"/>
            <a:ext cx="619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Stable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4705284" y="3192266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2745330" y="3183066"/>
            <a:ext cx="534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380993" y="4377519"/>
            <a:ext cx="1620698" cy="625632"/>
          </a:xfrm>
          <a:prstGeom prst="roundRect">
            <a:avLst/>
          </a:prstGeom>
          <a:gradFill rotWithShape="1">
            <a:gsLst>
              <a:gs pos="0">
                <a:srgbClr val="F79646">
                  <a:shade val="51000"/>
                  <a:satMod val="130000"/>
                </a:srgbClr>
              </a:gs>
              <a:gs pos="80000">
                <a:srgbClr val="F79646">
                  <a:shade val="93000"/>
                  <a:satMod val="130000"/>
                </a:srgbClr>
              </a:gs>
              <a:gs pos="100000">
                <a:srgbClr val="F7964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36000" tIns="36000" rIns="36000" bIns="36000"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 103 716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kern="0" dirty="0">
                <a:solidFill>
                  <a:prstClr val="white"/>
                </a:solidFill>
                <a:latin typeface="Arial"/>
              </a:rPr>
              <a:t>Discovery and Query</a:t>
            </a:r>
            <a:br>
              <a:rPr lang="en-US" sz="800" kern="0" dirty="0">
                <a:solidFill>
                  <a:prstClr val="white"/>
                </a:solidFill>
                <a:latin typeface="Arial"/>
              </a:rPr>
            </a:br>
            <a:r>
              <a:rPr lang="en-US" sz="800" kern="0" dirty="0">
                <a:solidFill>
                  <a:prstClr val="white"/>
                </a:solidFill>
                <a:latin typeface="Arial"/>
              </a:rPr>
              <a:t>simulation and evaluation</a:t>
            </a:r>
            <a:endParaRPr kumimoji="0" lang="de-DE" sz="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Pfeil nach rechts 18"/>
          <p:cNvSpPr/>
          <p:nvPr/>
        </p:nvSpPr>
        <p:spPr>
          <a:xfrm>
            <a:off x="1982386" y="4294733"/>
            <a:ext cx="7195481" cy="782253"/>
          </a:xfrm>
          <a:prstGeom prst="rightArrow">
            <a:avLst/>
          </a:prstGeom>
          <a:gradFill rotWithShape="1">
            <a:gsLst>
              <a:gs pos="0">
                <a:srgbClr val="F79646">
                  <a:shade val="51000"/>
                  <a:satMod val="130000"/>
                </a:srgbClr>
              </a:gs>
              <a:gs pos="80000">
                <a:srgbClr val="F79646">
                  <a:shade val="93000"/>
                  <a:satMod val="130000"/>
                </a:srgbClr>
              </a:gs>
              <a:gs pos="100000">
                <a:srgbClr val="F7964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6856786" y="4459706"/>
            <a:ext cx="619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Stable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7417035" y="4459705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4002059" y="4450505"/>
            <a:ext cx="534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Abgerundetes Rechteck 22"/>
          <p:cNvSpPr/>
          <p:nvPr/>
        </p:nvSpPr>
        <p:spPr>
          <a:xfrm>
            <a:off x="380992" y="5652727"/>
            <a:ext cx="1620699" cy="625632"/>
          </a:xfrm>
          <a:prstGeom prst="roundRect">
            <a:avLst/>
          </a:prstGeom>
          <a:gradFill rotWithShape="1">
            <a:gsLst>
              <a:gs pos="0">
                <a:srgbClr val="F79646">
                  <a:shade val="51000"/>
                  <a:satMod val="130000"/>
                </a:srgbClr>
              </a:gs>
              <a:gs pos="80000">
                <a:srgbClr val="F79646">
                  <a:shade val="93000"/>
                  <a:satMod val="130000"/>
                </a:srgbClr>
              </a:gs>
              <a:gs pos="100000">
                <a:srgbClr val="F7964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36000" tIns="36000" rIns="36000" bIns="36000"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 103 717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kern="0" dirty="0">
                <a:solidFill>
                  <a:prstClr val="white"/>
                </a:solidFill>
                <a:latin typeface="Arial"/>
              </a:rPr>
              <a:t>Discovery and Query</a:t>
            </a:r>
            <a:br>
              <a:rPr lang="en-US" sz="800" kern="0" dirty="0">
                <a:solidFill>
                  <a:prstClr val="white"/>
                </a:solidFill>
                <a:latin typeface="Arial"/>
              </a:rPr>
            </a:br>
            <a:r>
              <a:rPr lang="en-US" sz="800" kern="0" dirty="0">
                <a:solidFill>
                  <a:prstClr val="white"/>
                </a:solidFill>
                <a:latin typeface="Arial"/>
              </a:rPr>
              <a:t>solution development</a:t>
            </a:r>
            <a:endParaRPr kumimoji="0" lang="de-DE" sz="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4" name="Pfeil nach rechts 23"/>
          <p:cNvSpPr/>
          <p:nvPr/>
        </p:nvSpPr>
        <p:spPr>
          <a:xfrm>
            <a:off x="2001691" y="5578203"/>
            <a:ext cx="8369976" cy="782253"/>
          </a:xfrm>
          <a:prstGeom prst="rightArrow">
            <a:avLst/>
          </a:prstGeom>
          <a:gradFill rotWithShape="1">
            <a:gsLst>
              <a:gs pos="0">
                <a:srgbClr val="F79646">
                  <a:shade val="51000"/>
                  <a:satMod val="130000"/>
                </a:srgbClr>
              </a:gs>
              <a:gs pos="80000">
                <a:srgbClr val="F79646">
                  <a:shade val="93000"/>
                  <a:satMod val="130000"/>
                </a:srgbClr>
              </a:gs>
              <a:gs pos="100000">
                <a:srgbClr val="F7964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6873947" y="5734914"/>
            <a:ext cx="619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Stable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8157866" y="5734913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5449638" y="5725713"/>
            <a:ext cx="534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br>
              <a:rPr lang="de-DE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feld 48"/>
          <p:cNvSpPr txBox="1"/>
          <p:nvPr/>
        </p:nvSpPr>
        <p:spPr>
          <a:xfrm>
            <a:off x="4812357" y="1987106"/>
            <a:ext cx="933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feld 49"/>
          <p:cNvSpPr txBox="1"/>
          <p:nvPr/>
        </p:nvSpPr>
        <p:spPr>
          <a:xfrm>
            <a:off x="6387158" y="3282511"/>
            <a:ext cx="933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8707032" y="4544048"/>
            <a:ext cx="933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9926230" y="5830982"/>
            <a:ext cx="933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Publication</a:t>
            </a: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565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4696" y="0"/>
            <a:ext cx="10372290" cy="1173570"/>
          </a:xfrm>
        </p:spPr>
        <p:txBody>
          <a:bodyPr>
            <a:normAutofit fontScale="90000"/>
          </a:bodyPr>
          <a:lstStyle/>
          <a:p>
            <a:r>
              <a:rPr lang="fr-FR" dirty="0"/>
              <a:t>STF589 – </a:t>
            </a:r>
            <a:r>
              <a:rPr lang="en-US" dirty="0"/>
              <a:t>STF members and </a:t>
            </a:r>
            <a:r>
              <a:rPr lang="en-US"/>
              <a:t>partecipants 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9EFCF45-6154-4F87-BA71-BA730BE81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569116"/>
              </p:ext>
            </p:extLst>
          </p:nvPr>
        </p:nvGraphicFramePr>
        <p:xfrm>
          <a:off x="273736" y="1101159"/>
          <a:ext cx="11256145" cy="516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9706">
                  <a:extLst>
                    <a:ext uri="{9D8B030D-6E8A-4147-A177-3AD203B41FA5}">
                      <a16:colId xmlns:a16="http://schemas.microsoft.com/office/drawing/2014/main" val="627570277"/>
                    </a:ext>
                  </a:extLst>
                </a:gridCol>
                <a:gridCol w="4284921">
                  <a:extLst>
                    <a:ext uri="{9D8B030D-6E8A-4147-A177-3AD203B41FA5}">
                      <a16:colId xmlns:a16="http://schemas.microsoft.com/office/drawing/2014/main" val="2589396481"/>
                    </a:ext>
                  </a:extLst>
                </a:gridCol>
                <a:gridCol w="4019107">
                  <a:extLst>
                    <a:ext uri="{9D8B030D-6E8A-4147-A177-3AD203B41FA5}">
                      <a16:colId xmlns:a16="http://schemas.microsoft.com/office/drawing/2014/main" val="3690733453"/>
                    </a:ext>
                  </a:extLst>
                </a:gridCol>
                <a:gridCol w="142411">
                  <a:extLst>
                    <a:ext uri="{9D8B030D-6E8A-4147-A177-3AD203B41FA5}">
                      <a16:colId xmlns:a16="http://schemas.microsoft.com/office/drawing/2014/main" val="2372675470"/>
                    </a:ext>
                  </a:extLst>
                </a:gridCol>
              </a:tblGrid>
              <a:tr h="522387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Name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Companies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Role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776640874"/>
                  </a:ext>
                </a:extLst>
              </a:tr>
              <a:tr h="330627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Joachim Koss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JK Consulting and Projects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Expert – STF Leader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1064624839"/>
                  </a:ext>
                </a:extLst>
              </a:tr>
              <a:tr h="311862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 err="1">
                          <a:effectLst/>
                        </a:rPr>
                        <a:t>SeungMyeong</a:t>
                      </a:r>
                      <a:r>
                        <a:rPr lang="en-US" sz="2000" dirty="0">
                          <a:effectLst/>
                        </a:rPr>
                        <a:t> Jeong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Korean Electronics Technology Institute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Expert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3992072144"/>
                  </a:ext>
                </a:extLst>
              </a:tr>
              <a:tr h="330627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Luigi Liquori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INRIA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Expert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3754652989"/>
                  </a:ext>
                </a:extLst>
              </a:tr>
              <a:tr h="330627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Marie-Agnès Peraldi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INRIA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Expert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507557540"/>
                  </a:ext>
                </a:extLst>
              </a:tr>
              <a:tr h="330627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Raul Garcia-Castro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UPM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Expert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3307522457"/>
                  </a:ext>
                </a:extLst>
              </a:tr>
              <a:tr h="372140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Andrea </a:t>
                      </a:r>
                      <a:r>
                        <a:rPr lang="en-US" sz="2000" dirty="0" err="1">
                          <a:effectLst/>
                        </a:rPr>
                        <a:t>Cimmino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UPM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Expert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53896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1470708239"/>
                  </a:ext>
                </a:extLst>
              </a:tr>
              <a:tr h="363634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Patrick Guillemin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ETSI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SmartM2M Technical Officer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1381510046"/>
                  </a:ext>
                </a:extLst>
              </a:tr>
              <a:tr h="330627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Laurent Velez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ETSI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CTI Officer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3773627775"/>
                  </a:ext>
                </a:extLst>
              </a:tr>
              <a:tr h="330627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Enrico Scarrone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Telecom Italia S.p.a.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Chairman SmartM2M and oneM2M SC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1280761253"/>
                  </a:ext>
                </a:extLst>
              </a:tr>
              <a:tr h="330627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Francisco Da Silva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Huawei Technologies Sweden AB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SmartM2M Vice Chairman 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554592138"/>
                  </a:ext>
                </a:extLst>
              </a:tr>
              <a:tr h="195613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Roland  Hechwartner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>
                          <a:effectLst/>
                        </a:rPr>
                        <a:t>DeutchTelecom</a:t>
                      </a:r>
                      <a:endParaRPr lang="it-IT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r>
                        <a:rPr lang="en-US" sz="2000" dirty="0">
                          <a:effectLst/>
                        </a:rPr>
                        <a:t>Chairman oneM2M TP</a:t>
                      </a: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900430" algn="l"/>
                          <a:tab pos="2970530" algn="l"/>
                          <a:tab pos="3780790" algn="l"/>
                          <a:tab pos="4500880" algn="l"/>
                        </a:tabLst>
                      </a:pPr>
                      <a:endParaRPr lang="it-IT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083" marR="57083" marT="0" marB="0" anchor="b"/>
                </a:tc>
                <a:extLst>
                  <a:ext uri="{0D108BD9-81ED-4DB2-BD59-A6C34878D82A}">
                    <a16:rowId xmlns:a16="http://schemas.microsoft.com/office/drawing/2014/main" val="1713710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917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ETSI SmartM2M 		    STF589 - Contact Details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8</a:t>
            </a:fld>
            <a:endParaRPr lang="en-US"/>
          </a:p>
        </p:txBody>
      </p:sp>
      <p:sp>
        <p:nvSpPr>
          <p:cNvPr id="6" name="Textfeld 5"/>
          <p:cNvSpPr txBox="1"/>
          <p:nvPr/>
        </p:nvSpPr>
        <p:spPr>
          <a:xfrm>
            <a:off x="0" y="1389469"/>
            <a:ext cx="648546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None/>
            </a:pPr>
            <a:r>
              <a:rPr lang="en-GB" altLang="en-US" sz="2800" dirty="0"/>
              <a:t>Contact Details:</a:t>
            </a:r>
          </a:p>
          <a:p>
            <a:pPr marL="2776538">
              <a:buFontTx/>
              <a:buNone/>
            </a:pPr>
            <a:r>
              <a:rPr lang="en-GB" altLang="en-US" sz="2800" dirty="0"/>
              <a:t>Joachim Koss</a:t>
            </a:r>
            <a:br>
              <a:rPr lang="en-GB" altLang="en-US" sz="2400" dirty="0"/>
            </a:br>
            <a:br>
              <a:rPr lang="en-GB" altLang="en-US" dirty="0"/>
            </a:br>
            <a:r>
              <a:rPr lang="en-GB" altLang="en-US" dirty="0"/>
              <a:t>JK Consulting &amp; Projects</a:t>
            </a:r>
            <a:br>
              <a:rPr lang="en-GB" altLang="en-US" dirty="0"/>
            </a:br>
            <a:r>
              <a:rPr lang="en-GB" altLang="en-US" dirty="0"/>
              <a:t>Email:    </a:t>
            </a:r>
            <a:r>
              <a:rPr lang="en-GB" altLang="en-US" dirty="0">
                <a:hlinkClick r:id="rId2"/>
              </a:rPr>
              <a:t>joachim.koss@</a:t>
            </a:r>
            <a:r>
              <a:rPr lang="en-GB" altLang="en-US" dirty="0">
                <a:hlinkClick r:id="rId3"/>
              </a:rPr>
              <a:t>jk-conpro.de</a:t>
            </a:r>
            <a:br>
              <a:rPr lang="en-GB" altLang="en-US" dirty="0"/>
            </a:br>
            <a:r>
              <a:rPr lang="en-GB" altLang="en-US" dirty="0"/>
              <a:t>Phone:  +49 3379 379092</a:t>
            </a:r>
            <a:br>
              <a:rPr lang="en-GB" altLang="en-US" dirty="0"/>
            </a:br>
            <a:r>
              <a:rPr lang="en-GB" altLang="en-US" dirty="0"/>
              <a:t>Mobile: +49 157 32100402</a:t>
            </a:r>
          </a:p>
          <a:p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7598" y="1856697"/>
            <a:ext cx="1279472" cy="1681646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6485467" y="2427498"/>
            <a:ext cx="52881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ETSI  STF 589 Homepage: </a:t>
            </a:r>
          </a:p>
          <a:p>
            <a:pPr algn="ctr"/>
            <a:r>
              <a:rPr lang="de-DE" sz="2800" dirty="0">
                <a:hlinkClick r:id="rId5"/>
              </a:rPr>
              <a:t>https://portal.etsi.org/STF/STFs/STFHomePages/STF589</a:t>
            </a:r>
            <a:r>
              <a:rPr lang="de-DE" sz="2800" dirty="0"/>
              <a:t> (</a:t>
            </a:r>
            <a:r>
              <a:rPr lang="de-DE" sz="2800" dirty="0" err="1"/>
              <a:t>soon</a:t>
            </a:r>
            <a:r>
              <a:rPr lang="de-DE" sz="2800" dirty="0"/>
              <a:t> on </a:t>
            </a:r>
            <a:r>
              <a:rPr lang="de-DE" sz="2800" dirty="0" err="1"/>
              <a:t>line</a:t>
            </a:r>
            <a:r>
              <a:rPr lang="de-DE" sz="2800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143A25-FBA8-4F04-8C21-349D8BA64154}"/>
              </a:ext>
            </a:extLst>
          </p:cNvPr>
          <p:cNvSpPr txBox="1"/>
          <p:nvPr/>
        </p:nvSpPr>
        <p:spPr>
          <a:xfrm>
            <a:off x="1307598" y="4299154"/>
            <a:ext cx="695485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ETSI SmartM2M </a:t>
            </a:r>
            <a:r>
              <a:rPr lang="it-IT" dirty="0" err="1"/>
              <a:t>contacts</a:t>
            </a:r>
            <a:r>
              <a:rPr lang="it-IT" dirty="0"/>
              <a:t> :</a:t>
            </a:r>
          </a:p>
          <a:p>
            <a:r>
              <a:rPr lang="en-US" dirty="0"/>
              <a:t>Chairman:	Scarrone Enrico	TIM - Telecom Italia S.p.A.</a:t>
            </a:r>
          </a:p>
          <a:p>
            <a:r>
              <a:rPr lang="en-US" dirty="0"/>
              <a:t>Vice Chairman:	Da Silva Francisco	Huawei Technologies Sweden AB</a:t>
            </a:r>
          </a:p>
          <a:p>
            <a:r>
              <a:rPr lang="en-US" dirty="0"/>
              <a:t>Technical Officer:	Guillemin Patrick	ETSI</a:t>
            </a:r>
            <a:endParaRPr lang="it-IT" dirty="0"/>
          </a:p>
          <a:p>
            <a:endParaRPr lang="it-IT" dirty="0"/>
          </a:p>
          <a:p>
            <a:r>
              <a:rPr lang="it-IT" dirty="0"/>
              <a:t> </a:t>
            </a:r>
            <a:r>
              <a:rPr lang="it-IT" dirty="0">
                <a:hlinkClick r:id="rId6"/>
              </a:rPr>
              <a:t>https://portal.etsi.org/tb.aspx?tbid=726&amp;SubTB=726#/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2431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776</Words>
  <Application>Microsoft Office PowerPoint</Application>
  <PresentationFormat>Widescreen</PresentationFormat>
  <Paragraphs>131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Myriad Pro</vt:lpstr>
      <vt:lpstr>Myriad Pro Light</vt:lpstr>
      <vt:lpstr>Times New Roman</vt:lpstr>
      <vt:lpstr>Office Theme</vt:lpstr>
      <vt:lpstr> ETSI SmartM2M  Specialist Task Force STF589 on Semantic Discovery and Query in oneM2M </vt:lpstr>
      <vt:lpstr>ETSI SmartM2M STF 589 - Introduction</vt:lpstr>
      <vt:lpstr>ETSI SmartM2M                STF589 - Objectives</vt:lpstr>
      <vt:lpstr>ETSI SmartM2M        STF589 - Deliverables (1)</vt:lpstr>
      <vt:lpstr>ETSI SmartM2M       STF589 - Deliverables (2)</vt:lpstr>
      <vt:lpstr>ETSI SmartM2M       STF589 - Schedule</vt:lpstr>
      <vt:lpstr>STF589 – STF members and partecipants </vt:lpstr>
      <vt:lpstr>ETSI SmartM2M       STF589 - Contact Details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Scarrone Enrico</cp:lastModifiedBy>
  <cp:revision>69</cp:revision>
  <dcterms:created xsi:type="dcterms:W3CDTF">2017-09-21T15:46:31Z</dcterms:created>
  <dcterms:modified xsi:type="dcterms:W3CDTF">2020-02-20T15:39:54Z</dcterms:modified>
</cp:coreProperties>
</file>