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93" r:id="rId3"/>
    <p:sldId id="29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87" d="100"/>
          <a:sy n="87" d="100"/>
        </p:scale>
        <p:origin x="10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32F9F-EEC0-4B13-BAE6-AE1AF00484DF}" type="datetimeFigureOut">
              <a:rPr lang="en-US" smtClean="0"/>
              <a:t>2/18/2020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6E1EC-ECC7-43C0-88F9-B448D83C4F6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52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6E1EC-ECC7-43C0-88F9-B448D83C4F6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13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member.onem2m.org/Application/documentApp/documentinfo/?documentId=29234&amp;fromList=Y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367687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SC Clarification on</a:t>
            </a:r>
            <a:br>
              <a:rPr lang="en-US" dirty="0" smtClean="0"/>
            </a:br>
            <a:r>
              <a:rPr lang="en-US" dirty="0" smtClean="0"/>
              <a:t>Copyright Notices for Schemas</a:t>
            </a:r>
            <a:r>
              <a:rPr lang="en-US" dirty="0" smtClean="0"/>
              <a:t> </a:t>
            </a: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Group Name: </a:t>
            </a:r>
            <a:r>
              <a:rPr lang="en-US" dirty="0" smtClean="0"/>
              <a:t>TP#50</a:t>
            </a:r>
            <a:endParaRPr lang="en-US" dirty="0"/>
          </a:p>
          <a:p>
            <a:r>
              <a:rPr lang="en-US" dirty="0" smtClean="0"/>
              <a:t>Source: Roland Hechwartner, TPC, Deutsche Telekom</a:t>
            </a:r>
          </a:p>
          <a:p>
            <a:r>
              <a:rPr lang="en-US" dirty="0" smtClean="0"/>
              <a:t>Meeting Date: </a:t>
            </a:r>
            <a:r>
              <a:rPr lang="en-US" dirty="0" smtClean="0"/>
              <a:t>February 18, 2020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Item for SC discussion/decision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493919"/>
            <a:ext cx="11386966" cy="435133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TP requested clarification from SC Legal Subcommittee </a:t>
            </a:r>
            <a:r>
              <a:rPr lang="en-US" sz="2400" dirty="0"/>
              <a:t>on </a:t>
            </a:r>
            <a:r>
              <a:rPr lang="en-US" sz="2400" dirty="0" smtClean="0"/>
              <a:t>the use </a:t>
            </a:r>
            <a:r>
              <a:rPr lang="en-US" sz="2400" dirty="0"/>
              <a:t>of copyright notices for schema files </a:t>
            </a:r>
            <a:r>
              <a:rPr lang="en-US" sz="2400" dirty="0" smtClean="0"/>
              <a:t>– </a:t>
            </a:r>
            <a:r>
              <a:rPr lang="en-US" sz="2400" i="1" dirty="0" smtClean="0">
                <a:solidFill>
                  <a:srgbClr val="00B050"/>
                </a:solidFill>
              </a:rPr>
              <a:t>approved by LG and SC. Respective changes to be applied</a:t>
            </a:r>
            <a:endParaRPr lang="en-US" sz="2400" i="1" dirty="0">
              <a:solidFill>
                <a:srgbClr val="00B050"/>
              </a:solidFill>
            </a:endParaRPr>
          </a:p>
          <a:p>
            <a:pPr lvl="1"/>
            <a:r>
              <a:rPr lang="en-US" sz="2000" dirty="0" smtClean="0"/>
              <a:t>See details in document “</a:t>
            </a:r>
            <a:r>
              <a:rPr lang="en-US" sz="2000" dirty="0" smtClean="0">
                <a:hlinkClick r:id="rId2"/>
              </a:rPr>
              <a:t>LG-2019-0005 Clarification </a:t>
            </a:r>
            <a:r>
              <a:rPr lang="en-US" sz="2000" dirty="0">
                <a:hlinkClick r:id="rId2"/>
              </a:rPr>
              <a:t>on use of copyright notices for schema </a:t>
            </a:r>
            <a:r>
              <a:rPr lang="en-US" sz="2000" dirty="0" smtClean="0">
                <a:hlinkClick r:id="rId2"/>
              </a:rPr>
              <a:t>files</a:t>
            </a:r>
            <a:r>
              <a:rPr lang="en-US" sz="2000" dirty="0" smtClean="0"/>
              <a:t>”</a:t>
            </a:r>
          </a:p>
          <a:p>
            <a:r>
              <a:rPr lang="en-US" dirty="0" smtClean="0"/>
              <a:t>Proposed Way Forward:</a:t>
            </a:r>
          </a:p>
          <a:p>
            <a:pPr lvl="1"/>
            <a:r>
              <a:rPr lang="en-US" dirty="0" smtClean="0"/>
              <a:t>Rapporteurs of Specifications concerned are asked to update the copyright notices accordingly (see next slide).</a:t>
            </a:r>
            <a:endParaRPr lang="en-US" dirty="0" smtClean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4525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E4AB0E5-C6C0-43FE-B8A8-2A7F6877B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282390"/>
            <a:ext cx="10515600" cy="517416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2400" dirty="0"/>
              <a:t>Copyright Notification</a:t>
            </a:r>
            <a:endParaRPr lang="de-AT" sz="2400" dirty="0"/>
          </a:p>
          <a:p>
            <a:pPr marL="0" indent="0" algn="just">
              <a:buNone/>
            </a:pPr>
            <a:r>
              <a:rPr lang="en-US" sz="2400" dirty="0"/>
              <a:t>The oneM2M Partners authorize you to copy this document, </a:t>
            </a: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or any components thereof,</a:t>
            </a:r>
            <a:r>
              <a:rPr lang="en-US" sz="2400" dirty="0"/>
              <a:t> provided that you retain all copyright and other proprietary</a:t>
            </a:r>
          </a:p>
          <a:p>
            <a:pPr marL="0" indent="0" algn="just">
              <a:buNone/>
            </a:pPr>
            <a:r>
              <a:rPr lang="en-US" sz="2400" dirty="0"/>
              <a:t>notices contained in the original materials on any copies of the materials and that you comply strictly with these terms.</a:t>
            </a:r>
            <a:endParaRPr lang="de-AT" sz="2400" dirty="0"/>
          </a:p>
          <a:p>
            <a:pPr marL="0" indent="0" algn="just">
              <a:buNone/>
            </a:pPr>
            <a:r>
              <a:rPr lang="en-US" sz="2400" dirty="0"/>
              <a:t>This copyright permission does not constitute an endorsement of the products or services, nor does it encompass the granting of</a:t>
            </a:r>
            <a:endParaRPr lang="de-AT" sz="2400" dirty="0"/>
          </a:p>
          <a:p>
            <a:pPr marL="0" indent="0" algn="just">
              <a:buNone/>
            </a:pPr>
            <a:r>
              <a:rPr lang="en-US" sz="2400" dirty="0"/>
              <a:t>any patent rights. The oneM2M Partners assume no responsibility for errors or omissions in this document.</a:t>
            </a:r>
            <a:endParaRPr lang="de-AT" sz="2400" dirty="0"/>
          </a:p>
          <a:p>
            <a:pPr marL="0" indent="0" algn="just">
              <a:buNone/>
            </a:pPr>
            <a:r>
              <a:rPr lang="en-US" sz="2400" dirty="0"/>
              <a:t>(c) 2019, oneM2M Partners Type 1 (ARIB, ATIS, CCSA, ETSI, TIA, TSDSI, TTA, TTC). All rights reserved.</a:t>
            </a:r>
            <a:endParaRPr lang="de-AT" sz="2400" dirty="0"/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r>
              <a:rPr lang="en-US" sz="2400" dirty="0"/>
              <a:t>Notice of Disclaimer &amp; Limitation of Liability</a:t>
            </a:r>
            <a:endParaRPr lang="de-AT" sz="2400" dirty="0"/>
          </a:p>
          <a:p>
            <a:pPr marL="0" indent="0" algn="just">
              <a:buNone/>
            </a:pPr>
            <a:r>
              <a:rPr lang="en-US" sz="2400" dirty="0"/>
              <a:t>The information provided in this document is directed solely to professionals who have the appropriate degree of experience to understand</a:t>
            </a:r>
            <a:endParaRPr lang="de-AT" sz="2400" dirty="0"/>
          </a:p>
          <a:p>
            <a:pPr marL="0" indent="0" algn="just">
              <a:buNone/>
            </a:pPr>
            <a:r>
              <a:rPr lang="en-US" sz="2400" dirty="0"/>
              <a:t>and interpret its contents in accordance with generally accepted engineering or other professional standards and applicable regulations.</a:t>
            </a:r>
            <a:endParaRPr lang="de-AT" sz="2400" dirty="0"/>
          </a:p>
          <a:p>
            <a:pPr marL="0" indent="0" algn="just">
              <a:buNone/>
            </a:pPr>
            <a:r>
              <a:rPr lang="en-US" sz="2400" dirty="0"/>
              <a:t>No recommendation as to products or vendors is made or should be implied.</a:t>
            </a:r>
            <a:endParaRPr lang="de-AT" sz="2400" dirty="0"/>
          </a:p>
          <a:p>
            <a:pPr marL="0" indent="0" algn="just">
              <a:buNone/>
            </a:pPr>
            <a:r>
              <a:rPr lang="en-US" sz="2400" dirty="0"/>
              <a:t> </a:t>
            </a:r>
            <a:endParaRPr lang="de-AT" sz="2400" dirty="0"/>
          </a:p>
          <a:p>
            <a:pPr marL="0" indent="0" algn="just">
              <a:buNone/>
            </a:pPr>
            <a:r>
              <a:rPr lang="en-US" sz="2400" dirty="0"/>
              <a:t>NO REPRESENTATION OR WARRANTY IS MADE THAT THE INFORMATION IS TECHNICALLY ACCURATE OR SUFFICIENT OR CONFORMS TO ANY STATUTE,</a:t>
            </a:r>
            <a:endParaRPr lang="de-AT" sz="2400" dirty="0"/>
          </a:p>
          <a:p>
            <a:pPr marL="0" indent="0" algn="just">
              <a:buNone/>
            </a:pPr>
            <a:r>
              <a:rPr lang="en-US" sz="2400" dirty="0"/>
              <a:t>GOVERNMENTAL RULE OR REGULATION, AND FURTHER, NO REPRESENTATION OR WARRANTY IS MADE OF MERCHANTABILITY OR FITNESS FOR ANY</a:t>
            </a:r>
            <a:endParaRPr lang="de-AT" sz="2400" dirty="0"/>
          </a:p>
          <a:p>
            <a:pPr marL="0" indent="0" algn="just">
              <a:buNone/>
            </a:pPr>
            <a:r>
              <a:rPr lang="en-US" sz="2400" dirty="0"/>
              <a:t>PARTICULAR PURPOSE OR AGAINST INFRINGEMENT OF INTELLECTUAL PROPERTY RIGHTS. NO oneM2M PARTNER TYPE 1 SHALL BE LIABLE, BEYOND THE </a:t>
            </a:r>
          </a:p>
          <a:p>
            <a:pPr marL="0" indent="0" algn="just">
              <a:buNone/>
            </a:pPr>
            <a:r>
              <a:rPr lang="en-US" sz="2400" dirty="0"/>
              <a:t>AMOUNT OF ANY SUM RECEIVED IN PAYMENT BY THAT PARTNER FOR THIS DOCUMENT, WITH RESPECT TO ANY CLAIM, AND IN NO EVENT SHALL </a:t>
            </a:r>
          </a:p>
          <a:p>
            <a:pPr marL="0" indent="0" algn="just">
              <a:buNone/>
            </a:pPr>
            <a:r>
              <a:rPr lang="en-US" sz="2400" dirty="0"/>
              <a:t>oneM2M BE LIABLE FOR LOST PROFITS OR OTHER INCIDENTAL OR CONSEQUENTIAL DAMAGES.  oneM2M EXPRESSLY ADVISES ANY AND ALL USE OF OR </a:t>
            </a:r>
          </a:p>
          <a:p>
            <a:pPr marL="0" indent="0" algn="just">
              <a:buNone/>
            </a:pPr>
            <a:r>
              <a:rPr lang="en-US" sz="2400" dirty="0"/>
              <a:t>RELIANCE UPON THIS INFORMATION PROVIDED IN THIS DOCUMENT IS AT THE RISK OF THE USER.</a:t>
            </a:r>
            <a:endParaRPr lang="de-AT" sz="2400" dirty="0"/>
          </a:p>
          <a:p>
            <a:endParaRPr lang="en-US" sz="2400" dirty="0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D6FB0731-92DA-45DC-A6F6-8C11B9535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8456879" cy="117357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 approved – </a:t>
            </a:r>
            <a:r>
              <a:rPr lang="en-US" dirty="0"/>
              <a:t>Copyright Notices for </a:t>
            </a:r>
            <a:r>
              <a:rPr lang="en-US" dirty="0" smtClean="0"/>
              <a:t>Schemas</a:t>
            </a:r>
            <a:endParaRPr lang="en-US" dirty="0"/>
          </a:p>
        </p:txBody>
      </p:sp>
      <p:sp>
        <p:nvSpPr>
          <p:cNvPr id="7" name="Slide Number Placeholder 3">
            <a:extLst>
              <a:ext uri="{FF2B5EF4-FFF2-40B4-BE49-F238E27FC236}">
                <a16:creationId xmlns="" xmlns:a16="http://schemas.microsoft.com/office/drawing/2014/main" id="{7DFFCC68-8EA6-4701-B20C-72F157E03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97628" y="6492875"/>
            <a:ext cx="494371" cy="365125"/>
          </a:xfrm>
        </p:spPr>
        <p:txBody>
          <a:bodyPr/>
          <a:lstStyle/>
          <a:p>
            <a:fld id="{163F5A94-8458-4F17-AD3C-1A083E20221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40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277</Words>
  <Application>Microsoft Office PowerPoint</Application>
  <PresentationFormat>Breitbild</PresentationFormat>
  <Paragraphs>31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Myriad Pro</vt:lpstr>
      <vt:lpstr>Myriad Pro Light</vt:lpstr>
      <vt:lpstr>Office Theme</vt:lpstr>
      <vt:lpstr>SC Clarification on Copyright Notices for Schemas </vt:lpstr>
      <vt:lpstr>Item for SC discussion/decision</vt:lpstr>
      <vt:lpstr>SC approved – Copyright Notices for Schemas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Roland Hechwartner</cp:lastModifiedBy>
  <cp:revision>218</cp:revision>
  <dcterms:created xsi:type="dcterms:W3CDTF">2017-09-21T15:46:31Z</dcterms:created>
  <dcterms:modified xsi:type="dcterms:W3CDTF">2020-02-18T00:28:16Z</dcterms:modified>
</cp:coreProperties>
</file>