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9" r:id="rId2"/>
    <p:sldId id="275" r:id="rId3"/>
    <p:sldId id="309" r:id="rId4"/>
    <p:sldId id="297" r:id="rId5"/>
    <p:sldId id="298" r:id="rId6"/>
    <p:sldId id="314" r:id="rId7"/>
    <p:sldId id="311" r:id="rId8"/>
    <p:sldId id="280" r:id="rId9"/>
    <p:sldId id="288" r:id="rId10"/>
    <p:sldId id="281" r:id="rId11"/>
    <p:sldId id="282" r:id="rId12"/>
    <p:sldId id="285" r:id="rId13"/>
    <p:sldId id="308" r:id="rId14"/>
    <p:sldId id="286" r:id="rId15"/>
    <p:sldId id="306" r:id="rId16"/>
    <p:sldId id="299" r:id="rId17"/>
    <p:sldId id="287" r:id="rId18"/>
    <p:sldId id="307" r:id="rId19"/>
    <p:sldId id="289" r:id="rId20"/>
    <p:sldId id="262" r:id="rId21"/>
    <p:sldId id="283" r:id="rId22"/>
    <p:sldId id="304" r:id="rId23"/>
    <p:sldId id="305" r:id="rId24"/>
    <p:sldId id="291" r:id="rId25"/>
    <p:sldId id="292" r:id="rId26"/>
    <p:sldId id="293" r:id="rId27"/>
    <p:sldId id="294" r:id="rId28"/>
    <p:sldId id="295" r:id="rId29"/>
    <p:sldId id="312" r:id="rId30"/>
    <p:sldId id="296" r:id="rId31"/>
    <p:sldId id="3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1E"/>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3" autoAdjust="0"/>
    <p:restoredTop sz="94660"/>
  </p:normalViewPr>
  <p:slideViewPr>
    <p:cSldViewPr snapToGrid="0">
      <p:cViewPr varScale="1">
        <p:scale>
          <a:sx n="93" d="100"/>
          <a:sy n="93" d="100"/>
        </p:scale>
        <p:origin x="24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2/18/2020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19.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member.onem2m.org/WebSite/homepage.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a:t>
            </a:r>
            <a:r>
              <a:rPr lang="en-US" dirty="0" smtClean="0"/>
              <a:t>Chair </a:t>
            </a:r>
          </a:p>
          <a:p>
            <a:r>
              <a:rPr lang="en-US" dirty="0" smtClean="0"/>
              <a:t>Karen </a:t>
            </a:r>
            <a:r>
              <a:rPr lang="en-US" dirty="0"/>
              <a:t>Hughes, ETSI</a:t>
            </a:r>
          </a:p>
          <a:p>
            <a:r>
              <a:rPr lang="en-US" dirty="0" smtClean="0"/>
              <a:t>2020-02-18</a:t>
            </a:r>
            <a:endParaRPr lang="en-US" dirty="0"/>
          </a:p>
        </p:txBody>
      </p:sp>
      <p:sp>
        <p:nvSpPr>
          <p:cNvPr id="5" name="Textfeld 4"/>
          <p:cNvSpPr txBox="1"/>
          <p:nvPr/>
        </p:nvSpPr>
        <p:spPr>
          <a:xfrm>
            <a:off x="94523" y="182841"/>
            <a:ext cx="3121817" cy="369332"/>
          </a:xfrm>
          <a:prstGeom prst="rect">
            <a:avLst/>
          </a:prstGeom>
          <a:noFill/>
        </p:spPr>
        <p:txBody>
          <a:bodyPr wrap="none" rtlCol="0">
            <a:spAutoFit/>
          </a:bodyPr>
          <a:lstStyle/>
          <a:p>
            <a:r>
              <a:rPr lang="en-US" dirty="0" smtClean="0"/>
              <a:t>TP-2020-0016-Newbies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 </a:t>
            </a:r>
            <a:r>
              <a:rPr lang="en-US" sz="1400" dirty="0" smtClean="0">
                <a:latin typeface="Myriad Pro"/>
              </a:rPr>
              <a:t>43 (Dec 2019)</a:t>
            </a:r>
            <a:endParaRPr lang="en-US" sz="1400" dirty="0">
              <a:latin typeface="Myriad Pro"/>
            </a:endParaRP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a:t>
            </a:r>
            <a:r>
              <a:rPr lang="en-US" sz="1800" dirty="0" smtClean="0">
                <a:latin typeface="Myriad Pro"/>
              </a:rPr>
              <a:t>five </a:t>
            </a:r>
            <a:r>
              <a:rPr lang="en-US" sz="1800" dirty="0">
                <a:latin typeface="Myriad Pro"/>
              </a:rPr>
              <a:t>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397614"/>
            <a:ext cx="10058400" cy="539473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19</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a:t>
            </a:r>
            <a:r>
              <a:rPr lang="en-US" sz="1800" dirty="0" smtClean="0"/>
              <a:t>(3 </a:t>
            </a:r>
            <a:r>
              <a:rPr lang="en-US" sz="1800" dirty="0"/>
              <a:t>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a:t>
            </a:r>
            <a:r>
              <a:rPr lang="en-US" sz="1800" dirty="0" smtClean="0"/>
              <a:t>(2 slides)</a:t>
            </a:r>
            <a:endParaRPr lang="en-US" sz="1800" dirty="0"/>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21</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rgbClr val="00B050"/>
                </a:solidFill>
                <a:latin typeface="+mj-lt"/>
                <a:ea typeface="Swagger" pitchFamily="2" charset="0"/>
              </a:rPr>
              <a:t>Dec 3, </a:t>
            </a:r>
            <a:r>
              <a:rPr lang="en-US" sz="1600" dirty="0">
                <a:solidFill>
                  <a:srgbClr val="00B050"/>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38888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2021</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a:t>
            </a:r>
            <a:r>
              <a:rPr lang="en-US" dirty="0" smtClean="0"/>
              <a:t>Release 3 Deliverables</a:t>
            </a:r>
            <a:endParaRPr lang="en-US" dirty="0"/>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t>TS 0001 - Functional Architecture, V 3.13.2</a:t>
            </a:r>
          </a:p>
          <a:p>
            <a:pPr marL="0" indent="0">
              <a:buFont typeface="Arial" panose="020B0604020202020204" pitchFamily="34" charset="0"/>
              <a:buNone/>
            </a:pPr>
            <a:r>
              <a:rPr lang="en-US" sz="1400" smtClean="0"/>
              <a:t>TS 0002 - Requirements, V 3.1.2</a:t>
            </a:r>
          </a:p>
          <a:p>
            <a:pPr marL="0" indent="0">
              <a:buFont typeface="Arial" panose="020B0604020202020204" pitchFamily="34" charset="0"/>
              <a:buNone/>
            </a:pPr>
            <a:r>
              <a:rPr lang="en-US" sz="1400" smtClean="0"/>
              <a:t>TS 0003 - Security Solutions, V 3.10.2</a:t>
            </a:r>
          </a:p>
          <a:p>
            <a:pPr marL="0" indent="0">
              <a:buFont typeface="Arial" panose="020B0604020202020204" pitchFamily="34" charset="0"/>
              <a:buNone/>
            </a:pPr>
            <a:r>
              <a:rPr lang="en-US" sz="1400" smtClean="0"/>
              <a:t>TS 0004 - Service Layer Core Protocol, V 3.11.0</a:t>
            </a:r>
          </a:p>
          <a:p>
            <a:pPr marL="0" indent="0">
              <a:buFont typeface="Arial" panose="020B0604020202020204" pitchFamily="34" charset="0"/>
              <a:buNone/>
            </a:pPr>
            <a:r>
              <a:rPr lang="en-US" sz="1400" smtClean="0"/>
              <a:t>TS 0005 – Management enablement (OMA), V 3.4.2</a:t>
            </a:r>
          </a:p>
          <a:p>
            <a:pPr marL="0" indent="0">
              <a:buFont typeface="Arial" panose="020B0604020202020204" pitchFamily="34" charset="0"/>
              <a:buNone/>
            </a:pPr>
            <a:r>
              <a:rPr lang="en-US" sz="1400" smtClean="0"/>
              <a:t>TS 0006 – Management enablement (BBF),  V 3.6.2</a:t>
            </a:r>
          </a:p>
          <a:p>
            <a:pPr marL="0" indent="0">
              <a:buFont typeface="Arial" panose="020B0604020202020204" pitchFamily="34" charset="0"/>
              <a:buNone/>
            </a:pPr>
            <a:r>
              <a:rPr lang="en-US" sz="1400" smtClean="0"/>
              <a:t>TS 0008 – CoAP Protocol Binding, V 3.3.1</a:t>
            </a:r>
          </a:p>
          <a:p>
            <a:pPr marL="0" indent="0">
              <a:buFont typeface="Arial" panose="020B0604020202020204" pitchFamily="34" charset="0"/>
              <a:buNone/>
            </a:pPr>
            <a:r>
              <a:rPr lang="en-US" sz="1400" smtClean="0"/>
              <a:t>TS 0009 – HTTP Protocol Binding,  V3.2.0</a:t>
            </a:r>
          </a:p>
          <a:p>
            <a:pPr marL="0" indent="0">
              <a:buFont typeface="Arial" panose="020B0604020202020204" pitchFamily="34" charset="0"/>
              <a:buNone/>
            </a:pPr>
            <a:r>
              <a:rPr lang="en-US" sz="1400" smtClean="0"/>
              <a:t>TS 0010 – MQTT Protocol Binding,  V 3.0.2</a:t>
            </a:r>
          </a:p>
          <a:p>
            <a:pPr marL="0" indent="0">
              <a:buFont typeface="Arial" panose="020B0604020202020204" pitchFamily="34" charset="0"/>
              <a:buNone/>
            </a:pPr>
            <a:r>
              <a:rPr lang="en-US" sz="1400" smtClean="0"/>
              <a:t>TS 0011 – Common Terminology, V 3.0.2</a:t>
            </a:r>
          </a:p>
          <a:p>
            <a:pPr marL="0" indent="0">
              <a:buFont typeface="Arial" panose="020B0604020202020204" pitchFamily="34" charset="0"/>
              <a:buNone/>
            </a:pPr>
            <a:r>
              <a:rPr lang="en-US" sz="1400" smtClean="0"/>
              <a:t>TS-0012 – Base Ontology, V 3.7.3</a:t>
            </a:r>
          </a:p>
          <a:p>
            <a:pPr marL="0" indent="0">
              <a:buFont typeface="Arial" panose="020B0604020202020204" pitchFamily="34" charset="0"/>
              <a:buNone/>
            </a:pPr>
            <a:r>
              <a:rPr lang="en-US" sz="1400" smtClean="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TS-0016 – Secure Environment Abstraction V 3.0.2</a:t>
            </a:r>
          </a:p>
          <a:p>
            <a:pPr marL="0" indent="0">
              <a:buNone/>
            </a:pPr>
            <a:r>
              <a:rPr lang="en-US" sz="1400" dirty="0" smtClean="0"/>
              <a:t>TS-0020 – </a:t>
            </a:r>
            <a:r>
              <a:rPr lang="en-US" sz="1400" dirty="0" err="1" smtClean="0"/>
              <a:t>WebSocket</a:t>
            </a:r>
            <a:r>
              <a:rPr lang="en-US" sz="1400" dirty="0" smtClean="0"/>
              <a:t> Protocol Binding, V 3.0.1</a:t>
            </a:r>
          </a:p>
          <a:p>
            <a:pPr marL="0" indent="0">
              <a:buNone/>
            </a:pPr>
            <a:r>
              <a:rPr lang="en-US" sz="1400" dirty="0" smtClean="0"/>
              <a:t>TS-0022 – Field Device Configuration-V 3.0.1</a:t>
            </a:r>
          </a:p>
          <a:p>
            <a:pPr marL="0" indent="0">
              <a:buNone/>
            </a:pPr>
            <a:r>
              <a:rPr lang="en-US" sz="1400" dirty="0" smtClean="0"/>
              <a:t>TS-0023 – Home Appliances Information Model and Mapping, V 3.7.3</a:t>
            </a:r>
          </a:p>
          <a:p>
            <a:pPr marL="0" indent="0">
              <a:buNone/>
            </a:pPr>
            <a:r>
              <a:rPr lang="en-US" sz="1400" dirty="0" smtClean="0"/>
              <a:t>TS-0024 – OCF Interworking, V 3.2.2</a:t>
            </a:r>
          </a:p>
          <a:p>
            <a:pPr marL="0" indent="0">
              <a:buNone/>
            </a:pPr>
            <a:r>
              <a:rPr lang="en-US" sz="1400" dirty="0" smtClean="0"/>
              <a:t>TS-0026 – 3GPP Interworking V3.0.0</a:t>
            </a:r>
          </a:p>
          <a:p>
            <a:pPr marL="0" indent="0">
              <a:buNone/>
            </a:pPr>
            <a:r>
              <a:rPr lang="en-US" sz="1400" dirty="0" smtClean="0"/>
              <a:t>TS-0030 – Ontology Based Interworking V 3.0.3</a:t>
            </a:r>
          </a:p>
          <a:p>
            <a:pPr marL="0" indent="0">
              <a:buNone/>
            </a:pPr>
            <a:r>
              <a:rPr lang="en-US" sz="1400" dirty="0" smtClean="0"/>
              <a:t>TS-0031 – Feature Catalogue V 3.0.0</a:t>
            </a:r>
          </a:p>
          <a:p>
            <a:pPr marL="0" indent="0">
              <a:buNone/>
            </a:pPr>
            <a:r>
              <a:rPr lang="en-US" sz="1400" dirty="0" smtClean="0"/>
              <a:t>TS-0032 – MAF and MEF Interface Specification V 3.0.1</a:t>
            </a:r>
          </a:p>
          <a:p>
            <a:pPr marL="0" indent="0">
              <a:buNone/>
            </a:pPr>
            <a:r>
              <a:rPr lang="en-US" sz="1400" dirty="0" smtClean="0"/>
              <a:t>TS-0033 – Interworking Framework V 3.0.0</a:t>
            </a:r>
          </a:p>
          <a:p>
            <a:pPr marL="0" indent="0">
              <a:buNone/>
            </a:pPr>
            <a:r>
              <a:rPr lang="en-US" sz="1400" dirty="0" smtClean="0"/>
              <a:t>TS-0034 – Semantics Support V 3.0.0</a:t>
            </a:r>
          </a:p>
          <a:p>
            <a:pPr marL="0" indent="0">
              <a:buNone/>
            </a:pPr>
            <a:r>
              <a:rPr lang="en-US" sz="1400" dirty="0" smtClean="0"/>
              <a:t>TS-0035 – </a:t>
            </a:r>
            <a:r>
              <a:rPr lang="en-US" sz="1400" dirty="0" err="1" smtClean="0"/>
              <a:t>OSGi</a:t>
            </a:r>
            <a:r>
              <a:rPr lang="en-US" sz="1400" dirty="0" smtClean="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TR-0001 Use Cases Collection, V 3.1.1</a:t>
            </a:r>
          </a:p>
          <a:p>
            <a:pPr marL="0" indent="0">
              <a:buNone/>
            </a:pPr>
            <a:r>
              <a:rPr lang="en-US" sz="1400" dirty="0" smtClean="0"/>
              <a:t>TR-0026 Vehicular Domain Enablement, V 3.0.1</a:t>
            </a:r>
          </a:p>
          <a:p>
            <a:pPr marL="0" indent="0">
              <a:buNone/>
            </a:pPr>
            <a:r>
              <a:rPr lang="en-US" sz="1400" dirty="0" smtClean="0"/>
              <a:t>TR-0033 Study on Enhanced Semantic Enablement V 3.0.0</a:t>
            </a:r>
            <a:endParaRPr lang="en-US" sz="1400" dirty="0"/>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 </a:t>
            </a:r>
            <a:br>
              <a:rPr lang="en-US" dirty="0" smtClean="0"/>
            </a:br>
            <a:r>
              <a:rPr lang="en-US" dirty="0" smtClean="0"/>
              <a:t>Specifications</a:t>
            </a:r>
            <a:endParaRPr lang="en-US" dirty="0"/>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a:t>
            </a:r>
            <a:br>
              <a:rPr lang="en-US" dirty="0" smtClean="0"/>
            </a:br>
            <a:r>
              <a:rPr lang="en-US" dirty="0" smtClean="0"/>
              <a:t>Reports</a:t>
            </a:r>
            <a:endParaRPr lang="en-US" dirty="0"/>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3067127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9718" y="1303030"/>
            <a:ext cx="8969376" cy="3954862"/>
          </a:xfrm>
          <a:prstGeom prst="rect">
            <a:avLst/>
          </a:prstGeom>
          <a:noFill/>
          <a:ln>
            <a:noFill/>
          </a:ln>
          <a:effectLst/>
          <a:extLst/>
        </p:spPr>
      </p:pic>
      <p:cxnSp>
        <p:nvCxnSpPr>
          <p:cNvPr id="13" name="Connecteur droit 110"/>
          <p:cNvCxnSpPr>
            <a:cxnSpLocks/>
            <a:endCxn id="42" idx="0"/>
          </p:cNvCxnSpPr>
          <p:nvPr/>
        </p:nvCxnSpPr>
        <p:spPr>
          <a:xfrm flipH="1" flipV="1">
            <a:off x="6186488" y="1377317"/>
            <a:ext cx="3435352"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882901" y="1377317"/>
            <a:ext cx="3303587"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763963" y="1377317"/>
            <a:ext cx="2422525"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978525" y="1810704"/>
            <a:ext cx="207963"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186488" y="1377317"/>
            <a:ext cx="2001840"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186488" y="1377317"/>
            <a:ext cx="2636837"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186488" y="1377317"/>
            <a:ext cx="3435351"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186488" y="1377317"/>
            <a:ext cx="1552578"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4295774"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Almost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3246450030"/>
      </p:ext>
    </p:extLst>
  </p:cSld>
  <p:clrMapOvr>
    <a:masterClrMapping/>
  </p:clrMapOvr>
  <mc:AlternateContent xmlns:mc="http://schemas.openxmlformats.org/markup-compatibility/2006" xmlns:p14="http://schemas.microsoft.com/office/powerpoint/2010/main">
    <mc:Choice Requires="p14">
      <p:transition spd="slow" p14:dur="5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smtClean="0">
                <a:solidFill>
                  <a:schemeClr val="bg1"/>
                </a:solidFill>
              </a:rPr>
              <a:t>Developer Guides </a:t>
            </a:r>
          </a:p>
          <a:p>
            <a:r>
              <a:rPr lang="en-US" dirty="0" smtClean="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smtClean="0">
                <a:latin typeface="Myriad Pro"/>
              </a:rPr>
              <a:t>Developer Guides</a:t>
            </a:r>
          </a:p>
          <a:p>
            <a:pPr lvl="1"/>
            <a:r>
              <a:rPr lang="en-US" sz="2000" dirty="0">
                <a:latin typeface="Myriad Pro"/>
              </a:rPr>
              <a:t>http://www.onem2m.org/developer-guides</a:t>
            </a:r>
          </a:p>
          <a:p>
            <a:r>
              <a:rPr lang="en-US" sz="2400" dirty="0" smtClean="0">
                <a:latin typeface="Myriad Pro"/>
              </a:rPr>
              <a:t>Technical </a:t>
            </a:r>
            <a:r>
              <a:rPr lang="en-US" sz="2400" dirty="0">
                <a:latin typeface="Myriad Pro"/>
              </a:rPr>
              <a:t>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a:t>
            </a:r>
            <a:r>
              <a:rPr lang="en-US" sz="1800" dirty="0" smtClean="0">
                <a:latin typeface="Myriad Pro"/>
              </a:rPr>
              <a:t>www.onem2m.org/technical/latest-drafts</a:t>
            </a:r>
            <a:endParaRPr lang="en-US" sz="1800" dirty="0">
              <a:latin typeface="Myriad Pro"/>
            </a:endParaRP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a:t>
            </a:r>
            <a:r>
              <a:rPr lang="en-US" sz="2000" dirty="0" smtClean="0">
                <a:latin typeface="Myriad Pro"/>
              </a:rPr>
              <a:t>www.onem2m.org/technical/webinars</a:t>
            </a:r>
          </a:p>
          <a:p>
            <a:r>
              <a:rPr lang="en-US" sz="2400" dirty="0" smtClean="0">
                <a:latin typeface="Myriad Pro"/>
              </a:rPr>
              <a:t>YouTube Channel</a:t>
            </a:r>
          </a:p>
          <a:p>
            <a:pPr lvl="1"/>
            <a:r>
              <a:rPr lang="en-US" sz="1800" dirty="0" smtClean="0">
                <a:latin typeface="Myriad Pro"/>
              </a:rPr>
              <a:t>https://www.youtube.com/c/onem2morg</a:t>
            </a:r>
          </a:p>
          <a:p>
            <a:r>
              <a:rPr lang="en-US" sz="2400" dirty="0" smtClean="0">
                <a:latin typeface="Myriad Pro"/>
              </a:rPr>
              <a:t>Events</a:t>
            </a:r>
          </a:p>
          <a:p>
            <a:pPr lvl="1"/>
            <a:r>
              <a:rPr lang="en-US" sz="1800" dirty="0" smtClean="0">
                <a:latin typeface="Myriad Pro"/>
              </a:rPr>
              <a:t>http://www.onem2m.org/news-events/events</a:t>
            </a:r>
            <a:endParaRPr lang="en-US" sz="1800" dirty="0">
              <a:latin typeface="Myriad Pro"/>
            </a:endParaRPr>
          </a:p>
        </p:txBody>
      </p:sp>
    </p:spTree>
    <p:extLst>
      <p:ext uri="{BB962C8B-B14F-4D97-AF65-F5344CB8AC3E}">
        <p14:creationId xmlns:p14="http://schemas.microsoft.com/office/powerpoint/2010/main" val="8339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6</a:t>
            </a:fld>
            <a:endParaRPr lang="en-US"/>
          </a:p>
        </p:txBody>
      </p:sp>
      <p:sp>
        <p:nvSpPr>
          <p:cNvPr id="3" name="Titel 2"/>
          <p:cNvSpPr>
            <a:spLocks noGrp="1"/>
          </p:cNvSpPr>
          <p:nvPr>
            <p:ph type="title"/>
          </p:nvPr>
        </p:nvSpPr>
        <p:spPr/>
        <p:txBody>
          <a:bodyPr/>
          <a:lstStyle/>
          <a:p>
            <a:r>
              <a:rPr lang="en-US" dirty="0"/>
              <a:t>oneM2M </a:t>
            </a:r>
            <a:r>
              <a:rPr lang="en-US" dirty="0" smtClean="0"/>
              <a:t>Participants</a:t>
            </a:r>
            <a:endParaRPr lang="en-US" dirty="0"/>
          </a:p>
        </p:txBody>
      </p:sp>
      <p:grpSp>
        <p:nvGrpSpPr>
          <p:cNvPr id="5" name="Gruppieren 4"/>
          <p:cNvGrpSpPr/>
          <p:nvPr/>
        </p:nvGrpSpPr>
        <p:grpSpPr>
          <a:xfrm>
            <a:off x="334697" y="1912136"/>
            <a:ext cx="11597770" cy="2482652"/>
            <a:chOff x="334697" y="1408864"/>
            <a:chExt cx="11597770" cy="2482652"/>
          </a:xfrm>
        </p:grpSpPr>
        <p:sp>
          <p:nvSpPr>
            <p:cNvPr id="10" name="Rounded Rectangle 24"/>
            <p:cNvSpPr/>
            <p:nvPr/>
          </p:nvSpPr>
          <p:spPr>
            <a:xfrm>
              <a:off x="2013877" y="1408864"/>
              <a:ext cx="9918590" cy="24826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smtClean="0">
                  <a:solidFill>
                    <a:schemeClr val="tx1"/>
                  </a:solidFill>
                  <a:latin typeface="Myriad Pro"/>
                </a:rPr>
                <a:t>any </a:t>
              </a:r>
              <a:r>
                <a:rPr lang="en-US" sz="2000" dirty="0">
                  <a:solidFill>
                    <a:schemeClr val="tx1"/>
                  </a:solidFill>
                  <a:latin typeface="Myriad Pro"/>
                </a:rPr>
                <a:t>member-based organization invited by the Partners to participate in oneM2M, irrespective of geographical location. Who are willing to:</a:t>
              </a:r>
            </a:p>
            <a:p>
              <a:pPr marL="742950" lvl="1" indent="-285750">
                <a:buFont typeface="Arial" panose="020B0604020202020204" pitchFamily="34" charset="0"/>
                <a:buChar char="•"/>
              </a:pPr>
              <a:r>
                <a:rPr lang="en-US" dirty="0" smtClean="0">
                  <a:solidFill>
                    <a:schemeClr val="tx1"/>
                  </a:solidFill>
                  <a:latin typeface="Myriad Pro"/>
                </a:rPr>
                <a:t>offer </a:t>
              </a:r>
              <a:r>
                <a:rPr lang="en-US" dirty="0">
                  <a:solidFill>
                    <a:schemeClr val="tx1"/>
                  </a:solidFill>
                  <a:latin typeface="Myriad Pro"/>
                </a:rPr>
                <a:t>advice </a:t>
              </a:r>
              <a:r>
                <a:rPr lang="en-US" dirty="0" smtClean="0">
                  <a:solidFill>
                    <a:schemeClr val="tx1"/>
                  </a:solidFill>
                  <a:latin typeface="Myriad Pro"/>
                </a:rPr>
                <a:t>and </a:t>
              </a:r>
              <a:r>
                <a:rPr lang="en-US" dirty="0">
                  <a:solidFill>
                    <a:schemeClr val="tx1"/>
                  </a:solidFill>
                  <a:latin typeface="Myriad Pro"/>
                </a:rPr>
                <a:t>bring </a:t>
              </a:r>
              <a:r>
                <a:rPr lang="en-US" dirty="0" smtClean="0">
                  <a:solidFill>
                    <a:schemeClr val="tx1"/>
                  </a:solidFill>
                  <a:latin typeface="Myriad Pro"/>
                </a:rPr>
                <a:t>a </a:t>
              </a:r>
              <a:r>
                <a:rPr lang="en-US" dirty="0">
                  <a:solidFill>
                    <a:schemeClr val="tx1"/>
                  </a:solidFill>
                  <a:latin typeface="Myriad Pro"/>
                </a:rPr>
                <a:t>consolidated view of market </a:t>
              </a:r>
              <a:r>
                <a:rPr lang="en-US" dirty="0" smtClean="0">
                  <a:solidFill>
                    <a:schemeClr val="tx1"/>
                  </a:solidFill>
                  <a:latin typeface="Myriad Pro"/>
                </a:rPr>
                <a:t>requirements</a:t>
              </a:r>
              <a:endParaRPr lang="en-US" dirty="0">
                <a:solidFill>
                  <a:schemeClr val="tx1"/>
                </a:solidFill>
                <a:latin typeface="Myriad Pro"/>
              </a:endParaRPr>
            </a:p>
            <a:p>
              <a:pPr marL="285750" indent="-285750">
                <a:buFont typeface="Arial" panose="020B0604020202020204" pitchFamily="34" charset="0"/>
                <a:buChar char="•"/>
              </a:pPr>
              <a:r>
                <a:rPr lang="en-US" dirty="0" smtClean="0">
                  <a:solidFill>
                    <a:schemeClr val="tx1"/>
                  </a:solidFill>
                  <a:latin typeface="Myriad Pro"/>
                </a:rPr>
                <a:t>has </a:t>
              </a:r>
              <a:r>
                <a:rPr lang="en-US" dirty="0">
                  <a:solidFill>
                    <a:schemeClr val="tx1"/>
                  </a:solidFill>
                  <a:latin typeface="Myriad Pro"/>
                </a:rPr>
                <a:t>the right to:</a:t>
              </a:r>
            </a:p>
            <a:p>
              <a:pPr marL="742950" lvl="1" indent="-285750">
                <a:buFont typeface="Arial" panose="020B0604020202020204" pitchFamily="34" charset="0"/>
                <a:buChar char="•"/>
              </a:pPr>
              <a:r>
                <a:rPr lang="en-US" dirty="0">
                  <a:solidFill>
                    <a:schemeClr val="tx1"/>
                  </a:solidFill>
                  <a:latin typeface="Myriad Pro"/>
                </a:rPr>
                <a:t>a</a:t>
              </a:r>
              <a:r>
                <a:rPr lang="en-US" dirty="0" smtClean="0">
                  <a:solidFill>
                    <a:schemeClr val="tx1"/>
                  </a:solidFill>
                  <a:latin typeface="Myriad Pro"/>
                </a:rPr>
                <a:t>ttend </a:t>
              </a:r>
              <a:r>
                <a:rPr lang="en-US" dirty="0">
                  <a:solidFill>
                    <a:schemeClr val="tx1"/>
                  </a:solidFill>
                  <a:latin typeface="Myriad Pro"/>
                </a:rPr>
                <a:t>and participate in meetings of the Steering </a:t>
              </a:r>
              <a:r>
                <a:rPr lang="en-US" dirty="0" smtClean="0">
                  <a:solidFill>
                    <a:schemeClr val="tx1"/>
                  </a:solidFill>
                  <a:latin typeface="Myriad Pro"/>
                </a:rPr>
                <a:t>Committee</a:t>
              </a:r>
            </a:p>
            <a:p>
              <a:pPr marL="742950" lvl="1" indent="-285750">
                <a:buFont typeface="Arial" panose="020B0604020202020204" pitchFamily="34" charset="0"/>
                <a:buChar char="•"/>
              </a:pPr>
              <a:r>
                <a:rPr lang="en-US" dirty="0" smtClean="0">
                  <a:solidFill>
                    <a:schemeClr val="tx1"/>
                  </a:solidFill>
                  <a:latin typeface="Myriad Pro"/>
                </a:rPr>
                <a:t>attend </a:t>
              </a:r>
              <a:r>
                <a:rPr lang="en-US" dirty="0">
                  <a:solidFill>
                    <a:schemeClr val="tx1"/>
                  </a:solidFill>
                  <a:latin typeface="Myriad Pro"/>
                </a:rPr>
                <a:t>and provide input to meetings of the Technical Plenary and its </a:t>
              </a:r>
              <a:r>
                <a:rPr lang="en-US" dirty="0" smtClean="0">
                  <a:solidFill>
                    <a:schemeClr val="tx1"/>
                  </a:solidFill>
                  <a:latin typeface="Myriad Pro"/>
                </a:rPr>
                <a:t>subgroups.</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of market requirements and informational contributions</a:t>
              </a:r>
            </a:p>
          </p:txBody>
        </p:sp>
        <p:sp>
          <p:nvSpPr>
            <p:cNvPr id="11" name="Rounded Rectangle 20"/>
            <p:cNvSpPr/>
            <p:nvPr/>
          </p:nvSpPr>
          <p:spPr>
            <a:xfrm>
              <a:off x="334697" y="1416634"/>
              <a:ext cx="2079875" cy="2474882"/>
            </a:xfrm>
            <a:prstGeom prst="round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yriad Pro" panose="020B0503030403020204" pitchFamily="34" charset="0"/>
                </a:rPr>
                <a:t>Market Representation Organization</a:t>
              </a:r>
            </a:p>
          </p:txBody>
        </p:sp>
      </p:grpSp>
      <p:sp>
        <p:nvSpPr>
          <p:cNvPr id="4" name="Textfeld 3"/>
          <p:cNvSpPr txBox="1"/>
          <p:nvPr/>
        </p:nvSpPr>
        <p:spPr>
          <a:xfrm>
            <a:off x="334696" y="896571"/>
            <a:ext cx="4360104" cy="276999"/>
          </a:xfrm>
          <a:prstGeom prst="rect">
            <a:avLst/>
          </a:prstGeom>
          <a:noFill/>
        </p:spPr>
        <p:txBody>
          <a:bodyPr wrap="none" rtlCol="0">
            <a:spAutoFit/>
          </a:bodyPr>
          <a:lstStyle/>
          <a:p>
            <a:r>
              <a:rPr lang="en-US" sz="1200" dirty="0" smtClean="0"/>
              <a:t>Introduced in oneM2M Partnership Agreement v3.0 approved 2019</a:t>
            </a:r>
            <a:endParaRPr lang="en-US" sz="1200" dirty="0"/>
          </a:p>
        </p:txBody>
      </p:sp>
    </p:spTree>
    <p:extLst>
      <p:ext uri="{BB962C8B-B14F-4D97-AF65-F5344CB8AC3E}">
        <p14:creationId xmlns:p14="http://schemas.microsoft.com/office/powerpoint/2010/main" val="358015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243101" y="2648394"/>
            <a:ext cx="2585108"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TP Chair:</a:t>
            </a:r>
          </a:p>
          <a:p>
            <a:r>
              <a:rPr lang="en-AU" sz="1000" dirty="0" smtClean="0">
                <a:latin typeface="Tele-GroteskNor" pitchFamily="2" charset="0"/>
              </a:rPr>
              <a:t>Roland Hechwartner, Deutsche Telekom (ETSI)</a:t>
            </a:r>
            <a:endParaRPr lang="en-AU" sz="1000" dirty="0">
              <a:latin typeface="Tele-GroteskNor" pitchFamily="2" charset="0"/>
            </a:endParaRPr>
          </a:p>
          <a:p>
            <a:r>
              <a:rPr lang="en-AU" sz="1000" dirty="0" smtClean="0">
                <a:latin typeface="Tele-GroteskNor" pitchFamily="2" charset="0"/>
              </a:rPr>
              <a:t>Vice Chairs:</a:t>
            </a:r>
          </a:p>
          <a:p>
            <a:r>
              <a:rPr lang="en-AU" sz="1000" dirty="0" smtClean="0">
                <a:latin typeface="Tele-GroteskNor" pitchFamily="2" charset="0"/>
              </a:rPr>
              <a:t>Josef </a:t>
            </a:r>
            <a:r>
              <a:rPr lang="en-AU" sz="1000" dirty="0">
                <a:latin typeface="Tele-GroteskNor" pitchFamily="2" charset="0"/>
              </a:rPr>
              <a:t>Blanz, Qualcomm </a:t>
            </a:r>
            <a:r>
              <a:rPr lang="en-AU" sz="1000" dirty="0" smtClean="0">
                <a:latin typeface="Tele-GroteskNor" pitchFamily="2" charset="0"/>
              </a:rPr>
              <a:t> (TIA) </a:t>
            </a:r>
            <a:endParaRPr lang="en-AU" sz="1000" dirty="0">
              <a:latin typeface="Tele-GroteskNor" pitchFamily="2" charset="0"/>
            </a:endParaRPr>
          </a:p>
          <a:p>
            <a:r>
              <a:rPr lang="en-AU" sz="1000" dirty="0">
                <a:latin typeface="Tele-GroteskNor" pitchFamily="2" charset="0"/>
              </a:rPr>
              <a:t>JaeSeung Song, KETI  </a:t>
            </a:r>
            <a:r>
              <a:rPr lang="en-AU" sz="1000" dirty="0" smtClean="0">
                <a:latin typeface="Tele-GroteskNor" pitchFamily="2" charset="0"/>
              </a:rPr>
              <a:t>(TTA)  </a:t>
            </a:r>
            <a:endParaRPr lang="en-AU" sz="1000" dirty="0">
              <a:latin typeface="Tele-GroteskNor" pitchFamily="2" charset="0"/>
            </a:endParaRPr>
          </a:p>
          <a:p>
            <a:r>
              <a:rPr lang="en-AU" sz="1000" dirty="0" smtClean="0">
                <a:latin typeface="Tele-GroteskNor" pitchFamily="2" charset="0"/>
              </a:rPr>
              <a:t>N.N.</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smtClean="0">
                <a:latin typeface="Tele-GroteskNor" pitchFamily="2" charset="0"/>
              </a:rPr>
              <a:t>Karen Hughes, ETSI</a:t>
            </a:r>
            <a:endParaRPr lang="en-AU" sz="1000" dirty="0">
              <a:latin typeface="Tele-GroteskNor" pitchFamily="2" charset="0"/>
            </a:endParaRPr>
          </a:p>
        </p:txBody>
      </p:sp>
      <p:sp>
        <p:nvSpPr>
          <p:cNvPr id="4" name="Foliennummernplatzhalter 3"/>
          <p:cNvSpPr>
            <a:spLocks noGrp="1"/>
          </p:cNvSpPr>
          <p:nvPr>
            <p:ph type="sldNum" sz="quarter" idx="12"/>
          </p:nvPr>
        </p:nvSpPr>
        <p:spPr/>
        <p:txBody>
          <a:bodyPr/>
          <a:lstStyle/>
          <a:p>
            <a:fld id="{163F5A94-8458-4F17-AD3C-1A083E20221D}" type="slidenum">
              <a:rPr lang="en-US" smtClean="0"/>
              <a:t>7</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RDM</a:t>
            </a:r>
            <a:endParaRPr lang="en-GB" sz="1600" dirty="0">
              <a:solidFill>
                <a:schemeClr val="tx2"/>
              </a:solidFill>
            </a:endParaRPr>
          </a:p>
        </p:txBody>
      </p:sp>
      <p:sp>
        <p:nvSpPr>
          <p:cNvPr id="63" name="Rectangle: Rounded Corners 62">
            <a:extLst>
              <a:ext uri="{FF2B5EF4-FFF2-40B4-BE49-F238E27FC236}">
                <a16:creationId xmlns=""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TDE</a:t>
            </a:r>
            <a:endParaRPr lang="en-GB" dirty="0">
              <a:solidFill>
                <a:schemeClr val="tx2"/>
              </a:solidFill>
            </a:endParaRPr>
          </a:p>
        </p:txBody>
      </p:sp>
      <p:sp>
        <p:nvSpPr>
          <p:cNvPr id="64" name="Rectangle: Rounded Corners 63">
            <a:extLst>
              <a:ext uri="{FF2B5EF4-FFF2-40B4-BE49-F238E27FC236}">
                <a16:creationId xmlns=""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SDS</a:t>
            </a:r>
            <a:endParaRPr lang="en-GB" dirty="0">
              <a:solidFill>
                <a:schemeClr val="tx2"/>
              </a:solidFill>
            </a:endParaRPr>
          </a:p>
        </p:txBody>
      </p:sp>
      <p:cxnSp>
        <p:nvCxnSpPr>
          <p:cNvPr id="69" name="Straight Connector 68">
            <a:extLst>
              <a:ext uri="{FF2B5EF4-FFF2-40B4-BE49-F238E27FC236}">
                <a16:creationId xmlns=""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WG1 – RDM  Chair</a:t>
            </a:r>
            <a:r>
              <a:rPr lang="en-AU" sz="1000" dirty="0">
                <a:latin typeface="Tele-GroteskNor" pitchFamily="2" charset="0"/>
              </a:rPr>
              <a:t>: </a:t>
            </a:r>
          </a:p>
          <a:p>
            <a:r>
              <a:rPr lang="en-AU" sz="1000" dirty="0" smtClean="0">
                <a:latin typeface="Tele-GroteskNor" pitchFamily="2" charset="0"/>
              </a:rPr>
              <a:t>Shane He, Nokia</a:t>
            </a:r>
          </a:p>
          <a:p>
            <a:r>
              <a:rPr lang="en-AU" sz="1000" dirty="0" smtClean="0">
                <a:latin typeface="Tele-GroteskNor" pitchFamily="2" charset="0"/>
              </a:rPr>
              <a:t>Vice </a:t>
            </a:r>
            <a:r>
              <a:rPr lang="en-AU" sz="1000" dirty="0">
                <a:latin typeface="Tele-GroteskNor" pitchFamily="2" charset="0"/>
              </a:rPr>
              <a:t>Chairs: </a:t>
            </a:r>
          </a:p>
          <a:p>
            <a:r>
              <a:rPr lang="en-US" sz="1000" dirty="0" err="1">
                <a:latin typeface="Tele-GroteskNor" pitchFamily="2" charset="0"/>
              </a:rPr>
              <a:t>TaeHyun</a:t>
            </a:r>
            <a:r>
              <a:rPr lang="en-US" sz="1000" dirty="0">
                <a:latin typeface="Tele-GroteskNor" pitchFamily="2" charset="0"/>
              </a:rPr>
              <a:t> Kim, </a:t>
            </a:r>
            <a:r>
              <a:rPr lang="en-US" sz="1000" dirty="0" err="1">
                <a:latin typeface="Tele-GroteskNor" pitchFamily="2" charset="0"/>
              </a:rPr>
              <a:t>SyncTechno</a:t>
            </a:r>
            <a:r>
              <a:rPr lang="en-US" sz="1000" dirty="0">
                <a:latin typeface="Tele-GroteskNor" pitchFamily="2" charset="0"/>
              </a:rPr>
              <a:t> </a:t>
            </a:r>
            <a:r>
              <a:rPr lang="en-US" sz="1000" dirty="0" err="1">
                <a:latin typeface="Tele-GroteskNor" pitchFamily="2" charset="0"/>
              </a:rPr>
              <a:t>Inc</a:t>
            </a:r>
            <a:endParaRPr lang="en-US" sz="1000" dirty="0">
              <a:latin typeface="Tele-GroteskNor" pitchFamily="2" charset="0"/>
            </a:endParaRPr>
          </a:p>
          <a:p>
            <a:r>
              <a:rPr lang="en-US" sz="1000" dirty="0" smtClean="0">
                <a:latin typeface="Tele-GroteskNor" pitchFamily="2" charset="0"/>
              </a:rPr>
              <a:t>Marianne </a:t>
            </a:r>
            <a:r>
              <a:rPr lang="en-US" sz="1000" dirty="0" smtClean="0">
                <a:latin typeface="Tele-GroteskNor" pitchFamily="2" charset="0"/>
              </a:rPr>
              <a:t>Mohali, </a:t>
            </a:r>
            <a:r>
              <a:rPr lang="en-US" sz="1000" dirty="0" smtClean="0">
                <a:latin typeface="Tele-GroteskNor" pitchFamily="2" charset="0"/>
              </a:rPr>
              <a:t>Orange</a:t>
            </a:r>
            <a:endParaRPr lang="en-US" sz="1000" dirty="0">
              <a:latin typeface="Tele-GroteskNor" pitchFamily="2" charset="0"/>
            </a:endParaRPr>
          </a:p>
          <a:p>
            <a:r>
              <a:rPr lang="en-AU" sz="1000" dirty="0" smtClean="0">
                <a:latin typeface="Tele-GroteskNor" pitchFamily="2" charset="0"/>
              </a:rPr>
              <a:t>N.N. </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Katie Bagwill</a:t>
            </a:r>
          </a:p>
        </p:txBody>
      </p:sp>
      <p:sp>
        <p:nvSpPr>
          <p:cNvPr id="52" name="Rechteck 51"/>
          <p:cNvSpPr/>
          <p:nvPr/>
        </p:nvSpPr>
        <p:spPr>
          <a:xfrm>
            <a:off x="3828209" y="4930499"/>
            <a:ext cx="2320103"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 2  SDS  </a:t>
            </a:r>
            <a:r>
              <a:rPr lang="en-AU" sz="1000" dirty="0">
                <a:latin typeface="Tele-GroteskNor" pitchFamily="2" charset="0"/>
              </a:rPr>
              <a:t>Chair:</a:t>
            </a:r>
          </a:p>
          <a:p>
            <a:r>
              <a:rPr lang="en-AU" sz="1000" dirty="0">
                <a:latin typeface="Tele-GroteskNor" pitchFamily="2" charset="0"/>
              </a:rPr>
              <a:t>Dale Seed, </a:t>
            </a:r>
            <a:r>
              <a:rPr lang="en-AU" sz="1000" dirty="0" err="1">
                <a:latin typeface="Tele-GroteskNor" pitchFamily="2" charset="0"/>
              </a:rPr>
              <a:t>Convida</a:t>
            </a:r>
            <a:r>
              <a:rPr lang="en-AU" sz="1000" dirty="0">
                <a:latin typeface="Tele-GroteskNor" pitchFamily="2" charset="0"/>
              </a:rPr>
              <a:t> </a:t>
            </a:r>
            <a:r>
              <a:rPr lang="en-AU" sz="1000" dirty="0" smtClean="0">
                <a:latin typeface="Tele-GroteskNor" pitchFamily="2" charset="0"/>
              </a:rPr>
              <a:t>Wireless</a:t>
            </a:r>
          </a:p>
          <a:p>
            <a:r>
              <a:rPr lang="en-AU" sz="1000" dirty="0" smtClean="0">
                <a:latin typeface="Tele-GroteskNor" pitchFamily="2" charset="0"/>
              </a:rPr>
              <a:t>Vice </a:t>
            </a:r>
            <a:r>
              <a:rPr lang="en-AU" sz="1000" dirty="0">
                <a:latin typeface="Tele-GroteskNor" pitchFamily="2" charset="0"/>
              </a:rPr>
              <a:t>Chairs: </a:t>
            </a:r>
          </a:p>
          <a:p>
            <a:r>
              <a:rPr lang="en-AU" sz="1000" dirty="0">
                <a:latin typeface="Tele-GroteskNor" pitchFamily="2" charset="0"/>
              </a:rPr>
              <a:t>SeungMyeong Jeong, KETI</a:t>
            </a:r>
          </a:p>
          <a:p>
            <a:r>
              <a:rPr lang="en-AU" sz="1000" dirty="0" smtClean="0">
                <a:latin typeface="Tele-GroteskNor" pitchFamily="2" charset="0"/>
              </a:rPr>
              <a:t>Wei </a:t>
            </a:r>
            <a:r>
              <a:rPr lang="en-AU" sz="1000" dirty="0">
                <a:latin typeface="Tele-GroteskNor" pitchFamily="2" charset="0"/>
              </a:rPr>
              <a:t>Zhou, </a:t>
            </a:r>
            <a:r>
              <a:rPr lang="en-AU" sz="1000" dirty="0" err="1">
                <a:latin typeface="Tele-GroteskNor" pitchFamily="2" charset="0"/>
              </a:rPr>
              <a:t>Datang</a:t>
            </a:r>
            <a:r>
              <a:rPr lang="en-AU" sz="1000" dirty="0">
                <a:latin typeface="Tele-GroteskNor" pitchFamily="2" charset="0"/>
              </a:rPr>
              <a:t> </a:t>
            </a:r>
            <a:r>
              <a:rPr lang="en-AU" sz="1000" dirty="0" smtClean="0">
                <a:latin typeface="Tele-GroteskNor" pitchFamily="2" charset="0"/>
              </a:rPr>
              <a:t>Telecom</a:t>
            </a:r>
          </a:p>
          <a:p>
            <a:r>
              <a:rPr lang="en-AU" sz="1000" dirty="0" smtClean="0">
                <a:latin typeface="Tele-GroteskNor" pitchFamily="2" charset="0"/>
              </a:rPr>
              <a:t>Peter Niblett</a:t>
            </a:r>
            <a:r>
              <a:rPr lang="en-AU" sz="1000" dirty="0">
                <a:latin typeface="Tele-GroteskNor" pitchFamily="2" charset="0"/>
              </a:rPr>
              <a:t>, IBM </a:t>
            </a: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Karen Hughes (ETSI) &amp; Victoria Mitchell (TIA)</a:t>
            </a:r>
          </a:p>
        </p:txBody>
      </p:sp>
      <p:sp>
        <p:nvSpPr>
          <p:cNvPr id="59" name="Rechteck 58"/>
          <p:cNvSpPr/>
          <p:nvPr/>
        </p:nvSpPr>
        <p:spPr>
          <a:xfrm>
            <a:off x="6380098" y="4910246"/>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WG3 – TDE Chairman: </a:t>
            </a:r>
            <a:br>
              <a:rPr lang="en-AU" sz="1000" dirty="0" smtClean="0">
                <a:latin typeface="Tele-GroteskNor" pitchFamily="2" charset="0"/>
              </a:rPr>
            </a:br>
            <a:r>
              <a:rPr lang="en-AU" sz="1000" dirty="0" smtClean="0">
                <a:latin typeface="Tele-GroteskNor" pitchFamily="2" charset="0"/>
              </a:rPr>
              <a:t>Andrew </a:t>
            </a:r>
            <a:r>
              <a:rPr lang="en-AU" sz="1000" dirty="0">
                <a:latin typeface="Tele-GroteskNor" pitchFamily="2" charset="0"/>
              </a:rPr>
              <a:t>Min-</a:t>
            </a:r>
            <a:r>
              <a:rPr lang="en-AU" sz="1000" dirty="0" err="1">
                <a:latin typeface="Tele-GroteskNor" pitchFamily="2" charset="0"/>
              </a:rPr>
              <a:t>gyu</a:t>
            </a:r>
            <a:r>
              <a:rPr lang="en-AU" sz="1000" dirty="0">
                <a:latin typeface="Tele-GroteskNor" pitchFamily="2" charset="0"/>
              </a:rPr>
              <a:t> Han, </a:t>
            </a:r>
            <a:r>
              <a:rPr lang="en-AU" sz="1000" dirty="0" err="1">
                <a:latin typeface="Tele-GroteskNor" pitchFamily="2" charset="0"/>
              </a:rPr>
              <a:t>Hansung</a:t>
            </a:r>
            <a:r>
              <a:rPr lang="en-AU" sz="1000" dirty="0">
                <a:latin typeface="Tele-GroteskNor" pitchFamily="2" charset="0"/>
              </a:rPr>
              <a:t> University</a:t>
            </a:r>
          </a:p>
          <a:p>
            <a:r>
              <a:rPr lang="en-AU" sz="1000" dirty="0">
                <a:latin typeface="Tele-GroteskNor" pitchFamily="2" charset="0"/>
              </a:rPr>
              <a:t>Vice </a:t>
            </a:r>
            <a:r>
              <a:rPr lang="en-AU" sz="1000" dirty="0" smtClean="0">
                <a:latin typeface="Tele-GroteskNor" pitchFamily="2" charset="0"/>
              </a:rPr>
              <a:t>Chairs: </a:t>
            </a:r>
            <a:br>
              <a:rPr lang="en-AU" sz="1000" dirty="0" smtClean="0">
                <a:latin typeface="Tele-GroteskNor" pitchFamily="2" charset="0"/>
              </a:rPr>
            </a:br>
            <a:r>
              <a:rPr lang="en-AU" sz="1000" dirty="0" smtClean="0">
                <a:latin typeface="Tele-GroteskNor" pitchFamily="2" charset="0"/>
              </a:rPr>
              <a:t>Mahdi </a:t>
            </a:r>
            <a:r>
              <a:rPr lang="en-AU" sz="1000" dirty="0">
                <a:latin typeface="Tele-GroteskNor" pitchFamily="2" charset="0"/>
              </a:rPr>
              <a:t>Ben Alaya, </a:t>
            </a:r>
            <a:r>
              <a:rPr lang="en-AU" sz="1000" dirty="0" err="1">
                <a:latin typeface="Tele-GroteskNor" pitchFamily="2" charset="0"/>
              </a:rPr>
              <a:t>Sensinov</a:t>
            </a:r>
            <a:endParaRPr lang="en-AU" sz="1000" dirty="0">
              <a:latin typeface="Tele-GroteskNor" pitchFamily="2" charset="0"/>
            </a:endParaRPr>
          </a:p>
          <a:p>
            <a:endParaRPr lang="en-AU" sz="1000" dirty="0" smtClean="0">
              <a:latin typeface="Tele-GroteskNor" pitchFamily="2" charset="0"/>
            </a:endParaRPr>
          </a:p>
          <a:p>
            <a:endParaRPr lang="en-AU" sz="1000" dirty="0" smtClean="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fi-FI" sz="1000" dirty="0">
                <a:latin typeface="Tele-GroteskNor" pitchFamily="2" charset="0"/>
              </a:rPr>
              <a:t>Peter Kim (TTA) &amp; Laurent Velez (ETSI)</a:t>
            </a:r>
            <a:endParaRPr lang="en-AU" sz="1000" dirty="0">
              <a:latin typeface="Tele-GroteskNor" pitchFamily="2" charset="0"/>
            </a:endParaRPr>
          </a:p>
        </p:txBody>
      </p:sp>
      <p:sp>
        <p:nvSpPr>
          <p:cNvPr id="60" name="Textfeld 59"/>
          <p:cNvSpPr txBox="1"/>
          <p:nvPr/>
        </p:nvSpPr>
        <p:spPr>
          <a:xfrm rot="16200000">
            <a:off x="-27448" y="1681322"/>
            <a:ext cx="1321552"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246388" y="4343444"/>
            <a:ext cx="3759433"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a:t>
            </a:r>
            <a:r>
              <a:rPr lang="en-US" sz="900" dirty="0" smtClean="0"/>
              <a:t>Models</a:t>
            </a:r>
            <a:endParaRPr lang="en-US" sz="900" dirty="0"/>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8" name="Rechteck 77"/>
          <p:cNvSpPr/>
          <p:nvPr/>
        </p:nvSpPr>
        <p:spPr>
          <a:xfrm>
            <a:off x="1243101" y="1217501"/>
            <a:ext cx="2585108" cy="1169551"/>
          </a:xfrm>
          <a:prstGeom prst="rect">
            <a:avLst/>
          </a:prstGeom>
          <a:solidFill>
            <a:schemeClr val="bg1">
              <a:lumMod val="95000"/>
            </a:schemeClr>
          </a:solidFill>
        </p:spPr>
        <p:txBody>
          <a:bodyPr wrap="square">
            <a:spAutoFit/>
          </a:bodyPr>
          <a:lstStyle/>
          <a:p>
            <a:r>
              <a:rPr lang="en-AU" sz="1000" dirty="0" smtClean="0">
                <a:latin typeface="Tele-GroteskNor" pitchFamily="2" charset="0"/>
              </a:rPr>
              <a:t>SC Chair</a:t>
            </a:r>
            <a:r>
              <a:rPr lang="en-AU" sz="1000" dirty="0">
                <a:latin typeface="Tele-GroteskNor" pitchFamily="2" charset="0"/>
              </a:rPr>
              <a:t>: </a:t>
            </a:r>
            <a:endParaRPr lang="en-AU" sz="1000" dirty="0" smtClean="0">
              <a:latin typeface="Tele-GroteskNor" pitchFamily="2" charset="0"/>
            </a:endParaRPr>
          </a:p>
          <a:p>
            <a:r>
              <a:rPr lang="en-AU" sz="1000" dirty="0" smtClean="0">
                <a:latin typeface="Tele-GroteskNor" pitchFamily="2" charset="0"/>
              </a:rPr>
              <a:t>Enrico </a:t>
            </a:r>
            <a:r>
              <a:rPr lang="en-AU" sz="1000" dirty="0">
                <a:latin typeface="Tele-GroteskNor" pitchFamily="2" charset="0"/>
              </a:rPr>
              <a:t>Scarrone, Telecom Italia (ETSI)</a:t>
            </a:r>
          </a:p>
          <a:p>
            <a:r>
              <a:rPr lang="en-AU" sz="1000" dirty="0">
                <a:latin typeface="Tele-GroteskNor" pitchFamily="2" charset="0"/>
              </a:rPr>
              <a:t>Vice </a:t>
            </a:r>
            <a:r>
              <a:rPr lang="en-AU" sz="1000" dirty="0" smtClean="0">
                <a:latin typeface="Tele-GroteskNor" pitchFamily="2" charset="0"/>
              </a:rPr>
              <a:t>Chairs: </a:t>
            </a:r>
          </a:p>
          <a:p>
            <a:r>
              <a:rPr lang="en-AU" sz="1000" dirty="0" smtClean="0">
                <a:latin typeface="Tele-GroteskNor" pitchFamily="2" charset="0"/>
              </a:rPr>
              <a:t>Nick </a:t>
            </a:r>
            <a:r>
              <a:rPr lang="en-AU" sz="1000" dirty="0">
                <a:latin typeface="Tele-GroteskNor" pitchFamily="2" charset="0"/>
              </a:rPr>
              <a:t>Yamasaki, KDDI Corporation (TTC</a:t>
            </a:r>
            <a:r>
              <a:rPr lang="en-AU" sz="1000" dirty="0" smtClean="0">
                <a:latin typeface="Tele-GroteskNor" pitchFamily="2" charset="0"/>
              </a:rPr>
              <a:t>)</a:t>
            </a:r>
          </a:p>
          <a:p>
            <a:r>
              <a:rPr lang="en-AU" sz="1000" dirty="0" smtClean="0">
                <a:latin typeface="Tele-GroteskNor" pitchFamily="2" charset="0"/>
              </a:rPr>
              <a:t>Omar Elloumi, Nokia (ETSI)</a:t>
            </a:r>
            <a:endParaRPr lang="en-AU" sz="1000" dirty="0">
              <a:latin typeface="Tele-GroteskNor" pitchFamily="2" charset="0"/>
            </a:endParaRPr>
          </a:p>
          <a:p>
            <a:endParaRPr lang="en-AU" sz="1000" dirty="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Victoria Mitchell (TIA)</a:t>
            </a:r>
          </a:p>
        </p:txBody>
      </p:sp>
    </p:spTree>
    <p:extLst>
      <p:ext uri="{BB962C8B-B14F-4D97-AF65-F5344CB8AC3E}">
        <p14:creationId xmlns:p14="http://schemas.microsoft.com/office/powerpoint/2010/main" val="41149523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173570"/>
            <a:ext cx="10058400" cy="5619116"/>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6095160" y="3229463"/>
            <a:ext cx="5602468" cy="1864242"/>
          </a:xfrm>
        </p:spPr>
        <p:txBody>
          <a:bodyPr>
            <a:noAutofit/>
          </a:bodyPr>
          <a:lstStyle/>
          <a:p>
            <a:pPr>
              <a:spcBef>
                <a:spcPts val="600"/>
              </a:spcBef>
            </a:pPr>
            <a:r>
              <a:rPr lang="en-US" dirty="0" smtClean="0">
                <a:latin typeface="Myriad Pro"/>
              </a:rPr>
              <a:t>Create </a:t>
            </a:r>
            <a:r>
              <a:rPr lang="en-US" dirty="0">
                <a:latin typeface="Myriad Pro"/>
              </a:rPr>
              <a:t>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a:t>
            </a:r>
            <a:r>
              <a:rPr lang="en-US" dirty="0" smtClean="0">
                <a:latin typeface="Myriad Pro"/>
              </a:rPr>
              <a:t>status</a:t>
            </a:r>
            <a:endParaRPr lang="en-US" sz="36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3142</Words>
  <Application>Microsoft Office PowerPoint</Application>
  <PresentationFormat>Breitbild</PresentationFormat>
  <Paragraphs>486</Paragraphs>
  <Slides>31</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31</vt:i4>
      </vt:variant>
    </vt:vector>
  </HeadingPairs>
  <TitlesOfParts>
    <vt:vector size="43"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Roland Hechwartner</cp:lastModifiedBy>
  <cp:revision>109</cp:revision>
  <dcterms:created xsi:type="dcterms:W3CDTF">2017-09-21T15:46:31Z</dcterms:created>
  <dcterms:modified xsi:type="dcterms:W3CDTF">2020-02-18T00:58:11Z</dcterms:modified>
</cp:coreProperties>
</file>