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7"/>
  </p:notesMasterIdLst>
  <p:sldIdLst>
    <p:sldId id="300" r:id="rId3"/>
    <p:sldId id="435" r:id="rId4"/>
    <p:sldId id="447" r:id="rId5"/>
    <p:sldId id="448" r:id="rId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scombes, Pierre-Yves (ES CMS DSP Sltn Mngr)" initials="DP(CDSM" lastIdx="5" clrIdx="0">
    <p:extLst>
      <p:ext uri="{19B8F6BF-5375-455C-9EA6-DF929625EA0E}">
        <p15:presenceInfo xmlns:p15="http://schemas.microsoft.com/office/powerpoint/2012/main" userId="S-1-5-21-1957994488-842925246-40105171-31398" providerId="AD"/>
      </p:ext>
    </p:extLst>
  </p:cmAuthor>
  <p:cmAuthor id="2" name="Meering, Chris" initials="MC" lastIdx="4" clrIdx="1">
    <p:extLst>
      <p:ext uri="{19B8F6BF-5375-455C-9EA6-DF929625EA0E}">
        <p15:presenceInfo xmlns:p15="http://schemas.microsoft.com/office/powerpoint/2012/main" userId="S-1-5-21-1957994488-842925246-40105171-14034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CBCB"/>
    <a:srgbClr val="443AC6"/>
    <a:srgbClr val="336699"/>
    <a:srgbClr val="006666"/>
    <a:srgbClr val="003366"/>
    <a:srgbClr val="0000CC"/>
    <a:srgbClr val="F5E7E7"/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93478" autoAdjust="0"/>
  </p:normalViewPr>
  <p:slideViewPr>
    <p:cSldViewPr snapToGrid="0">
      <p:cViewPr varScale="1">
        <p:scale>
          <a:sx n="106" d="100"/>
          <a:sy n="106" d="100"/>
        </p:scale>
        <p:origin x="13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7" d="100"/>
        <a:sy n="4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r">
              <a:defRPr sz="1300"/>
            </a:lvl1pPr>
          </a:lstStyle>
          <a:p>
            <a:fld id="{BAEFF2A1-358F-4528-A4D8-E0726B92D42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94" tIns="49547" rIns="99094" bIns="495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9094" tIns="49547" rIns="99094" bIns="495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r">
              <a:defRPr sz="1300"/>
            </a:lvl1pPr>
          </a:lstStyle>
          <a:p>
            <a:fld id="{D0F76782-937A-4515-87C8-DB2EE3E75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50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76782-937A-4515-87C8-DB2EE3E751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61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 bwMode="ltGray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57200" y="457200"/>
            <a:ext cx="1905000" cy="762203"/>
            <a:chOff x="3578225" y="1146175"/>
            <a:chExt cx="5038725" cy="2111375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Rectangle 12"/>
          <p:cNvSpPr/>
          <p:nvPr userDrawn="1"/>
        </p:nvSpPr>
        <p:spPr bwMode="ltGray">
          <a:xfrm>
            <a:off x="228600" y="228600"/>
            <a:ext cx="11734800" cy="6400800"/>
          </a:xfrm>
          <a:prstGeom prst="rect">
            <a:avLst/>
          </a:prstGeom>
          <a:noFill/>
          <a:ln w="190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73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39516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773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Green Fram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chemeClr val="accent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dirty="0">
              <a:solidFill>
                <a:prstClr val="white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543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  <a:lvl2pPr>
              <a:defRPr>
                <a:latin typeface="MetricHPE" panose="020B0503030202060203" pitchFamily="34" charset="0"/>
              </a:defRPr>
            </a:lvl2pPr>
            <a:lvl3pPr>
              <a:defRPr>
                <a:latin typeface="MetricHPE" panose="020B0503030202060203" pitchFamily="34" charset="0"/>
              </a:defRPr>
            </a:lvl3pPr>
            <a:lvl4pPr>
              <a:defRPr>
                <a:latin typeface="MetricHPE" panose="020B0503030202060203" pitchFamily="34" charset="0"/>
              </a:defRPr>
            </a:lvl4pPr>
            <a:lvl5pPr>
              <a:defRPr>
                <a:latin typeface="MetricHPE" panose="020B050303020206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869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/>
          <a:lstStyle>
            <a:lvl1pPr>
              <a:defRPr/>
            </a:lvl1pPr>
          </a:lstStyle>
          <a:p>
            <a:r>
              <a:t>Click to add one-line title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t>Click to add one-line subtitle</a:t>
            </a:r>
          </a:p>
        </p:txBody>
      </p:sp>
    </p:spTree>
    <p:extLst>
      <p:ext uri="{BB962C8B-B14F-4D97-AF65-F5344CB8AC3E}">
        <p14:creationId xmlns:p14="http://schemas.microsoft.com/office/powerpoint/2010/main" val="31016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power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554" y="206935"/>
            <a:ext cx="11276847" cy="587188"/>
          </a:xfrm>
          <a:noFill/>
        </p:spPr>
        <p:txBody>
          <a:bodyPr vert="horz" lIns="217728" tIns="109728" rIns="217728" bIns="108864" rtlCol="0" anchor="t" anchorCtr="0">
            <a:normAutofit/>
          </a:bodyPr>
          <a:lstStyle>
            <a:lvl1pPr>
              <a:defRPr lang="en-US" dirty="0"/>
            </a:lvl1pPr>
          </a:lstStyle>
          <a:p>
            <a:pPr marL="0" lvl="0">
              <a:lnSpc>
                <a:spcPct val="90000"/>
              </a:lnSpc>
            </a:pPr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white">
          <a:xfrm>
            <a:off x="305554" y="674599"/>
            <a:ext cx="11276847" cy="587188"/>
          </a:xfrm>
          <a:prstGeom prst="rect">
            <a:avLst/>
          </a:prstGeom>
        </p:spPr>
        <p:txBody>
          <a:bodyPr vert="horz" lIns="217728" tIns="108864" rIns="217728" bIns="108864" rtlCol="0">
            <a:noAutofit/>
          </a:bodyPr>
          <a:lstStyle>
            <a:lvl1pPr>
              <a:defRPr lang="en-US" baseline="0" dirty="0">
                <a:solidFill>
                  <a:schemeClr val="bg1"/>
                </a:solidFill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892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0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69784" cy="45719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012" y="437706"/>
            <a:ext cx="10972800" cy="18288"/>
          </a:xfrm>
          <a:prstGeom prst="rect">
            <a:avLst/>
          </a:prstGeom>
          <a:solidFill>
            <a:srgbClr val="01A98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TextBox 12"/>
          <p:cNvSpPr txBox="1"/>
          <p:nvPr userDrawn="1"/>
        </p:nvSpPr>
        <p:spPr>
          <a:xfrm>
            <a:off x="11261859" y="6400500"/>
            <a:ext cx="370408" cy="25549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lang="en-US" sz="1200" b="1" dirty="0">
              <a:solidFill>
                <a:srgbClr val="C6C9C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661652" y="6248401"/>
            <a:ext cx="0" cy="407594"/>
          </a:xfrm>
          <a:prstGeom prst="line">
            <a:avLst/>
          </a:prstGeom>
          <a:ln w="12700">
            <a:solidFill>
              <a:srgbClr val="01A9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55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6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461730"/>
            <a:ext cx="11296184" cy="2387600"/>
          </a:xfrm>
        </p:spPr>
        <p:txBody>
          <a:bodyPr>
            <a:normAutofit/>
          </a:bodyPr>
          <a:lstStyle/>
          <a:p>
            <a:r>
              <a:rPr lang="en-US" b="0" dirty="0"/>
              <a:t>Promoting oneM2M to the Wider IoT Marketplace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Discussion at TP#44</a:t>
            </a:r>
          </a:p>
          <a:p>
            <a:r>
              <a:rPr lang="en-US" dirty="0"/>
              <a:t>Dale Seed</a:t>
            </a:r>
          </a:p>
          <a:p>
            <a:endParaRPr lang="en-US" dirty="0"/>
          </a:p>
          <a:p>
            <a:r>
              <a:rPr lang="en-US" dirty="0"/>
              <a:t>February 2020</a:t>
            </a:r>
          </a:p>
        </p:txBody>
      </p:sp>
    </p:spTree>
    <p:extLst>
      <p:ext uri="{BB962C8B-B14F-4D97-AF65-F5344CB8AC3E}">
        <p14:creationId xmlns:p14="http://schemas.microsoft.com/office/powerpoint/2010/main" val="313377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D9718F-A321-43FD-AA4F-8794FB841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Promoting oneM2M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3DE41E-0F81-4937-8A63-533C3ED3E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It’s easy and requires little of your time</a:t>
            </a:r>
          </a:p>
          <a:p>
            <a:endParaRPr lang="en-US" dirty="0"/>
          </a:p>
          <a:p>
            <a:r>
              <a:rPr lang="en-US" dirty="0"/>
              <a:t>Aims</a:t>
            </a:r>
          </a:p>
          <a:p>
            <a:pPr lvl="1"/>
            <a:r>
              <a:rPr lang="en-US" dirty="0"/>
              <a:t>Increase awareness of oneM2M outside the oneM2M community </a:t>
            </a:r>
          </a:p>
          <a:p>
            <a:pPr lvl="1"/>
            <a:r>
              <a:rPr lang="en-US" dirty="0"/>
              <a:t>Share information about initiatives that will bring new members (e.g. AI, Fog &amp; Edge, industrial)</a:t>
            </a:r>
          </a:p>
          <a:p>
            <a:pPr lvl="1"/>
            <a:r>
              <a:rPr lang="en-US" dirty="0"/>
              <a:t>Describe problems that oneM2M solves in order to drive market adoption</a:t>
            </a:r>
          </a:p>
          <a:p>
            <a:endParaRPr lang="en-US" dirty="0"/>
          </a:p>
          <a:p>
            <a:r>
              <a:rPr lang="en-US" dirty="0"/>
              <a:t>Agree a schedule aiming for regular outputs and adequate lead-time for volunteers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8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5C02CD-7A58-4827-A798-6A26C0A76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2019 outputs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F38CDB-7AAF-421E-9DE5-1247E49A2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558" y="1173570"/>
            <a:ext cx="10700884" cy="5347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657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16AE9-174D-452D-BD53-FA33DF9D8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10257858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Ideas for 2020 – Looking for volunteers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6E1D3-7103-4809-94E2-CD263E7FC6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44625"/>
            <a:ext cx="5181600" cy="478200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TP summaries</a:t>
            </a:r>
          </a:p>
          <a:p>
            <a:r>
              <a:rPr lang="en-US" dirty="0"/>
              <a:t>Quarterly ETSI Enjoy articles</a:t>
            </a:r>
          </a:p>
          <a:p>
            <a:r>
              <a:rPr lang="en-US" dirty="0"/>
              <a:t>Uniqueness of oneM2M (effort to date, institution, releases etc.)</a:t>
            </a:r>
          </a:p>
          <a:p>
            <a:r>
              <a:rPr lang="en-US" dirty="0"/>
              <a:t>How organizations can contribute</a:t>
            </a:r>
          </a:p>
          <a:p>
            <a:pPr lvl="1"/>
            <a:r>
              <a:rPr lang="en-US" dirty="0"/>
              <a:t>Open community</a:t>
            </a:r>
          </a:p>
          <a:p>
            <a:pPr lvl="1"/>
            <a:r>
              <a:rPr lang="en-US" dirty="0"/>
              <a:t>Modularity (implement selectively, new contributions)</a:t>
            </a:r>
          </a:p>
          <a:p>
            <a:r>
              <a:rPr lang="en-US" dirty="0"/>
              <a:t>Licensing (brand, technology) and IPR implications of using oneM2M</a:t>
            </a:r>
          </a:p>
          <a:p>
            <a:r>
              <a:rPr lang="en-US" dirty="0"/>
              <a:t>R4 webinar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4808B-C9EF-409A-9829-7092F56B4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44625"/>
            <a:ext cx="5181600" cy="478200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Liaison activities (OCF, LWM2M, China/ICA, IIC, W3C, SAREF etc.)</a:t>
            </a:r>
          </a:p>
          <a:p>
            <a:r>
              <a:rPr lang="en-US" dirty="0"/>
              <a:t>Platform selection – 1:500 gamble (Andreas N)</a:t>
            </a:r>
          </a:p>
          <a:p>
            <a:r>
              <a:rPr lang="en-US" dirty="0"/>
              <a:t>Commercial view of market (DT)</a:t>
            </a:r>
          </a:p>
          <a:p>
            <a:r>
              <a:rPr lang="en-US" dirty="0"/>
              <a:t>Evolution of oneM2M in Korea</a:t>
            </a:r>
          </a:p>
          <a:p>
            <a:r>
              <a:rPr lang="en-US" dirty="0"/>
              <a:t>oneM2M in India</a:t>
            </a:r>
          </a:p>
          <a:p>
            <a:r>
              <a:rPr lang="en-US" dirty="0"/>
              <a:t>TP member viewpoints</a:t>
            </a:r>
          </a:p>
          <a:p>
            <a:r>
              <a:rPr lang="en-US" dirty="0"/>
              <a:t>What application developers need</a:t>
            </a:r>
          </a:p>
          <a:p>
            <a:r>
              <a:rPr lang="en-US" dirty="0"/>
              <a:t>Fog and Edge activities (to encourage new participants and share as part of IIC liaison)</a:t>
            </a:r>
          </a:p>
        </p:txBody>
      </p:sp>
    </p:spTree>
    <p:extLst>
      <p:ext uri="{BB962C8B-B14F-4D97-AF65-F5344CB8AC3E}">
        <p14:creationId xmlns:p14="http://schemas.microsoft.com/office/powerpoint/2010/main" val="2919545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PE_Standard_Metric_16x9_v6">
  <a:themeElements>
    <a:clrScheme name="HPE">
      <a:dk1>
        <a:sysClr val="windowText" lastClr="000000"/>
      </a:dk1>
      <a:lt1>
        <a:sysClr val="window" lastClr="FFFFFF"/>
      </a:lt1>
      <a:dk2>
        <a:srgbClr val="808285"/>
      </a:dk2>
      <a:lt2>
        <a:srgbClr val="C6C9CA"/>
      </a:lt2>
      <a:accent1>
        <a:srgbClr val="2AD2C9"/>
      </a:accent1>
      <a:accent2>
        <a:srgbClr val="614767"/>
      </a:accent2>
      <a:accent3>
        <a:srgbClr val="FF8D6D"/>
      </a:accent3>
      <a:accent4>
        <a:srgbClr val="5F7A76"/>
      </a:accent4>
      <a:accent5>
        <a:srgbClr val="C6C9CA"/>
      </a:accent5>
      <a:accent6>
        <a:srgbClr val="808285"/>
      </a:accent6>
      <a:hlink>
        <a:srgbClr val="01A982"/>
      </a:hlink>
      <a:folHlink>
        <a:srgbClr val="01A982"/>
      </a:folHlink>
    </a:clrScheme>
    <a:fontScheme name="MetricHPE">
      <a:majorFont>
        <a:latin typeface="MetricHPE"/>
        <a:ea typeface=""/>
        <a:cs typeface=""/>
      </a:majorFont>
      <a:minorFont>
        <a:latin typeface="MetricH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6"/>
        </a:solidFill>
        <a:ln w="19050">
          <a:solidFill>
            <a:schemeClr val="accent6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1|169|130">
      <a:srgbClr val="01A982"/>
    </a:custClr>
    <a:custClr name="128|116|110">
      <a:srgbClr val="80746E"/>
    </a:custClr>
    <a:custClr name="66|85|99">
      <a:srgbClr val="425563"/>
    </a:custClr>
  </a:custClrLst>
  <a:extLst>
    <a:ext uri="{05A4C25C-085E-4340-85A3-A5531E510DB2}">
      <thm15:themeFamily xmlns:thm15="http://schemas.microsoft.com/office/thememl/2012/main" name="HPE_Standard_Arial_16x9.potx" id="{21F84462-1C9F-438F-A772-0EBAD7B3BCD8}" vid="{077F0EBE-C80C-4B61-8BF1-0309CF31637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14866</TotalTime>
  <Words>205</Words>
  <Application>Microsoft Office PowerPoint</Application>
  <PresentationFormat>Widescreen</PresentationFormat>
  <Paragraphs>33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MetricHPE</vt:lpstr>
      <vt:lpstr>Myriad Pro</vt:lpstr>
      <vt:lpstr>Myriad Pro Light</vt:lpstr>
      <vt:lpstr>Office Theme</vt:lpstr>
      <vt:lpstr>1_HPE_Standard_Metric_16x9_v6</vt:lpstr>
      <vt:lpstr>Promoting oneM2M to the Wider IoT Marketplace</vt:lpstr>
      <vt:lpstr>Promoting oneM2M</vt:lpstr>
      <vt:lpstr>Overview of 2019 outputs</vt:lpstr>
      <vt:lpstr>Ideas for 2020 – Looking for volunteers 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Dale</cp:lastModifiedBy>
  <cp:revision>188</cp:revision>
  <cp:lastPrinted>2018-03-21T22:12:22Z</cp:lastPrinted>
  <dcterms:created xsi:type="dcterms:W3CDTF">2017-09-21T15:46:31Z</dcterms:created>
  <dcterms:modified xsi:type="dcterms:W3CDTF">2020-02-18T16:53:35Z</dcterms:modified>
</cp:coreProperties>
</file>