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4" r:id="rId3"/>
    <p:sldId id="323" r:id="rId4"/>
    <p:sldId id="326" r:id="rId5"/>
    <p:sldId id="324" r:id="rId6"/>
    <p:sldId id="325" r:id="rId7"/>
    <p:sldId id="322" r:id="rId8"/>
    <p:sldId id="29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5/19/2020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5/19/2020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TP45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2020-04-20 to 2020-05-20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0772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A total of </a:t>
            </a:r>
            <a:r>
              <a:rPr lang="en-GB" altLang="en-US" sz="2800" dirty="0">
                <a:solidFill>
                  <a:srgbClr val="C00000"/>
                </a:solidFill>
              </a:rPr>
              <a:t>75</a:t>
            </a:r>
            <a:r>
              <a:rPr lang="en-GB" altLang="en-US" sz="2800" dirty="0"/>
              <a:t> SDS contributions were submitted</a:t>
            </a:r>
          </a:p>
          <a:p>
            <a:pPr lvl="1"/>
            <a:r>
              <a:rPr lang="en-GB" altLang="en-US" sz="2400" dirty="0"/>
              <a:t> 52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sz="1800" dirty="0">
                <a:solidFill>
                  <a:srgbClr val="C00000"/>
                </a:solidFill>
              </a:rPr>
              <a:t>29</a:t>
            </a:r>
            <a:r>
              <a:rPr lang="en-GB" altLang="en-US" sz="1800" dirty="0"/>
              <a:t> Agreed, </a:t>
            </a:r>
            <a:r>
              <a:rPr lang="en-GB" altLang="en-US" sz="1800" dirty="0">
                <a:solidFill>
                  <a:srgbClr val="C00000"/>
                </a:solidFill>
              </a:rPr>
              <a:t>23</a:t>
            </a:r>
            <a:r>
              <a:rPr lang="en-GB" altLang="en-US" sz="1800" dirty="0"/>
              <a:t> Noted</a:t>
            </a:r>
          </a:p>
          <a:p>
            <a:pPr lvl="2"/>
            <a:r>
              <a:rPr lang="en-GB" altLang="en-US" sz="1800" dirty="0">
                <a:solidFill>
                  <a:schemeClr val="tx1"/>
                </a:solidFill>
              </a:rPr>
              <a:t>Priority was given to Rel-4 Stage 2 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2400" dirty="0">
                <a:solidFill>
                  <a:srgbClr val="C00000"/>
                </a:solidFill>
              </a:rPr>
              <a:t>23</a:t>
            </a:r>
            <a:r>
              <a:rPr lang="en-GB" altLang="en-US" sz="2400" dirty="0"/>
              <a:t> </a:t>
            </a:r>
            <a:r>
              <a:rPr lang="en-GB" altLang="en-US" sz="2400" dirty="0">
                <a:solidFill>
                  <a:schemeClr val="tx1"/>
                </a:solidFill>
              </a:rPr>
              <a:t>contributions were not treated due to lack of time</a:t>
            </a:r>
          </a:p>
          <a:p>
            <a:pPr lvl="2"/>
            <a:r>
              <a:rPr lang="en-GB" altLang="en-US" sz="1800" dirty="0"/>
              <a:t>Some Rel-4 Stage 3 contributions and Rel-5 contributions </a:t>
            </a:r>
            <a:endParaRPr lang="en-GB" altLang="en-US" sz="2800" dirty="0"/>
          </a:p>
          <a:p>
            <a:pPr marL="0" indent="0"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80A66D-E44F-42BB-9EF9-010BA81B8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51" y="2133600"/>
            <a:ext cx="8863501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SDS WG is ready to freeze Rel-4 Stage 2</a:t>
            </a:r>
          </a:p>
          <a:p>
            <a:pPr lvl="1"/>
            <a:r>
              <a:rPr lang="en-GB" altLang="en-US" sz="1800" dirty="0"/>
              <a:t>One small exception –  One remaining WI-0080 Edge/Fog feature </a:t>
            </a:r>
          </a:p>
          <a:p>
            <a:pPr lvl="2"/>
            <a:r>
              <a:rPr lang="en-GB" altLang="en-US" sz="1400" dirty="0"/>
              <a:t>Enhancement to announcement functionality to support “offloading” use case</a:t>
            </a:r>
          </a:p>
          <a:p>
            <a:pPr lvl="2"/>
            <a:r>
              <a:rPr lang="en-GB" altLang="en-US" sz="1400" dirty="0"/>
              <a:t>Plan is to complete this work in SDS45.x conf calls</a:t>
            </a:r>
          </a:p>
          <a:p>
            <a:pPr lvl="2"/>
            <a:endParaRPr lang="en-GB" altLang="en-US" sz="600" dirty="0"/>
          </a:p>
          <a:p>
            <a:r>
              <a:rPr lang="en-GB" altLang="en-US" sz="2000" dirty="0"/>
              <a:t>Priority for upcoming SDS meetings will shift to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completing</a:t>
            </a:r>
          </a:p>
          <a:p>
            <a:pPr lvl="2"/>
            <a:r>
              <a:rPr lang="en-GB" altLang="en-US" sz="1200" dirty="0">
                <a:solidFill>
                  <a:srgbClr val="C00000"/>
                </a:solidFill>
              </a:rPr>
              <a:t>E.g. semantic reasoning, ontology management, E2E QoS session, </a:t>
            </a:r>
            <a:r>
              <a:rPr lang="en-GB" altLang="en-US" sz="12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200" dirty="0">
                <a:solidFill>
                  <a:srgbClr val="C00000"/>
                </a:solidFill>
              </a:rPr>
              <a:t>, geo query, network monitoring, etc.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other Rel-4 features just beginning</a:t>
            </a:r>
          </a:p>
          <a:p>
            <a:pPr lvl="2"/>
            <a:r>
              <a:rPr lang="en-GB" altLang="en-US" sz="1200" dirty="0">
                <a:solidFill>
                  <a:srgbClr val="C00000"/>
                </a:solidFill>
              </a:rPr>
              <a:t>E.g. action triggering, service subscriber, primitive profile, time sync, permission-based discovery, discovery-based operations, attribute-based ACPs, </a:t>
            </a:r>
            <a:r>
              <a:rPr lang="en-GB" altLang="en-US" sz="12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200" dirty="0">
                <a:solidFill>
                  <a:srgbClr val="C00000"/>
                </a:solidFill>
              </a:rPr>
              <a:t>, context aware ACPs, notification recording, software management, etc.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As done in prior releases, SDS will compile a complete checklist of required Rel-4 Stage 3 contributions by reviewing agreed Rel-4 Stage 2 contributions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Thanks to Miguel for re-structuring our oneM2M XSD Git repos!</a:t>
            </a:r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SDS Actions from TP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SDS reviewed TP-2020-0217 regarding ITU-T Study Group 20 comments on TS-0003 v2.4.1</a:t>
            </a:r>
          </a:p>
          <a:p>
            <a:pPr lvl="1"/>
            <a:r>
              <a:rPr lang="en-US" sz="2000" dirty="0"/>
              <a:t>Thanks to BT (Colin and Rana) took the lead on formulating responses!</a:t>
            </a:r>
          </a:p>
          <a:p>
            <a:pPr lvl="1"/>
            <a:r>
              <a:rPr lang="en-US" sz="2000" dirty="0"/>
              <a:t>Meeting was held to review the responses</a:t>
            </a:r>
          </a:p>
          <a:p>
            <a:pPr lvl="1"/>
            <a:r>
              <a:rPr lang="en-US" sz="2000" dirty="0"/>
              <a:t>Shane drafted an LS response to ITU-T Study Group 20</a:t>
            </a:r>
          </a:p>
          <a:p>
            <a:pPr lvl="1"/>
            <a:r>
              <a:rPr lang="en-US" sz="2000" dirty="0"/>
              <a:t>Plans:</a:t>
            </a:r>
          </a:p>
          <a:p>
            <a:pPr lvl="2"/>
            <a:r>
              <a:rPr lang="en-US" sz="1600" dirty="0"/>
              <a:t>Initial meeting with ITU-T Study Group 20 in June to review our responses</a:t>
            </a:r>
          </a:p>
          <a:p>
            <a:pPr lvl="2"/>
            <a:r>
              <a:rPr lang="en-US" sz="1600" dirty="0"/>
              <a:t>SDS WG to make updates to TS-0003 R2 as well as R3 and R3 as needed</a:t>
            </a:r>
          </a:p>
          <a:p>
            <a:pPr lvl="2"/>
            <a:r>
              <a:rPr lang="en-US" sz="1600" dirty="0"/>
              <a:t>Meet with ITU-T Study Group 20 in July</a:t>
            </a:r>
          </a:p>
          <a:p>
            <a:pPr lvl="2"/>
            <a:r>
              <a:rPr lang="en-US" sz="1600" dirty="0"/>
              <a:t>Goal is to have ITU-T Study Group 20 approve TS-0003 R2  </a:t>
            </a:r>
          </a:p>
        </p:txBody>
      </p:sp>
    </p:spTree>
    <p:extLst>
      <p:ext uri="{BB962C8B-B14F-4D97-AF65-F5344CB8AC3E}">
        <p14:creationId xmlns:p14="http://schemas.microsoft.com/office/powerpoint/2010/main" val="347114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1143000"/>
          </a:xfrm>
        </p:spPr>
        <p:txBody>
          <a:bodyPr/>
          <a:lstStyle/>
          <a:p>
            <a:r>
              <a:rPr lang="en-US" sz="4000" dirty="0"/>
              <a:t>Discussion on e-meeting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1800" dirty="0"/>
              <a:t>Pros:</a:t>
            </a:r>
          </a:p>
          <a:p>
            <a:pPr lvl="1"/>
            <a:r>
              <a:rPr lang="en-US" sz="1600" dirty="0"/>
              <a:t>The SDS email reflector was much more active than in the past</a:t>
            </a:r>
          </a:p>
          <a:p>
            <a:pPr lvl="1"/>
            <a:r>
              <a:rPr lang="en-US" sz="1600" dirty="0"/>
              <a:t>Level of engagement in email discussions and offline reviews of contributions was impressive and great to see</a:t>
            </a:r>
          </a:p>
          <a:p>
            <a:pPr lvl="1"/>
            <a:r>
              <a:rPr lang="en-US" sz="1600" dirty="0"/>
              <a:t>Scheduling meetings over 1-month allowed for more time and better continuity of discussions (especially for more complex contributions)</a:t>
            </a:r>
          </a:p>
          <a:p>
            <a:pPr marL="457200" lvl="1" indent="0">
              <a:buNone/>
            </a:pPr>
            <a:endParaRPr lang="en-US" sz="700" dirty="0"/>
          </a:p>
          <a:p>
            <a:r>
              <a:rPr lang="en-US" sz="1800" dirty="0"/>
              <a:t>Cons:</a:t>
            </a:r>
          </a:p>
          <a:p>
            <a:pPr lvl="1"/>
            <a:r>
              <a:rPr lang="en-US" sz="1400" dirty="0"/>
              <a:t>Sometimes email back-and-forth is less efficient than face-to-face discussion</a:t>
            </a:r>
          </a:p>
          <a:p>
            <a:pPr lvl="1"/>
            <a:r>
              <a:rPr lang="en-US" sz="1400" dirty="0"/>
              <a:t>Conference call format can be difficult for many folks to get their comments heard</a:t>
            </a:r>
          </a:p>
          <a:p>
            <a:pPr lvl="1"/>
            <a:r>
              <a:rPr lang="en-US" sz="1400" dirty="0"/>
              <a:t>Time zone differences only allow for a few hours of meeting time</a:t>
            </a:r>
          </a:p>
          <a:p>
            <a:pPr lvl="1"/>
            <a:r>
              <a:rPr lang="en-US" sz="1400" dirty="0"/>
              <a:t>No coffee break and snacks! </a:t>
            </a:r>
            <a:r>
              <a:rPr lang="en-US" sz="1400" dirty="0">
                <a:sym typeface="Wingdings" panose="05000000000000000000" pitchFamily="2" charset="2"/>
              </a:rPr>
              <a:t></a:t>
            </a:r>
            <a:endParaRPr lang="en-US" sz="1400" dirty="0"/>
          </a:p>
          <a:p>
            <a:pPr marL="457200" lvl="1" indent="0">
              <a:buNone/>
            </a:pPr>
            <a:endParaRPr lang="en-US" sz="700" dirty="0"/>
          </a:p>
          <a:p>
            <a:r>
              <a:rPr lang="en-US" sz="1800" dirty="0"/>
              <a:t>Take-aways / Discussion Points</a:t>
            </a:r>
          </a:p>
          <a:p>
            <a:pPr lvl="1"/>
            <a:r>
              <a:rPr lang="en-US" sz="1400" dirty="0"/>
              <a:t>SDS WG may want to consider trying to get delegates to review contributions and engage in email discussions </a:t>
            </a:r>
            <a:r>
              <a:rPr lang="en-US" sz="1400" u="sng" dirty="0"/>
              <a:t>before</a:t>
            </a:r>
            <a:r>
              <a:rPr lang="en-US" sz="1400" dirty="0"/>
              <a:t> contributions are opened on calls.</a:t>
            </a:r>
          </a:p>
          <a:p>
            <a:pPr lvl="1"/>
            <a:r>
              <a:rPr lang="en-US" sz="1400" dirty="0"/>
              <a:t>SDS WG could consider revamping our process a bit to encourage this</a:t>
            </a:r>
          </a:p>
          <a:p>
            <a:pPr lvl="2"/>
            <a:r>
              <a:rPr lang="en-US" sz="1100" dirty="0"/>
              <a:t>E.g. Chairs can assign documents to meeting slots and schedule times for email review/discussion to occur before these respective meeting slots</a:t>
            </a:r>
          </a:p>
        </p:txBody>
      </p:sp>
    </p:spTree>
    <p:extLst>
      <p:ext uri="{BB962C8B-B14F-4D97-AF65-F5344CB8AC3E}">
        <p14:creationId xmlns:p14="http://schemas.microsoft.com/office/powerpoint/2010/main" val="12688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TP-2020-0058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</a:p>
          <a:p>
            <a:r>
              <a:rPr lang="en-US" altLang="en-US" sz="2400" dirty="0"/>
              <a:t>TS-0003 – TP-2020-0059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</a:p>
          <a:p>
            <a:r>
              <a:rPr lang="en-US" altLang="en-US" sz="2400" dirty="0"/>
              <a:t>TS-0004 – TP-2020-0060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</a:p>
          <a:p>
            <a:r>
              <a:rPr lang="en-US" altLang="en-US" sz="2400" dirty="0"/>
              <a:t>TS-0010 – TP-2020-0061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TS-0026 – TP-2020-0062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  <a:endParaRPr lang="en-US" altLang="en-US" sz="2400" dirty="0"/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8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28208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45.1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04-Jun-2020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45.2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11-Jun-2020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45.3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18-Jun-2020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45.4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Fri 26-Jun-2020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3805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23364</TotalTime>
  <Words>672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Times New Roman</vt:lpstr>
      <vt:lpstr>Office Theme</vt:lpstr>
      <vt:lpstr>SDS Status Report to TP45</vt:lpstr>
      <vt:lpstr>Summary</vt:lpstr>
      <vt:lpstr>SDS WI Status </vt:lpstr>
      <vt:lpstr>Rel-4 Progress</vt:lpstr>
      <vt:lpstr>SDS Actions from TP </vt:lpstr>
      <vt:lpstr>Discussion on e-meeting format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Dale01</cp:lastModifiedBy>
  <cp:revision>599</cp:revision>
  <dcterms:created xsi:type="dcterms:W3CDTF">2012-09-11T22:52:11Z</dcterms:created>
  <dcterms:modified xsi:type="dcterms:W3CDTF">2020-05-20T11:59:25Z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