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8" r:id="rId2"/>
    <p:sldId id="276" r:id="rId3"/>
    <p:sldId id="278" r:id="rId4"/>
    <p:sldId id="284" r:id="rId5"/>
    <p:sldId id="279" r:id="rId6"/>
    <p:sldId id="280" r:id="rId7"/>
    <p:sldId id="281" r:id="rId8"/>
    <p:sldId id="275" r:id="rId9"/>
    <p:sldId id="286" r:id="rId10"/>
    <p:sldId id="285" r:id="rId11"/>
    <p:sldId id="287" r:id="rId12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779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17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EC4C75-6880-4B90-A967-F5891602F90E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CD8EC2-0F93-4F08-B8C5-ABA8CE10B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838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D8EC2-0F93-4F08-B8C5-ABA8CE10BC1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021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397" y="0"/>
            <a:ext cx="7850299" cy="117357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2019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slideLayout" Target="../slideLayouts/slideLayout8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cs typeface="Arial" panose="020B0604020202020204" pitchFamily="34" charset="0"/>
              </a:rPr>
              <a:t>WPM status </a:t>
            </a:r>
            <a:r>
              <a:rPr lang="en-US" dirty="0" smtClean="0">
                <a:cs typeface="Arial" panose="020B0604020202020204" pitchFamily="34" charset="0"/>
              </a:rPr>
              <a:t>report </a:t>
            </a:r>
            <a:r>
              <a:rPr lang="en-US" dirty="0" smtClean="0">
                <a:cs typeface="Arial" panose="020B0604020202020204" pitchFamily="34" charset="0"/>
              </a:rPr>
              <a:t>TP45 closing</a:t>
            </a:r>
            <a:endParaRPr lang="en-US" dirty="0"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10005592" cy="1655762"/>
          </a:xfrm>
        </p:spPr>
        <p:txBody>
          <a:bodyPr/>
          <a:lstStyle/>
          <a:p>
            <a:r>
              <a:rPr lang="en-US" dirty="0">
                <a:latin typeface="+mn-lt"/>
                <a:cs typeface="Arial" panose="020B0604020202020204" pitchFamily="34" charset="0"/>
              </a:rPr>
              <a:t>WPM convenor</a:t>
            </a:r>
            <a:r>
              <a:rPr lang="en-US" dirty="0" smtClean="0">
                <a:latin typeface="+mn-lt"/>
                <a:cs typeface="Arial" panose="020B0604020202020204" pitchFamily="34" charset="0"/>
              </a:rPr>
              <a:t>, andyhan@hansung.ac.kr </a:t>
            </a:r>
            <a:endParaRPr lang="en-US" dirty="0">
              <a:latin typeface="+mn-lt"/>
              <a:cs typeface="Arial" panose="020B0604020202020204" pitchFamily="34" charset="0"/>
            </a:endParaRPr>
          </a:p>
          <a:p>
            <a:r>
              <a:rPr lang="en-US" dirty="0" smtClean="0">
                <a:latin typeface="+mn-lt"/>
                <a:cs typeface="Arial" panose="020B0604020202020204" pitchFamily="34" charset="0"/>
              </a:rPr>
              <a:t>2020-05-20</a:t>
            </a:r>
            <a:endParaRPr lang="en-US" dirty="0"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20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B0A10-2082-46D6-BA22-F3EBC4206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7378" y="265340"/>
            <a:ext cx="8229600" cy="1143000"/>
          </a:xfrm>
        </p:spPr>
        <p:txBody>
          <a:bodyPr/>
          <a:lstStyle/>
          <a:p>
            <a:r>
              <a:rPr lang="en-US" dirty="0" smtClean="0"/>
              <a:t>TP45-SDS </a:t>
            </a:r>
            <a:r>
              <a:rPr lang="en-US" dirty="0"/>
              <a:t>WI Status 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58E6E29-563E-40DD-8215-AA88546D0593}"/>
              </a:ext>
            </a:extLst>
          </p:cNvPr>
          <p:cNvSpPr/>
          <p:nvPr/>
        </p:nvSpPr>
        <p:spPr>
          <a:xfrm>
            <a:off x="1762570" y="5735124"/>
            <a:ext cx="230513" cy="1524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01837CE-2817-4DC2-8874-8FA33EF77905}"/>
              </a:ext>
            </a:extLst>
          </p:cNvPr>
          <p:cNvSpPr/>
          <p:nvPr/>
        </p:nvSpPr>
        <p:spPr>
          <a:xfrm>
            <a:off x="1757378" y="5926698"/>
            <a:ext cx="230513" cy="15240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4412896-074F-45B7-A45C-EF19E1131E07}"/>
              </a:ext>
            </a:extLst>
          </p:cNvPr>
          <p:cNvSpPr/>
          <p:nvPr/>
        </p:nvSpPr>
        <p:spPr>
          <a:xfrm>
            <a:off x="1757378" y="6116124"/>
            <a:ext cx="230513" cy="1524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971B5C1-3790-4A67-AEA4-7412A243C5E5}"/>
              </a:ext>
            </a:extLst>
          </p:cNvPr>
          <p:cNvSpPr/>
          <p:nvPr/>
        </p:nvSpPr>
        <p:spPr>
          <a:xfrm>
            <a:off x="1762571" y="6298474"/>
            <a:ext cx="230513" cy="1524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286540B-D323-4F0B-B67B-D10821E245B1}"/>
              </a:ext>
            </a:extLst>
          </p:cNvPr>
          <p:cNvSpPr txBox="1"/>
          <p:nvPr/>
        </p:nvSpPr>
        <p:spPr>
          <a:xfrm>
            <a:off x="1971915" y="5672825"/>
            <a:ext cx="19010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Complete (no risk for Rel-4)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7897DAF-9F9C-4F6B-8946-35B6CA31DCB5}"/>
              </a:ext>
            </a:extLst>
          </p:cNvPr>
          <p:cNvSpPr txBox="1"/>
          <p:nvPr/>
        </p:nvSpPr>
        <p:spPr>
          <a:xfrm>
            <a:off x="1971915" y="5855175"/>
            <a:ext cx="189026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On track (low risk for Rel-4)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C216C37-C77B-4931-AD1D-1007752770F7}"/>
              </a:ext>
            </a:extLst>
          </p:cNvPr>
          <p:cNvSpPr txBox="1"/>
          <p:nvPr/>
        </p:nvSpPr>
        <p:spPr>
          <a:xfrm>
            <a:off x="1971914" y="6046872"/>
            <a:ext cx="2985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Running behind schedule (med risk for Rel-4)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20BC0BA-6B4B-49E5-8C39-FC655A94A3E3}"/>
              </a:ext>
            </a:extLst>
          </p:cNvPr>
          <p:cNvSpPr txBox="1"/>
          <p:nvPr/>
        </p:nvSpPr>
        <p:spPr>
          <a:xfrm>
            <a:off x="1954024" y="6236490"/>
            <a:ext cx="25135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 started or stalled (high risk Rel-4)</a:t>
            </a:r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4172988"/>
              </p:ext>
            </p:extLst>
          </p:nvPr>
        </p:nvGraphicFramePr>
        <p:xfrm>
          <a:off x="1757378" y="1646464"/>
          <a:ext cx="8960990" cy="2869158"/>
        </p:xfrm>
        <a:graphic>
          <a:graphicData uri="http://schemas.openxmlformats.org/drawingml/2006/table">
            <a:tbl>
              <a:tblPr/>
              <a:tblGrid>
                <a:gridCol w="1030668">
                  <a:extLst>
                    <a:ext uri="{9D8B030D-6E8A-4147-A177-3AD203B41FA5}">
                      <a16:colId xmlns:a16="http://schemas.microsoft.com/office/drawing/2014/main" val="267732823"/>
                    </a:ext>
                  </a:extLst>
                </a:gridCol>
                <a:gridCol w="7343507">
                  <a:extLst>
                    <a:ext uri="{9D8B030D-6E8A-4147-A177-3AD203B41FA5}">
                      <a16:colId xmlns:a16="http://schemas.microsoft.com/office/drawing/2014/main" val="3749467198"/>
                    </a:ext>
                  </a:extLst>
                </a:gridCol>
                <a:gridCol w="586815">
                  <a:extLst>
                    <a:ext uri="{9D8B030D-6E8A-4147-A177-3AD203B41FA5}">
                      <a16:colId xmlns:a16="http://schemas.microsoft.com/office/drawing/2014/main" val="314825568"/>
                    </a:ext>
                  </a:extLst>
                </a:gridCol>
              </a:tblGrid>
              <a:tr h="168774">
                <a:tc>
                  <a:txBody>
                    <a:bodyPr/>
                    <a:lstStyle/>
                    <a:p>
                      <a:pPr algn="ctr"/>
                      <a:r>
                        <a:rPr lang="en-US" sz="1000" b="0">
                          <a:effectLst/>
                          <a:latin typeface="Roboto"/>
                        </a:rPr>
                        <a:t>WI</a:t>
                      </a:r>
                      <a:endParaRPr lang="en-US" sz="1400" b="0">
                        <a:effectLst/>
                        <a:latin typeface="Roboto"/>
                      </a:endParaRPr>
                    </a:p>
                  </a:txBody>
                  <a:tcPr marL="41137" marR="411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>
                          <a:effectLst/>
                          <a:latin typeface="Roboto"/>
                        </a:rPr>
                        <a:t>Title</a:t>
                      </a:r>
                      <a:endParaRPr lang="en-US" sz="1400" b="0">
                        <a:effectLst/>
                        <a:latin typeface="Roboto"/>
                      </a:endParaRPr>
                    </a:p>
                  </a:txBody>
                  <a:tcPr marL="41137" marR="411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>
                          <a:effectLst/>
                          <a:latin typeface="Roboto"/>
                        </a:rPr>
                        <a:t>SDS45</a:t>
                      </a:r>
                      <a:endParaRPr lang="en-US" sz="1400" b="0">
                        <a:effectLst/>
                        <a:latin typeface="Roboto"/>
                      </a:endParaRPr>
                    </a:p>
                  </a:txBody>
                  <a:tcPr marL="41137" marR="411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9421331"/>
                  </a:ext>
                </a:extLst>
              </a:tr>
              <a:tr h="168774">
                <a:tc>
                  <a:txBody>
                    <a:bodyPr/>
                    <a:lstStyle/>
                    <a:p>
                      <a:r>
                        <a:rPr lang="en-US" sz="1000" b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WI-0053</a:t>
                      </a:r>
                      <a:endParaRPr lang="en-US" sz="1400" b="0">
                        <a:effectLst/>
                        <a:latin typeface="Roboto"/>
                      </a:endParaRPr>
                    </a:p>
                  </a:txBody>
                  <a:tcPr marL="41137" marR="411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Enhancements on Semantic Support</a:t>
                      </a:r>
                      <a:endParaRPr lang="en-US" sz="1400" b="0">
                        <a:effectLst/>
                        <a:latin typeface="Roboto"/>
                      </a:endParaRPr>
                    </a:p>
                  </a:txBody>
                  <a:tcPr marL="41137" marR="411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000" b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97%</a:t>
                      </a:r>
                      <a:endParaRPr lang="ko-KR" altLang="en-US" sz="1400" b="0">
                        <a:effectLst/>
                        <a:latin typeface="Roboto"/>
                      </a:endParaRPr>
                    </a:p>
                  </a:txBody>
                  <a:tcPr marL="41137" marR="411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2521136"/>
                  </a:ext>
                </a:extLst>
              </a:tr>
              <a:tr h="168774">
                <a:tc>
                  <a:txBody>
                    <a:bodyPr/>
                    <a:lstStyle/>
                    <a:p>
                      <a:r>
                        <a:rPr lang="en-US" sz="1000" b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WI-0058</a:t>
                      </a:r>
                      <a:endParaRPr lang="en-US" sz="1400" b="0">
                        <a:effectLst/>
                        <a:latin typeface="Roboto"/>
                      </a:endParaRPr>
                    </a:p>
                  </a:txBody>
                  <a:tcPr marL="41137" marR="411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Interworking with 3GPP networks</a:t>
                      </a:r>
                      <a:endParaRPr lang="en-US" sz="1400" b="0">
                        <a:effectLst/>
                        <a:latin typeface="Roboto"/>
                      </a:endParaRPr>
                    </a:p>
                  </a:txBody>
                  <a:tcPr marL="41137" marR="411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000" b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95%</a:t>
                      </a:r>
                      <a:endParaRPr lang="ko-KR" altLang="en-US" sz="1400" b="0">
                        <a:effectLst/>
                        <a:latin typeface="Roboto"/>
                      </a:endParaRPr>
                    </a:p>
                  </a:txBody>
                  <a:tcPr marL="41137" marR="411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4286678"/>
                  </a:ext>
                </a:extLst>
              </a:tr>
              <a:tr h="168774">
                <a:tc>
                  <a:txBody>
                    <a:bodyPr/>
                    <a:lstStyle/>
                    <a:p>
                      <a:r>
                        <a:rPr lang="en-US" sz="1000" b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WI-0064</a:t>
                      </a:r>
                      <a:endParaRPr lang="en-US" sz="1400" b="0">
                        <a:effectLst/>
                        <a:latin typeface="Roboto"/>
                      </a:endParaRPr>
                    </a:p>
                  </a:txBody>
                  <a:tcPr marL="41137" marR="411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Adaption of oneM2M for Smart City</a:t>
                      </a:r>
                      <a:endParaRPr lang="en-US" sz="1400" b="0">
                        <a:effectLst/>
                        <a:latin typeface="Roboto"/>
                      </a:endParaRPr>
                    </a:p>
                  </a:txBody>
                  <a:tcPr marL="41137" marR="411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000" b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50%</a:t>
                      </a:r>
                      <a:endParaRPr lang="ko-KR" altLang="en-US" sz="1400" b="0">
                        <a:effectLst/>
                        <a:latin typeface="Roboto"/>
                      </a:endParaRPr>
                    </a:p>
                  </a:txBody>
                  <a:tcPr marL="41137" marR="411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2296076"/>
                  </a:ext>
                </a:extLst>
              </a:tr>
              <a:tr h="168774">
                <a:tc>
                  <a:txBody>
                    <a:bodyPr/>
                    <a:lstStyle/>
                    <a:p>
                      <a:r>
                        <a:rPr lang="en-US" sz="1000" b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WI-0069</a:t>
                      </a:r>
                      <a:endParaRPr lang="en-US" sz="1400" b="0">
                        <a:effectLst/>
                        <a:latin typeface="Roboto"/>
                      </a:endParaRPr>
                    </a:p>
                  </a:txBody>
                  <a:tcPr marL="41137" marR="411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Heterogen. identificat. service in oneM2M syst.</a:t>
                      </a:r>
                      <a:endParaRPr lang="en-US" sz="1400" b="0">
                        <a:effectLst/>
                        <a:latin typeface="Roboto"/>
                      </a:endParaRPr>
                    </a:p>
                  </a:txBody>
                  <a:tcPr marL="41137" marR="411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000" b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90%</a:t>
                      </a:r>
                      <a:endParaRPr lang="ko-KR" altLang="en-US" sz="1400" b="0">
                        <a:effectLst/>
                        <a:latin typeface="Roboto"/>
                      </a:endParaRPr>
                    </a:p>
                  </a:txBody>
                  <a:tcPr marL="41137" marR="411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8628214"/>
                  </a:ext>
                </a:extLst>
              </a:tr>
              <a:tr h="168774">
                <a:tc>
                  <a:txBody>
                    <a:bodyPr/>
                    <a:lstStyle/>
                    <a:p>
                      <a:r>
                        <a:rPr lang="en-US" sz="1000" b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WI-0072</a:t>
                      </a:r>
                      <a:endParaRPr lang="en-US" sz="1400" b="0">
                        <a:effectLst/>
                        <a:latin typeface="Roboto"/>
                      </a:endParaRPr>
                    </a:p>
                  </a:txBody>
                  <a:tcPr marL="41137" marR="411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Modbus Interworking</a:t>
                      </a:r>
                      <a:endParaRPr lang="en-US" sz="1400" b="0">
                        <a:effectLst/>
                        <a:latin typeface="Roboto"/>
                      </a:endParaRPr>
                    </a:p>
                  </a:txBody>
                  <a:tcPr marL="41137" marR="411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000" b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91%</a:t>
                      </a:r>
                      <a:endParaRPr lang="ko-KR" altLang="en-US" sz="1400" b="0">
                        <a:effectLst/>
                        <a:latin typeface="Roboto"/>
                      </a:endParaRPr>
                    </a:p>
                  </a:txBody>
                  <a:tcPr marL="41137" marR="411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9828849"/>
                  </a:ext>
                </a:extLst>
              </a:tr>
              <a:tr h="168774">
                <a:tc>
                  <a:txBody>
                    <a:bodyPr/>
                    <a:lstStyle/>
                    <a:p>
                      <a:r>
                        <a:rPr lang="en-US" sz="1000" b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WI-0076</a:t>
                      </a:r>
                      <a:endParaRPr lang="en-US" sz="1400" b="0">
                        <a:effectLst/>
                        <a:latin typeface="Roboto"/>
                      </a:endParaRPr>
                    </a:p>
                  </a:txBody>
                  <a:tcPr marL="41137" marR="411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Lightweight oneM2M Services</a:t>
                      </a:r>
                      <a:endParaRPr lang="en-US" sz="1400" b="0">
                        <a:effectLst/>
                        <a:latin typeface="Roboto"/>
                      </a:endParaRPr>
                    </a:p>
                  </a:txBody>
                  <a:tcPr marL="41137" marR="411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000" b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80%</a:t>
                      </a:r>
                      <a:endParaRPr lang="ko-KR" altLang="en-US" sz="1400" b="0">
                        <a:effectLst/>
                        <a:latin typeface="Roboto"/>
                      </a:endParaRPr>
                    </a:p>
                  </a:txBody>
                  <a:tcPr marL="41137" marR="411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2579348"/>
                  </a:ext>
                </a:extLst>
              </a:tr>
              <a:tr h="168774">
                <a:tc>
                  <a:txBody>
                    <a:bodyPr/>
                    <a:lstStyle/>
                    <a:p>
                      <a:r>
                        <a:rPr lang="en-US" sz="1000" b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WI-0077</a:t>
                      </a:r>
                      <a:endParaRPr lang="en-US" sz="1400" b="0">
                        <a:effectLst/>
                        <a:latin typeface="Roboto"/>
                      </a:endParaRPr>
                    </a:p>
                  </a:txBody>
                  <a:tcPr marL="41137" marR="411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Attribute based Access Control Policy</a:t>
                      </a:r>
                      <a:endParaRPr lang="en-US" sz="1400" b="0">
                        <a:effectLst/>
                        <a:latin typeface="Roboto"/>
                      </a:endParaRPr>
                    </a:p>
                  </a:txBody>
                  <a:tcPr marL="41137" marR="411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000" b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90%</a:t>
                      </a:r>
                      <a:endParaRPr lang="ko-KR" altLang="en-US" sz="1400" b="0">
                        <a:effectLst/>
                        <a:latin typeface="Roboto"/>
                      </a:endParaRPr>
                    </a:p>
                  </a:txBody>
                  <a:tcPr marL="41137" marR="411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7937185"/>
                  </a:ext>
                </a:extLst>
              </a:tr>
              <a:tr h="168774">
                <a:tc>
                  <a:txBody>
                    <a:bodyPr/>
                    <a:lstStyle/>
                    <a:p>
                      <a:r>
                        <a:rPr lang="en-US" sz="1000" b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WI-0080</a:t>
                      </a:r>
                      <a:endParaRPr lang="en-US" sz="1400" b="0">
                        <a:effectLst/>
                        <a:latin typeface="Roboto"/>
                      </a:endParaRPr>
                    </a:p>
                  </a:txBody>
                  <a:tcPr marL="41137" marR="411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Edge and Fog Computing</a:t>
                      </a:r>
                      <a:endParaRPr lang="en-US" sz="1400" b="0">
                        <a:effectLst/>
                        <a:latin typeface="Roboto"/>
                      </a:endParaRPr>
                    </a:p>
                  </a:txBody>
                  <a:tcPr marL="41137" marR="411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000" b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80%</a:t>
                      </a:r>
                      <a:endParaRPr lang="ko-KR" altLang="en-US" sz="1400" b="0">
                        <a:effectLst/>
                        <a:latin typeface="Roboto"/>
                      </a:endParaRPr>
                    </a:p>
                  </a:txBody>
                  <a:tcPr marL="41137" marR="411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579533"/>
                  </a:ext>
                </a:extLst>
              </a:tr>
              <a:tr h="168774">
                <a:tc>
                  <a:txBody>
                    <a:bodyPr/>
                    <a:lstStyle/>
                    <a:p>
                      <a:r>
                        <a:rPr lang="en-US" sz="1000" b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WI-0083</a:t>
                      </a:r>
                      <a:endParaRPr lang="en-US" sz="1400" b="0">
                        <a:effectLst/>
                        <a:latin typeface="Roboto"/>
                      </a:endParaRPr>
                    </a:p>
                  </a:txBody>
                  <a:tcPr marL="41137" marR="411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oneM2M Service Subscribers and Users</a:t>
                      </a:r>
                      <a:endParaRPr lang="en-US" sz="1400" b="0">
                        <a:effectLst/>
                        <a:latin typeface="Roboto"/>
                      </a:endParaRPr>
                    </a:p>
                  </a:txBody>
                  <a:tcPr marL="41137" marR="411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000" b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80%</a:t>
                      </a:r>
                      <a:endParaRPr lang="ko-KR" altLang="en-US" sz="1400" b="0">
                        <a:effectLst/>
                        <a:latin typeface="Roboto"/>
                      </a:endParaRPr>
                    </a:p>
                  </a:txBody>
                  <a:tcPr marL="41137" marR="411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4336222"/>
                  </a:ext>
                </a:extLst>
              </a:tr>
              <a:tr h="168774">
                <a:tc>
                  <a:txBody>
                    <a:bodyPr/>
                    <a:lstStyle/>
                    <a:p>
                      <a:r>
                        <a:rPr lang="en-US" sz="1000" b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WI-0089</a:t>
                      </a:r>
                      <a:endParaRPr lang="en-US" sz="1400" b="0">
                        <a:effectLst/>
                        <a:latin typeface="Roboto"/>
                      </a:endParaRPr>
                    </a:p>
                  </a:txBody>
                  <a:tcPr marL="41137" marR="411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Getting started with oneM2M</a:t>
                      </a:r>
                      <a:endParaRPr lang="en-US" sz="1400" b="0">
                        <a:effectLst/>
                        <a:latin typeface="Roboto"/>
                      </a:endParaRPr>
                    </a:p>
                  </a:txBody>
                  <a:tcPr marL="41137" marR="411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000" b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22%</a:t>
                      </a:r>
                      <a:endParaRPr lang="ko-KR" altLang="en-US" sz="1400" b="0">
                        <a:effectLst/>
                        <a:latin typeface="Roboto"/>
                      </a:endParaRPr>
                    </a:p>
                  </a:txBody>
                  <a:tcPr marL="41137" marR="411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7089282"/>
                  </a:ext>
                </a:extLst>
              </a:tr>
              <a:tr h="168774">
                <a:tc>
                  <a:txBody>
                    <a:bodyPr/>
                    <a:lstStyle/>
                    <a:p>
                      <a:r>
                        <a:rPr lang="en-US" sz="1000" b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WI-0090</a:t>
                      </a:r>
                      <a:endParaRPr lang="en-US" sz="1400" b="0">
                        <a:effectLst/>
                        <a:latin typeface="Roboto"/>
                      </a:endParaRPr>
                    </a:p>
                  </a:txBody>
                  <a:tcPr marL="41137" marR="411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oneM2M and Zigbee interworking</a:t>
                      </a:r>
                      <a:endParaRPr lang="en-US" sz="1400" b="0">
                        <a:effectLst/>
                        <a:latin typeface="Roboto"/>
                      </a:endParaRPr>
                    </a:p>
                  </a:txBody>
                  <a:tcPr marL="41137" marR="411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000" b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35%</a:t>
                      </a:r>
                      <a:endParaRPr lang="ko-KR" altLang="en-US" sz="1400" b="0">
                        <a:effectLst/>
                        <a:latin typeface="Roboto"/>
                      </a:endParaRPr>
                    </a:p>
                  </a:txBody>
                  <a:tcPr marL="41137" marR="411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0877674"/>
                  </a:ext>
                </a:extLst>
              </a:tr>
              <a:tr h="168774">
                <a:tc>
                  <a:txBody>
                    <a:bodyPr/>
                    <a:lstStyle/>
                    <a:p>
                      <a:r>
                        <a:rPr lang="en-US" sz="1000" b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WI-0091</a:t>
                      </a:r>
                      <a:endParaRPr lang="en-US" sz="1400" b="0">
                        <a:effectLst/>
                        <a:latin typeface="Roboto"/>
                      </a:endParaRPr>
                    </a:p>
                  </a:txBody>
                  <a:tcPr marL="41137" marR="411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oneM2M Services and Platform Discovery</a:t>
                      </a:r>
                      <a:endParaRPr lang="en-US" sz="1400" b="0">
                        <a:effectLst/>
                        <a:latin typeface="Roboto"/>
                      </a:endParaRPr>
                    </a:p>
                  </a:txBody>
                  <a:tcPr marL="41137" marR="411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000" b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50%</a:t>
                      </a:r>
                      <a:endParaRPr lang="ko-KR" altLang="en-US" sz="1400" b="0">
                        <a:effectLst/>
                        <a:latin typeface="Roboto"/>
                      </a:endParaRPr>
                    </a:p>
                  </a:txBody>
                  <a:tcPr marL="41137" marR="411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7066701"/>
                  </a:ext>
                </a:extLst>
              </a:tr>
              <a:tr h="168774">
                <a:tc>
                  <a:txBody>
                    <a:bodyPr/>
                    <a:lstStyle/>
                    <a:p>
                      <a:r>
                        <a:rPr lang="en-US" sz="1000" b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WI-0093</a:t>
                      </a:r>
                      <a:endParaRPr lang="en-US" sz="1400" b="0">
                        <a:effectLst/>
                        <a:latin typeface="Roboto"/>
                      </a:endParaRPr>
                    </a:p>
                  </a:txBody>
                  <a:tcPr marL="41137" marR="411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Action Triggering Enhancements</a:t>
                      </a:r>
                      <a:endParaRPr lang="en-US" sz="1400" b="0">
                        <a:effectLst/>
                        <a:latin typeface="Roboto"/>
                      </a:endParaRPr>
                    </a:p>
                  </a:txBody>
                  <a:tcPr marL="41137" marR="411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000" b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80%</a:t>
                      </a:r>
                      <a:endParaRPr lang="ko-KR" altLang="en-US" sz="1400" b="0">
                        <a:effectLst/>
                        <a:latin typeface="Roboto"/>
                      </a:endParaRPr>
                    </a:p>
                  </a:txBody>
                  <a:tcPr marL="41137" marR="411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0175553"/>
                  </a:ext>
                </a:extLst>
              </a:tr>
              <a:tr h="168774">
                <a:tc>
                  <a:txBody>
                    <a:bodyPr/>
                    <a:lstStyle/>
                    <a:p>
                      <a:r>
                        <a:rPr lang="en-US" sz="1000" b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WI-0095</a:t>
                      </a:r>
                      <a:endParaRPr lang="en-US" sz="1400" b="0">
                        <a:effectLst/>
                        <a:latin typeface="Roboto"/>
                      </a:endParaRPr>
                    </a:p>
                  </a:txBody>
                  <a:tcPr marL="41137" marR="411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oneM2M System Enhancements to Support Data Protection Regulations</a:t>
                      </a:r>
                      <a:endParaRPr lang="en-US" sz="1400" b="0">
                        <a:effectLst/>
                        <a:latin typeface="Roboto"/>
                      </a:endParaRPr>
                    </a:p>
                  </a:txBody>
                  <a:tcPr marL="41137" marR="411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000" b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50%</a:t>
                      </a:r>
                      <a:endParaRPr lang="ko-KR" altLang="en-US" sz="1400" b="0">
                        <a:effectLst/>
                        <a:latin typeface="Roboto"/>
                      </a:endParaRPr>
                    </a:p>
                  </a:txBody>
                  <a:tcPr marL="41137" marR="411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1216331"/>
                  </a:ext>
                </a:extLst>
              </a:tr>
              <a:tr h="168774">
                <a:tc>
                  <a:txBody>
                    <a:bodyPr/>
                    <a:lstStyle/>
                    <a:p>
                      <a:r>
                        <a:rPr lang="en-US" sz="1000" b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WI-0096</a:t>
                      </a:r>
                      <a:endParaRPr lang="en-US" sz="1400" b="0">
                        <a:effectLst/>
                        <a:latin typeface="Roboto"/>
                      </a:endParaRPr>
                    </a:p>
                  </a:txBody>
                  <a:tcPr marL="41137" marR="411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Effective IoT Communication to Protect 3GPP Networks</a:t>
                      </a:r>
                      <a:endParaRPr lang="en-US" sz="1400" b="0">
                        <a:effectLst/>
                        <a:latin typeface="Roboto"/>
                      </a:endParaRPr>
                    </a:p>
                  </a:txBody>
                  <a:tcPr marL="41137" marR="411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000" b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5%</a:t>
                      </a:r>
                      <a:endParaRPr lang="ko-KR" altLang="en-US" sz="1400" b="0">
                        <a:effectLst/>
                        <a:latin typeface="Roboto"/>
                      </a:endParaRPr>
                    </a:p>
                  </a:txBody>
                  <a:tcPr marL="41137" marR="411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0375005"/>
                  </a:ext>
                </a:extLst>
              </a:tr>
              <a:tr h="168774">
                <a:tc>
                  <a:txBody>
                    <a:bodyPr/>
                    <a:lstStyle/>
                    <a:p>
                      <a:r>
                        <a:rPr lang="en-US" sz="1000" b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WI-0100</a:t>
                      </a:r>
                      <a:endParaRPr lang="en-US" sz="1400" b="0">
                        <a:effectLst/>
                        <a:latin typeface="Roboto"/>
                      </a:endParaRPr>
                    </a:p>
                  </a:txBody>
                  <a:tcPr marL="41137" marR="411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oneM2M and SensorThings API</a:t>
                      </a:r>
                      <a:endParaRPr lang="en-US" sz="1400" b="0">
                        <a:effectLst/>
                        <a:latin typeface="Roboto"/>
                      </a:endParaRPr>
                    </a:p>
                  </a:txBody>
                  <a:tcPr marL="41137" marR="411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000" b="0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5</a:t>
                      </a:r>
                      <a:endParaRPr lang="ko-KR" altLang="en-US" sz="1400" b="0" dirty="0">
                        <a:effectLst/>
                        <a:latin typeface="Roboto"/>
                      </a:endParaRPr>
                    </a:p>
                  </a:txBody>
                  <a:tcPr marL="41137" marR="411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5294020"/>
                  </a:ext>
                </a:extLst>
              </a:tr>
            </a:tbl>
          </a:graphicData>
        </a:graphic>
      </p:graphicFrame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4709472"/>
              </p:ext>
            </p:extLst>
          </p:nvPr>
        </p:nvGraphicFramePr>
        <p:xfrm>
          <a:off x="1757378" y="4611202"/>
          <a:ext cx="8960990" cy="714375"/>
        </p:xfrm>
        <a:graphic>
          <a:graphicData uri="http://schemas.openxmlformats.org/drawingml/2006/table">
            <a:tbl>
              <a:tblPr/>
              <a:tblGrid>
                <a:gridCol w="1029365">
                  <a:extLst>
                    <a:ext uri="{9D8B030D-6E8A-4147-A177-3AD203B41FA5}">
                      <a16:colId xmlns:a16="http://schemas.microsoft.com/office/drawing/2014/main" val="1292834441"/>
                    </a:ext>
                  </a:extLst>
                </a:gridCol>
                <a:gridCol w="6260145">
                  <a:extLst>
                    <a:ext uri="{9D8B030D-6E8A-4147-A177-3AD203B41FA5}">
                      <a16:colId xmlns:a16="http://schemas.microsoft.com/office/drawing/2014/main" val="1972245689"/>
                    </a:ext>
                  </a:extLst>
                </a:gridCol>
                <a:gridCol w="1671480">
                  <a:extLst>
                    <a:ext uri="{9D8B030D-6E8A-4147-A177-3AD203B41FA5}">
                      <a16:colId xmlns:a16="http://schemas.microsoft.com/office/drawing/2014/main" val="2479506286"/>
                    </a:ext>
                  </a:extLst>
                </a:gridCol>
              </a:tblGrid>
              <a:tr h="238125">
                <a:tc>
                  <a:txBody>
                    <a:bodyPr/>
                    <a:lstStyle/>
                    <a:p>
                      <a:r>
                        <a:rPr lang="en-US" sz="1000" b="0">
                          <a:effectLst/>
                          <a:latin typeface="Roboto"/>
                        </a:rPr>
                        <a:t>WI-0071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oneM2M and W3C Web of Things Interworking</a:t>
                      </a:r>
                      <a:endParaRPr lang="en-US" sz="1000" b="0">
                        <a:effectLst/>
                        <a:latin typeface="Roboto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Stalled / Close</a:t>
                      </a:r>
                      <a:endParaRPr lang="en-US" sz="1000" b="0">
                        <a:effectLst/>
                        <a:latin typeface="Roboto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7980371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r>
                        <a:rPr lang="en-US" sz="1000" b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WI-0082</a:t>
                      </a:r>
                      <a:endParaRPr lang="en-US" sz="1000" b="0">
                        <a:effectLst/>
                        <a:latin typeface="Roboto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3GPP V2X Interworking</a:t>
                      </a:r>
                      <a:endParaRPr lang="en-US" sz="1000" b="0">
                        <a:effectLst/>
                        <a:latin typeface="Roboto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Stalled / Close</a:t>
                      </a:r>
                      <a:endParaRPr lang="en-US" sz="1000" b="0">
                        <a:effectLst/>
                        <a:latin typeface="Roboto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5970281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r>
                        <a:rPr lang="en-US" sz="1000" b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WI-0088</a:t>
                      </a:r>
                      <a:endParaRPr lang="en-US" sz="1000" b="0">
                        <a:effectLst/>
                        <a:latin typeface="Roboto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M2M/IoT Application and Component Configuration</a:t>
                      </a:r>
                      <a:endParaRPr lang="en-US" sz="1000" b="0">
                        <a:effectLst/>
                        <a:latin typeface="Roboto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Stalled / Close</a:t>
                      </a:r>
                      <a:endParaRPr lang="en-US" sz="1000" b="0" dirty="0">
                        <a:effectLst/>
                        <a:latin typeface="Roboto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48611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53930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TP45-TDE </a:t>
            </a:r>
            <a:r>
              <a:rPr lang="en-US" altLang="ko-KR" dirty="0"/>
              <a:t>WI Status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Status of WIs</a:t>
            </a:r>
          </a:p>
          <a:p>
            <a:endParaRPr lang="en-US" altLang="ko-KR" dirty="0"/>
          </a:p>
        </p:txBody>
      </p:sp>
      <p:graphicFrame>
        <p:nvGraphicFramePr>
          <p:cNvPr id="5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84592275"/>
              </p:ext>
            </p:extLst>
          </p:nvPr>
        </p:nvGraphicFramePr>
        <p:xfrm>
          <a:off x="817516" y="2403564"/>
          <a:ext cx="10622694" cy="3325585"/>
        </p:xfrm>
        <a:graphic>
          <a:graphicData uri="http://schemas.openxmlformats.org/drawingml/2006/table">
            <a:tbl>
              <a:tblPr/>
              <a:tblGrid>
                <a:gridCol w="989742">
                  <a:extLst>
                    <a:ext uri="{9D8B030D-6E8A-4147-A177-3AD203B41FA5}">
                      <a16:colId xmlns:a16="http://schemas.microsoft.com/office/drawing/2014/main" val="2027710133"/>
                    </a:ext>
                  </a:extLst>
                </a:gridCol>
                <a:gridCol w="3911081">
                  <a:extLst>
                    <a:ext uri="{9D8B030D-6E8A-4147-A177-3AD203B41FA5}">
                      <a16:colId xmlns:a16="http://schemas.microsoft.com/office/drawing/2014/main" val="3456560478"/>
                    </a:ext>
                  </a:extLst>
                </a:gridCol>
                <a:gridCol w="1533270">
                  <a:extLst>
                    <a:ext uri="{9D8B030D-6E8A-4147-A177-3AD203B41FA5}">
                      <a16:colId xmlns:a16="http://schemas.microsoft.com/office/drawing/2014/main" val="1695849921"/>
                    </a:ext>
                  </a:extLst>
                </a:gridCol>
                <a:gridCol w="1603663">
                  <a:extLst>
                    <a:ext uri="{9D8B030D-6E8A-4147-A177-3AD203B41FA5}">
                      <a16:colId xmlns:a16="http://schemas.microsoft.com/office/drawing/2014/main" val="2731500776"/>
                    </a:ext>
                  </a:extLst>
                </a:gridCol>
                <a:gridCol w="1330569">
                  <a:extLst>
                    <a:ext uri="{9D8B030D-6E8A-4147-A177-3AD203B41FA5}">
                      <a16:colId xmlns:a16="http://schemas.microsoft.com/office/drawing/2014/main" val="174863130"/>
                    </a:ext>
                  </a:extLst>
                </a:gridCol>
                <a:gridCol w="1254369">
                  <a:extLst>
                    <a:ext uri="{9D8B030D-6E8A-4147-A177-3AD203B41FA5}">
                      <a16:colId xmlns:a16="http://schemas.microsoft.com/office/drawing/2014/main" val="3133111326"/>
                    </a:ext>
                  </a:extLst>
                </a:gridCol>
              </a:tblGrid>
              <a:tr h="831397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 number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Title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Status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 Release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TP#44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TP#44(TP45)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049646"/>
                  </a:ext>
                </a:extLst>
              </a:tr>
              <a:tr h="41569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WI-0054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Developers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’ guide series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97%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97%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8705321"/>
                  </a:ext>
                </a:extLst>
              </a:tr>
              <a:tr h="41569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WI-0060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Interoperability testing Release 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92%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92%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4051658"/>
                  </a:ext>
                </a:extLst>
              </a:tr>
              <a:tr h="41569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WI-0097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Interoperability testing Release 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30%</a:t>
                      </a:r>
                      <a:endParaRPr lang="ko-KR" alt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30%</a:t>
                      </a:r>
                      <a:endParaRPr lang="ko-KR" alt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205144"/>
                  </a:ext>
                </a:extLst>
              </a:tr>
              <a:tr h="41569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WI-0078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oneM2M API guide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97%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97%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4404093"/>
                  </a:ext>
                </a:extLst>
              </a:tr>
              <a:tr h="41569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WI-0085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Conformance Test Specifications Release 3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R3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85%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92%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5211251"/>
                  </a:ext>
                </a:extLst>
              </a:tr>
              <a:tr h="41569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WI-0086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Conformance Test Specifications Release 4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(0)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(0)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42957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3504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WPM Status at </a:t>
            </a:r>
            <a:r>
              <a:rPr lang="en-US" dirty="0" smtClean="0"/>
              <a:t>TP45 </a:t>
            </a:r>
            <a:r>
              <a:rPr lang="en-US" dirty="0"/>
              <a:t>opening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192841"/>
            <a:ext cx="10515600" cy="5286017"/>
          </a:xfrm>
        </p:spPr>
        <p:txBody>
          <a:bodyPr>
            <a:normAutofit/>
          </a:bodyPr>
          <a:lstStyle/>
          <a:p>
            <a:pPr marL="0" lvl="0" indent="0" fontAlgn="base">
              <a:spcAft>
                <a:spcPct val="0"/>
              </a:spcAft>
              <a:buNone/>
              <a:defRPr/>
            </a:pPr>
            <a:r>
              <a:rPr lang="en-US" altLang="de-DE" sz="3600" dirty="0"/>
              <a:t>Content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/>
              <a:t>WI Snapshot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/>
              <a:t>WIs reaching </a:t>
            </a:r>
            <a:r>
              <a:rPr lang="en-US" altLang="de-DE" dirty="0" smtClean="0"/>
              <a:t>Freeze </a:t>
            </a:r>
            <a:r>
              <a:rPr lang="en-US" altLang="de-DE" dirty="0"/>
              <a:t>or Approval milestone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 smtClean="0"/>
              <a:t>Release </a:t>
            </a:r>
            <a:r>
              <a:rPr lang="en-US" altLang="de-DE" dirty="0"/>
              <a:t>4 </a:t>
            </a:r>
            <a:r>
              <a:rPr lang="en-US" altLang="de-DE" dirty="0" smtClean="0"/>
              <a:t>Timeline</a:t>
            </a:r>
            <a:endParaRPr lang="en-US" altLang="de-DE" dirty="0"/>
          </a:p>
        </p:txBody>
      </p:sp>
    </p:spTree>
    <p:extLst>
      <p:ext uri="{BB962C8B-B14F-4D97-AF65-F5344CB8AC3E}">
        <p14:creationId xmlns:p14="http://schemas.microsoft.com/office/powerpoint/2010/main" val="140314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TP45 </a:t>
            </a:r>
            <a:r>
              <a:rPr lang="en-US" dirty="0"/>
              <a:t>opening - WI </a:t>
            </a:r>
            <a:r>
              <a:rPr lang="en-US" dirty="0" smtClean="0"/>
              <a:t>Snapshot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192841"/>
            <a:ext cx="7249445" cy="5286017"/>
          </a:xfrm>
        </p:spPr>
        <p:txBody>
          <a:bodyPr>
            <a:normAutofit/>
          </a:bodyPr>
          <a:lstStyle/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srgbClr val="FF0000"/>
                </a:solidFill>
              </a:rPr>
              <a:t>34</a:t>
            </a:r>
            <a:r>
              <a:rPr lang="en-US" altLang="de-DE" sz="2400" dirty="0" smtClean="0">
                <a:solidFill>
                  <a:prstClr val="black"/>
                </a:solidFill>
              </a:rPr>
              <a:t> </a:t>
            </a:r>
            <a:r>
              <a:rPr lang="en-US" altLang="de-DE" sz="2400" dirty="0">
                <a:solidFill>
                  <a:prstClr val="black"/>
                </a:solidFill>
              </a:rPr>
              <a:t>active work items </a:t>
            </a:r>
            <a:r>
              <a:rPr lang="en-US" altLang="de-DE" sz="1600" i="1" dirty="0">
                <a:solidFill>
                  <a:prstClr val="black"/>
                </a:solidFill>
              </a:rPr>
              <a:t>of which</a:t>
            </a:r>
            <a:endParaRPr lang="en-US" altLang="de-DE" sz="2400" i="1" dirty="0">
              <a:solidFill>
                <a:prstClr val="black"/>
              </a:solidFill>
            </a:endParaRP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Work </a:t>
            </a:r>
            <a:r>
              <a:rPr lang="en-US" altLang="de-DE" sz="2400" dirty="0">
                <a:solidFill>
                  <a:prstClr val="black"/>
                </a:solidFill>
              </a:rPr>
              <a:t>Item Milestones </a:t>
            </a:r>
            <a:r>
              <a:rPr lang="en-US" altLang="de-DE" sz="2400" dirty="0" smtClean="0">
                <a:solidFill>
                  <a:prstClr val="black"/>
                </a:solidFill>
              </a:rPr>
              <a:t>targeted at TP#44</a:t>
            </a:r>
            <a:endParaRPr lang="en-US" altLang="de-DE" sz="2400" dirty="0">
              <a:solidFill>
                <a:prstClr val="black"/>
              </a:solidFill>
            </a:endParaRP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b="1" dirty="0">
                <a:solidFill>
                  <a:srgbClr val="C00000"/>
                </a:solidFill>
              </a:rPr>
              <a:t> </a:t>
            </a:r>
            <a:r>
              <a:rPr lang="en-US" altLang="de-DE" sz="1800" b="1" dirty="0" smtClean="0">
                <a:solidFill>
                  <a:srgbClr val="FF0000"/>
                </a:solidFill>
              </a:rPr>
              <a:t>5</a:t>
            </a:r>
            <a:r>
              <a:rPr lang="en-US" altLang="de-DE" sz="1800" dirty="0" smtClean="0"/>
              <a:t> </a:t>
            </a:r>
            <a:r>
              <a:rPr lang="en-US" altLang="de-DE" sz="1800" dirty="0"/>
              <a:t>WIs / their deliverables </a:t>
            </a:r>
            <a:r>
              <a:rPr lang="en-US" altLang="de-DE" sz="1800" b="1" dirty="0">
                <a:solidFill>
                  <a:schemeClr val="tx2"/>
                </a:solidFill>
              </a:rPr>
              <a:t>reach freeze date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/>
              <a:t> </a:t>
            </a:r>
            <a:r>
              <a:rPr lang="en-US" altLang="de-DE" sz="1800" b="1" dirty="0" smtClean="0">
                <a:solidFill>
                  <a:srgbClr val="FF0000"/>
                </a:solidFill>
              </a:rPr>
              <a:t>6</a:t>
            </a:r>
            <a:r>
              <a:rPr lang="en-US" altLang="de-DE" sz="1800" dirty="0" smtClean="0"/>
              <a:t> </a:t>
            </a:r>
            <a:r>
              <a:rPr lang="en-US" altLang="de-DE" sz="1800" dirty="0"/>
              <a:t>WIs / their deliverables </a:t>
            </a:r>
            <a:r>
              <a:rPr lang="en-US" altLang="de-DE" sz="1800" b="1" dirty="0">
                <a:solidFill>
                  <a:schemeClr val="tx2"/>
                </a:solidFill>
              </a:rPr>
              <a:t>reach approval date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b="1" dirty="0"/>
              <a:t> </a:t>
            </a:r>
            <a:r>
              <a:rPr lang="en-US" altLang="de-DE" sz="1800" b="1" dirty="0" smtClean="0">
                <a:solidFill>
                  <a:srgbClr val="FF0000"/>
                </a:solidFill>
              </a:rPr>
              <a:t>5</a:t>
            </a:r>
            <a:r>
              <a:rPr lang="en-US" altLang="de-DE" sz="1800" dirty="0" smtClean="0"/>
              <a:t> </a:t>
            </a:r>
            <a:r>
              <a:rPr lang="en-US" altLang="de-DE" sz="1800" dirty="0"/>
              <a:t>WIs / their deliverables </a:t>
            </a:r>
            <a:r>
              <a:rPr lang="en-US" altLang="de-DE" sz="1800" b="1" dirty="0">
                <a:solidFill>
                  <a:schemeClr val="tx2"/>
                </a:solidFill>
              </a:rPr>
              <a:t>missed </a:t>
            </a:r>
            <a:r>
              <a:rPr lang="en-US" altLang="de-DE" sz="1800" b="1" dirty="0" smtClean="0">
                <a:solidFill>
                  <a:schemeClr val="tx2"/>
                </a:solidFill>
              </a:rPr>
              <a:t>approval/freeze </a:t>
            </a:r>
            <a:r>
              <a:rPr lang="en-US" altLang="de-DE" sz="1800" b="1" dirty="0">
                <a:solidFill>
                  <a:schemeClr val="tx2"/>
                </a:solidFill>
              </a:rPr>
              <a:t>dates</a:t>
            </a: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srgbClr val="FF0000"/>
                </a:solidFill>
              </a:rPr>
              <a:t>23</a:t>
            </a:r>
            <a:r>
              <a:rPr lang="en-US" altLang="de-DE" sz="2400" dirty="0" smtClean="0">
                <a:solidFill>
                  <a:prstClr val="black"/>
                </a:solidFill>
              </a:rPr>
              <a:t> </a:t>
            </a:r>
            <a:r>
              <a:rPr lang="en-US" altLang="de-DE" sz="2400" dirty="0" smtClean="0">
                <a:solidFill>
                  <a:prstClr val="black"/>
                </a:solidFill>
              </a:rPr>
              <a:t>WIs target for Rel-4</a:t>
            </a: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  </a:t>
            </a:r>
            <a:r>
              <a:rPr lang="en-US" altLang="de-DE" sz="2400" dirty="0" smtClean="0">
                <a:solidFill>
                  <a:srgbClr val="FF0000"/>
                </a:solidFill>
              </a:rPr>
              <a:t>2</a:t>
            </a:r>
            <a:r>
              <a:rPr lang="en-US" altLang="de-DE" sz="2400" dirty="0" smtClean="0">
                <a:solidFill>
                  <a:prstClr val="black"/>
                </a:solidFill>
              </a:rPr>
              <a:t> WIs Target Rel-5</a:t>
            </a:r>
            <a:endParaRPr lang="en-US" altLang="de-DE" sz="2400" dirty="0">
              <a:solidFill>
                <a:prstClr val="black"/>
              </a:solidFill>
            </a:endParaRP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Release 4 </a:t>
            </a:r>
            <a:r>
              <a:rPr lang="en-US" altLang="zh-CN" sz="2400" dirty="0" smtClean="0">
                <a:solidFill>
                  <a:prstClr val="black"/>
                </a:solidFill>
              </a:rPr>
              <a:t>time line update</a:t>
            </a:r>
            <a:endParaRPr lang="en-US" altLang="de-DE" sz="2400" dirty="0">
              <a:solidFill>
                <a:prstClr val="black"/>
              </a:solidFill>
            </a:endParaRP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 smtClean="0"/>
              <a:t>Stage </a:t>
            </a:r>
            <a:r>
              <a:rPr lang="en-US" altLang="de-DE" sz="1800" dirty="0"/>
              <a:t>1 </a:t>
            </a:r>
            <a:r>
              <a:rPr lang="en-US" altLang="de-DE" sz="1800" dirty="0" smtClean="0"/>
              <a:t>Freeze TP40 – Q2 2019 : done!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 smtClean="0"/>
              <a:t>Stage 2 Freeze TP44 – Q1 2020 : done!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 smtClean="0"/>
              <a:t>Stage </a:t>
            </a:r>
            <a:r>
              <a:rPr lang="en-US" altLang="de-DE" sz="1800" dirty="0"/>
              <a:t>3 </a:t>
            </a:r>
            <a:r>
              <a:rPr lang="en-US" altLang="de-DE" sz="1800" dirty="0" smtClean="0"/>
              <a:t>Freeze TP46 – Q3 2020</a:t>
            </a:r>
            <a:endParaRPr lang="en-US" altLang="de-DE" sz="1800" dirty="0"/>
          </a:p>
        </p:txBody>
      </p:sp>
      <p:sp>
        <p:nvSpPr>
          <p:cNvPr id="4" name="Textfeld 4"/>
          <p:cNvSpPr txBox="1">
            <a:spLocks noChangeArrowheads="1"/>
          </p:cNvSpPr>
          <p:nvPr/>
        </p:nvSpPr>
        <p:spPr bwMode="auto">
          <a:xfrm>
            <a:off x="334696" y="865595"/>
            <a:ext cx="733803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de-DE" sz="1400" dirty="0" smtClean="0"/>
              <a:t>See full work program status @ </a:t>
            </a:r>
            <a:r>
              <a:rPr lang="en-GB" altLang="de-DE" sz="1400" dirty="0" smtClean="0"/>
              <a:t>TP45 </a:t>
            </a:r>
            <a:r>
              <a:rPr lang="en-GB" altLang="de-DE" sz="1400" dirty="0" smtClean="0"/>
              <a:t>opening in ADM-0001-Work Program Management </a:t>
            </a:r>
            <a:r>
              <a:rPr lang="en-GB" altLang="de-DE" sz="1400" dirty="0" smtClean="0"/>
              <a:t>v45.0.0</a:t>
            </a:r>
            <a:r>
              <a:rPr lang="en-GB" altLang="de-DE" sz="1400" dirty="0" smtClean="0"/>
              <a:t>.  </a:t>
            </a:r>
            <a:endParaRPr lang="en-GB" altLang="de-DE" sz="1400" dirty="0"/>
          </a:p>
        </p:txBody>
      </p:sp>
      <p:sp>
        <p:nvSpPr>
          <p:cNvPr id="52" name="Rectangle 21"/>
          <p:cNvSpPr>
            <a:spLocks noChangeArrowheads="1"/>
          </p:cNvSpPr>
          <p:nvPr/>
        </p:nvSpPr>
        <p:spPr bwMode="auto">
          <a:xfrm>
            <a:off x="9962515" y="3208656"/>
            <a:ext cx="211596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9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R4+,</a:t>
            </a: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9237" y="1280160"/>
            <a:ext cx="2801937" cy="2483803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1131" y="3932238"/>
            <a:ext cx="2517469" cy="2432050"/>
          </a:xfrm>
          <a:prstGeom prst="rect">
            <a:avLst/>
          </a:prstGeom>
        </p:spPr>
      </p:pic>
      <p:pic>
        <p:nvPicPr>
          <p:cNvPr id="24" name="그림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39237" y="3932239"/>
            <a:ext cx="2801937" cy="2432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264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37 </a:t>
            </a:r>
            <a:r>
              <a:rPr lang="en-US" dirty="0"/>
              <a:t>active WIs*</a:t>
            </a:r>
          </a:p>
        </p:txBody>
      </p:sp>
      <p:sp>
        <p:nvSpPr>
          <p:cNvPr id="6" name="Textfeld 4"/>
          <p:cNvSpPr txBox="1">
            <a:spLocks noChangeArrowheads="1"/>
          </p:cNvSpPr>
          <p:nvPr/>
        </p:nvSpPr>
        <p:spPr bwMode="auto">
          <a:xfrm>
            <a:off x="7604125" y="6538003"/>
            <a:ext cx="458747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de-AT" altLang="de-DE" sz="1400" dirty="0"/>
              <a:t>* status in ADM-0001-Work Program Management </a:t>
            </a:r>
            <a:r>
              <a:rPr lang="de-AT" altLang="de-DE" sz="1400" dirty="0" smtClean="0"/>
              <a:t>v45.0.0</a:t>
            </a:r>
            <a:r>
              <a:rPr lang="de-AT" altLang="de-DE" sz="1400" dirty="0"/>
              <a:t>. 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317427" y="865793"/>
            <a:ext cx="28380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Release 4 candidates marked in </a:t>
            </a:r>
            <a:r>
              <a:rPr lang="en-US" sz="1400" dirty="0" smtClean="0">
                <a:solidFill>
                  <a:srgbClr val="0070C0"/>
                </a:solidFill>
              </a:rPr>
              <a:t>blue</a:t>
            </a:r>
            <a:endParaRPr lang="en-US" sz="1400" dirty="0">
              <a:solidFill>
                <a:srgbClr val="0070C0"/>
              </a:solidFill>
            </a:endParaRPr>
          </a:p>
        </p:txBody>
      </p:sp>
      <p:sp>
        <p:nvSpPr>
          <p:cNvPr id="8" name="Textfeld 6"/>
          <p:cNvSpPr txBox="1">
            <a:spLocks noChangeArrowheads="1"/>
          </p:cNvSpPr>
          <p:nvPr/>
        </p:nvSpPr>
        <p:spPr bwMode="auto">
          <a:xfrm>
            <a:off x="317427" y="1684520"/>
            <a:ext cx="4030455" cy="3693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400" b="1" dirty="0" smtClean="0"/>
              <a:t>TP </a:t>
            </a:r>
            <a:r>
              <a:rPr lang="en-US" altLang="de-DE" sz="1400" b="1" dirty="0"/>
              <a:t>WIs</a:t>
            </a:r>
          </a:p>
          <a:p>
            <a:r>
              <a:rPr lang="en-US" altLang="de-DE" sz="1400" dirty="0"/>
              <a:t>WI-0049 - </a:t>
            </a:r>
            <a:r>
              <a:rPr lang="en-US" altLang="de-DE" sz="1400" dirty="0" smtClean="0"/>
              <a:t>Rel-1,2&amp;3 </a:t>
            </a:r>
            <a:r>
              <a:rPr lang="en-US" altLang="de-DE" sz="1400" dirty="0"/>
              <a:t>Maintenance 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WI-0079 </a:t>
            </a:r>
            <a:r>
              <a:rPr lang="en-US" altLang="de-DE" sz="1400" dirty="0">
                <a:solidFill>
                  <a:srgbClr val="0070C0"/>
                </a:solidFill>
              </a:rPr>
              <a:t>- Rel-4 Small Technical Enhancements</a:t>
            </a:r>
            <a:r>
              <a:rPr lang="en-US" altLang="de-DE" sz="1400" dirty="0"/>
              <a:t> </a:t>
            </a:r>
          </a:p>
          <a:p>
            <a:pPr>
              <a:spcBef>
                <a:spcPts val="600"/>
              </a:spcBef>
            </a:pPr>
            <a:endParaRPr lang="en-US" altLang="de-DE" sz="1400" b="1" dirty="0" smtClean="0"/>
          </a:p>
          <a:p>
            <a:pPr>
              <a:spcBef>
                <a:spcPts val="600"/>
              </a:spcBef>
            </a:pPr>
            <a:r>
              <a:rPr lang="en-US" altLang="de-DE" sz="1400" b="1" dirty="0" smtClean="0"/>
              <a:t>RDM </a:t>
            </a:r>
            <a:r>
              <a:rPr lang="en-US" altLang="de-DE" sz="1400" b="1" dirty="0"/>
              <a:t>WG</a:t>
            </a:r>
          </a:p>
          <a:p>
            <a:r>
              <a:rPr lang="en-US" altLang="de-DE" sz="1400" dirty="0" smtClean="0"/>
              <a:t>WI-0015 </a:t>
            </a:r>
            <a:r>
              <a:rPr lang="en-US" altLang="de-DE" sz="1400" dirty="0"/>
              <a:t>- oneM2M Use Case Continuation 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WI-0046 – Vehicular domain </a:t>
            </a:r>
            <a:r>
              <a:rPr lang="en-US" altLang="de-DE" sz="1400" dirty="0" smtClean="0">
                <a:solidFill>
                  <a:srgbClr val="0070C0"/>
                </a:solidFill>
              </a:rPr>
              <a:t>enablement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WI-0070 - Disaster Alert Service Enabler</a:t>
            </a:r>
          </a:p>
          <a:p>
            <a:r>
              <a:rPr lang="da-DK" altLang="de-DE" sz="1400" dirty="0">
                <a:solidFill>
                  <a:srgbClr val="0070C0"/>
                </a:solidFill>
              </a:rPr>
              <a:t>WI-0075 – Ind. Dom. Inf. Model Mapg. &amp; Sem. </a:t>
            </a:r>
            <a:r>
              <a:rPr lang="da-DK" altLang="de-DE" sz="1400" dirty="0" smtClean="0">
                <a:solidFill>
                  <a:srgbClr val="0070C0"/>
                </a:solidFill>
              </a:rPr>
              <a:t>Spt.</a:t>
            </a:r>
          </a:p>
          <a:p>
            <a:r>
              <a:rPr lang="fr-FR" altLang="de-DE" sz="1400" dirty="0">
                <a:solidFill>
                  <a:srgbClr val="0070C0"/>
                </a:solidFill>
              </a:rPr>
              <a:t>WI-0081 - Smart </a:t>
            </a:r>
            <a:r>
              <a:rPr lang="fr-FR" altLang="de-DE" sz="1400" dirty="0" err="1">
                <a:solidFill>
                  <a:srgbClr val="0070C0"/>
                </a:solidFill>
              </a:rPr>
              <a:t>Device</a:t>
            </a:r>
            <a:r>
              <a:rPr lang="fr-FR" altLang="de-DE" sz="1400" dirty="0">
                <a:solidFill>
                  <a:srgbClr val="0070C0"/>
                </a:solidFill>
              </a:rPr>
              <a:t> Template 4.0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WI-0084 – SDT based Information Model and Mapping for </a:t>
            </a:r>
            <a:r>
              <a:rPr lang="en-US" altLang="de-DE" sz="1400" dirty="0" smtClean="0">
                <a:solidFill>
                  <a:srgbClr val="0070C0"/>
                </a:solidFill>
              </a:rPr>
              <a:t>Vert. Ind.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WI-0092 - Railway Domain </a:t>
            </a:r>
            <a:r>
              <a:rPr lang="en-US" altLang="de-DE" sz="1400" dirty="0" smtClean="0">
                <a:solidFill>
                  <a:srgbClr val="0070C0"/>
                </a:solidFill>
              </a:rPr>
              <a:t>Enablement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WI-0094- Ontologies </a:t>
            </a:r>
            <a:r>
              <a:rPr lang="en-US" altLang="de-DE" sz="1400" dirty="0">
                <a:solidFill>
                  <a:srgbClr val="0070C0"/>
                </a:solidFill>
              </a:rPr>
              <a:t>for Smart City </a:t>
            </a:r>
            <a:r>
              <a:rPr lang="en-US" altLang="de-DE" sz="1400" dirty="0" smtClean="0">
                <a:solidFill>
                  <a:srgbClr val="0070C0"/>
                </a:solidFill>
              </a:rPr>
              <a:t>Services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WI-0098 - IoT for Smart Lifts</a:t>
            </a:r>
          </a:p>
          <a:p>
            <a:r>
              <a:rPr lang="en-US" altLang="de-DE" sz="1400" dirty="0"/>
              <a:t>WI-0099 - Management Object </a:t>
            </a:r>
            <a:r>
              <a:rPr lang="en-US" altLang="de-DE" sz="1400" dirty="0" smtClean="0"/>
              <a:t>Migration</a:t>
            </a:r>
            <a:endParaRPr lang="en-US" altLang="de-DE" sz="1400" dirty="0"/>
          </a:p>
        </p:txBody>
      </p:sp>
      <p:sp>
        <p:nvSpPr>
          <p:cNvPr id="10" name="Textfeld 9"/>
          <p:cNvSpPr txBox="1">
            <a:spLocks noChangeArrowheads="1"/>
          </p:cNvSpPr>
          <p:nvPr/>
        </p:nvSpPr>
        <p:spPr bwMode="auto">
          <a:xfrm>
            <a:off x="8690070" y="1684520"/>
            <a:ext cx="3397624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400" b="1" dirty="0" smtClean="0"/>
              <a:t>TDE WG</a:t>
            </a:r>
            <a:endParaRPr lang="en-US" altLang="de-DE" sz="1400" b="1" dirty="0"/>
          </a:p>
          <a:p>
            <a:r>
              <a:rPr lang="en-US" altLang="de-DE" sz="1400" dirty="0" smtClean="0"/>
              <a:t>WI-0054 </a:t>
            </a:r>
            <a:r>
              <a:rPr lang="en-US" altLang="de-DE" sz="1400" dirty="0"/>
              <a:t>- Developers guide series </a:t>
            </a:r>
          </a:p>
          <a:p>
            <a:r>
              <a:rPr lang="en-US" altLang="de-DE" sz="1400" dirty="0" smtClean="0"/>
              <a:t>WI-0060 </a:t>
            </a:r>
            <a:r>
              <a:rPr lang="en-US" altLang="de-DE" sz="1400" dirty="0"/>
              <a:t>- Interoperability testing Release 2</a:t>
            </a:r>
          </a:p>
          <a:p>
            <a:r>
              <a:rPr lang="en-US" altLang="de-DE" sz="1400" dirty="0" smtClean="0"/>
              <a:t>WI-0078 </a:t>
            </a:r>
            <a:r>
              <a:rPr lang="en-US" altLang="de-DE" sz="1400" dirty="0"/>
              <a:t>- oneM2M API guide </a:t>
            </a:r>
            <a:endParaRPr lang="en-US" altLang="de-DE" sz="1400" dirty="0" smtClean="0"/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WI-0085 - Conformance </a:t>
            </a:r>
            <a:r>
              <a:rPr lang="en-US" altLang="de-DE" sz="1400" dirty="0">
                <a:solidFill>
                  <a:srgbClr val="0070C0"/>
                </a:solidFill>
              </a:rPr>
              <a:t>Test Specifications Release </a:t>
            </a:r>
            <a:r>
              <a:rPr lang="en-US" altLang="de-DE" sz="1400" dirty="0" smtClean="0">
                <a:solidFill>
                  <a:srgbClr val="0070C0"/>
                </a:solidFill>
              </a:rPr>
              <a:t>3</a:t>
            </a:r>
          </a:p>
          <a:p>
            <a:r>
              <a:rPr lang="en-US" altLang="de-DE" sz="1400" dirty="0" smtClean="0"/>
              <a:t>WI-0086 </a:t>
            </a:r>
            <a:r>
              <a:rPr lang="en-US" altLang="de-DE" sz="1400" dirty="0"/>
              <a:t>- Conformance Test Specifications Release </a:t>
            </a:r>
            <a:r>
              <a:rPr lang="en-US" altLang="de-DE" sz="1400" dirty="0" smtClean="0"/>
              <a:t>4</a:t>
            </a:r>
          </a:p>
          <a:p>
            <a:r>
              <a:rPr lang="en-US" altLang="de-DE" sz="1400" dirty="0"/>
              <a:t>WI-0097 - Interoperability testing Release 3</a:t>
            </a:r>
          </a:p>
        </p:txBody>
      </p:sp>
      <p:sp>
        <p:nvSpPr>
          <p:cNvPr id="11" name="Textfeld 6"/>
          <p:cNvSpPr txBox="1">
            <a:spLocks noChangeArrowheads="1"/>
          </p:cNvSpPr>
          <p:nvPr/>
        </p:nvSpPr>
        <p:spPr bwMode="auto">
          <a:xfrm>
            <a:off x="4151162" y="1684520"/>
            <a:ext cx="4757312" cy="41857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ts val="600"/>
              </a:spcBef>
            </a:pPr>
            <a:r>
              <a:rPr lang="en-US" altLang="de-DE" sz="1400" b="1" dirty="0" smtClean="0"/>
              <a:t>SDS </a:t>
            </a:r>
            <a:r>
              <a:rPr lang="en-US" altLang="de-DE" sz="1400" b="1" dirty="0"/>
              <a:t>WG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WI-0053 </a:t>
            </a:r>
            <a:r>
              <a:rPr lang="en-US" altLang="de-DE" sz="1400" dirty="0">
                <a:solidFill>
                  <a:srgbClr val="0070C0"/>
                </a:solidFill>
              </a:rPr>
              <a:t>- Enhancements on Semantic Support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WI-0058 – Interworking with 3GPP networks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WI-0064 </a:t>
            </a:r>
            <a:r>
              <a:rPr lang="en-US" altLang="de-DE" sz="1400" dirty="0">
                <a:solidFill>
                  <a:srgbClr val="0070C0"/>
                </a:solidFill>
              </a:rPr>
              <a:t>- Adaptation of oneM2M for Smart City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WI-0069 </a:t>
            </a:r>
            <a:r>
              <a:rPr lang="en-US" altLang="de-DE" sz="1400" dirty="0">
                <a:solidFill>
                  <a:srgbClr val="0070C0"/>
                </a:solidFill>
              </a:rPr>
              <a:t>– </a:t>
            </a:r>
            <a:r>
              <a:rPr lang="en-US" altLang="de-DE" sz="1400" dirty="0" err="1">
                <a:solidFill>
                  <a:srgbClr val="0070C0"/>
                </a:solidFill>
              </a:rPr>
              <a:t>Heterogen</a:t>
            </a:r>
            <a:r>
              <a:rPr lang="en-US" altLang="de-DE" sz="1400" dirty="0">
                <a:solidFill>
                  <a:srgbClr val="0070C0"/>
                </a:solidFill>
              </a:rPr>
              <a:t>. </a:t>
            </a:r>
            <a:r>
              <a:rPr lang="en-US" altLang="de-DE" sz="1400" dirty="0" err="1">
                <a:solidFill>
                  <a:srgbClr val="0070C0"/>
                </a:solidFill>
              </a:rPr>
              <a:t>identificat</a:t>
            </a:r>
            <a:r>
              <a:rPr lang="en-US" altLang="de-DE" sz="1400" dirty="0">
                <a:solidFill>
                  <a:srgbClr val="0070C0"/>
                </a:solidFill>
              </a:rPr>
              <a:t>. service in oneM2M syst</a:t>
            </a:r>
            <a:r>
              <a:rPr lang="en-US" altLang="de-DE" sz="1400" dirty="0" smtClean="0">
                <a:solidFill>
                  <a:srgbClr val="0070C0"/>
                </a:solidFill>
              </a:rPr>
              <a:t>.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WI-0072 </a:t>
            </a:r>
            <a:r>
              <a:rPr lang="en-US" altLang="de-DE" sz="1400" dirty="0">
                <a:solidFill>
                  <a:srgbClr val="0070C0"/>
                </a:solidFill>
              </a:rPr>
              <a:t>– Modbus interworking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WI-0076 - Lightweight oneM2M Services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WI-0077 - Attribute Based Access Control </a:t>
            </a:r>
            <a:r>
              <a:rPr lang="en-US" altLang="de-DE" sz="1400" dirty="0" smtClean="0">
                <a:solidFill>
                  <a:srgbClr val="0070C0"/>
                </a:solidFill>
              </a:rPr>
              <a:t>Policy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WI-0080 </a:t>
            </a:r>
            <a:r>
              <a:rPr lang="en-US" altLang="de-DE" sz="1400" dirty="0">
                <a:solidFill>
                  <a:srgbClr val="0070C0"/>
                </a:solidFill>
              </a:rPr>
              <a:t>- Edge and Fog Computing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WI-0083 </a:t>
            </a:r>
            <a:r>
              <a:rPr lang="en-US" altLang="de-DE" sz="1400" dirty="0">
                <a:solidFill>
                  <a:srgbClr val="0070C0"/>
                </a:solidFill>
              </a:rPr>
              <a:t>- oneM2M Service Subscribers and </a:t>
            </a:r>
            <a:r>
              <a:rPr lang="en-US" altLang="de-DE" sz="1400" dirty="0" smtClean="0">
                <a:solidFill>
                  <a:srgbClr val="0070C0"/>
                </a:solidFill>
              </a:rPr>
              <a:t>Users</a:t>
            </a:r>
          </a:p>
          <a:p>
            <a:r>
              <a:rPr lang="en-US" altLang="de-DE" sz="1400" dirty="0" smtClean="0"/>
              <a:t>WI-0089 </a:t>
            </a:r>
            <a:r>
              <a:rPr lang="en-US" altLang="de-DE" sz="1400" dirty="0"/>
              <a:t>- Getting started with </a:t>
            </a:r>
            <a:r>
              <a:rPr lang="en-US" altLang="de-DE" sz="1400" dirty="0" smtClean="0"/>
              <a:t>oneM2M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WI-0090 - oneM2M and </a:t>
            </a:r>
            <a:r>
              <a:rPr lang="en-US" altLang="de-DE" sz="1400" dirty="0" err="1">
                <a:solidFill>
                  <a:srgbClr val="0070C0"/>
                </a:solidFill>
              </a:rPr>
              <a:t>Zigbee</a:t>
            </a:r>
            <a:r>
              <a:rPr lang="en-US" altLang="de-DE" sz="1400" dirty="0">
                <a:solidFill>
                  <a:srgbClr val="0070C0"/>
                </a:solidFill>
              </a:rPr>
              <a:t> interworking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WI-0091 - oneM2M Services and Platforms Discovery 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WI-0093 - Action Triggering </a:t>
            </a:r>
            <a:r>
              <a:rPr lang="en-US" altLang="de-DE" sz="1400" dirty="0" smtClean="0">
                <a:solidFill>
                  <a:srgbClr val="0070C0"/>
                </a:solidFill>
              </a:rPr>
              <a:t>Enhancements</a:t>
            </a:r>
          </a:p>
          <a:p>
            <a:r>
              <a:rPr lang="en-US" altLang="de-DE" sz="1400" dirty="0"/>
              <a:t>WI-0095 - oneM2M System Enhancements to Support Data Protection Regulations</a:t>
            </a:r>
          </a:p>
          <a:p>
            <a:r>
              <a:rPr lang="en-US" altLang="de-DE" sz="1400" dirty="0"/>
              <a:t>WI-0096 -  Effective IoT Communication to Protect 3GPP </a:t>
            </a:r>
            <a:r>
              <a:rPr lang="en-US" altLang="de-DE" sz="1400" dirty="0" smtClean="0"/>
              <a:t>Networks</a:t>
            </a:r>
          </a:p>
          <a:p>
            <a:r>
              <a:rPr lang="en-US" altLang="de-DE" sz="1400" dirty="0" smtClean="0"/>
              <a:t>WI-0100 – oneM2M and </a:t>
            </a:r>
            <a:r>
              <a:rPr lang="en-US" altLang="de-DE" sz="1400" dirty="0" err="1" smtClean="0"/>
              <a:t>SensorThings</a:t>
            </a:r>
            <a:r>
              <a:rPr lang="en-US" altLang="de-DE" sz="1400" dirty="0" smtClean="0"/>
              <a:t> API</a:t>
            </a:r>
            <a:endParaRPr lang="en-US" altLang="de-DE" sz="1400" dirty="0"/>
          </a:p>
        </p:txBody>
      </p:sp>
    </p:spTree>
    <p:extLst>
      <p:ext uri="{BB962C8B-B14F-4D97-AF65-F5344CB8AC3E}">
        <p14:creationId xmlns:p14="http://schemas.microsoft.com/office/powerpoint/2010/main" val="174567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Freeze at </a:t>
            </a:r>
            <a:r>
              <a:rPr lang="en-US" dirty="0" smtClean="0"/>
              <a:t>TP45</a:t>
            </a:r>
            <a:endParaRPr lang="en-US" sz="2000" dirty="0"/>
          </a:p>
        </p:txBody>
      </p:sp>
      <p:sp>
        <p:nvSpPr>
          <p:cNvPr id="27" name="文本框 26"/>
          <p:cNvSpPr txBox="1"/>
          <p:nvPr/>
        </p:nvSpPr>
        <p:spPr>
          <a:xfrm>
            <a:off x="516106" y="6010412"/>
            <a:ext cx="10312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accent1"/>
                </a:solidFill>
              </a:rPr>
              <a:t>* FREEZE is per TS/TR. </a:t>
            </a:r>
            <a:endParaRPr lang="zh-CN" altLang="en-US" sz="2400" dirty="0">
              <a:solidFill>
                <a:schemeClr val="accent1"/>
              </a:solidFill>
            </a:endParaRP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589" y="1837509"/>
            <a:ext cx="10682285" cy="2081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02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Approval </a:t>
            </a:r>
            <a:r>
              <a:rPr lang="en-US" dirty="0"/>
              <a:t>at </a:t>
            </a:r>
            <a:r>
              <a:rPr lang="en-US" dirty="0" smtClean="0"/>
              <a:t>TP45</a:t>
            </a:r>
            <a:endParaRPr lang="en-US" sz="2000" dirty="0"/>
          </a:p>
        </p:txBody>
      </p:sp>
      <p:sp>
        <p:nvSpPr>
          <p:cNvPr id="17" name="文本框 16"/>
          <p:cNvSpPr txBox="1"/>
          <p:nvPr/>
        </p:nvSpPr>
        <p:spPr>
          <a:xfrm>
            <a:off x="489980" y="5566275"/>
            <a:ext cx="10312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accent1"/>
                </a:solidFill>
              </a:rPr>
              <a:t>* APPROVAL is per TS/TR. </a:t>
            </a:r>
            <a:endParaRPr lang="zh-CN" altLang="en-US" sz="2400" dirty="0">
              <a:solidFill>
                <a:schemeClr val="accent1"/>
              </a:solidFill>
            </a:endParaRP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696" y="2437979"/>
            <a:ext cx="11370488" cy="1433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896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Overdue WIs</a:t>
            </a:r>
            <a:endParaRPr lang="en-US" sz="2000" dirty="0"/>
          </a:p>
        </p:txBody>
      </p:sp>
      <p:sp>
        <p:nvSpPr>
          <p:cNvPr id="7" name="文本框 6"/>
          <p:cNvSpPr txBox="1"/>
          <p:nvPr/>
        </p:nvSpPr>
        <p:spPr>
          <a:xfrm>
            <a:off x="334696" y="1173570"/>
            <a:ext cx="111992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accent1"/>
                </a:solidFill>
              </a:rPr>
              <a:t>6 overdue WIs</a:t>
            </a:r>
            <a:endParaRPr lang="zh-CN" altLang="en-US" sz="2400" dirty="0">
              <a:solidFill>
                <a:schemeClr val="accent1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34696" y="4510477"/>
            <a:ext cx="1031249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accent1"/>
                </a:solidFill>
              </a:rPr>
              <a:t>Proposal: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dirty="0" smtClean="0">
                <a:solidFill>
                  <a:schemeClr val="accent1"/>
                </a:solidFill>
              </a:rPr>
              <a:t>WI-0054,0060,0078:  approve the deliverables and close the WIs when ready.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dirty="0" smtClean="0">
                <a:solidFill>
                  <a:schemeClr val="accent1"/>
                </a:solidFill>
              </a:rPr>
              <a:t>WI-0091</a:t>
            </a:r>
            <a:r>
              <a:rPr lang="en-US" altLang="zh-CN" dirty="0" smtClean="0">
                <a:solidFill>
                  <a:schemeClr val="accent1"/>
                </a:solidFill>
              </a:rPr>
              <a:t>, WI-0093: consider update the WID milestone.</a:t>
            </a: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737" y="2029098"/>
            <a:ext cx="10777071" cy="1944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309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9885951" cy="1173570"/>
          </a:xfrm>
        </p:spPr>
        <p:txBody>
          <a:bodyPr>
            <a:normAutofit/>
          </a:bodyPr>
          <a:lstStyle/>
          <a:p>
            <a:r>
              <a:rPr lang="en-US" sz="4000" dirty="0"/>
              <a:t>Timeline </a:t>
            </a:r>
            <a:r>
              <a:rPr lang="en-US" sz="4000" dirty="0" smtClean="0"/>
              <a:t>Release </a:t>
            </a:r>
            <a:r>
              <a:rPr lang="en-US" sz="4000" dirty="0"/>
              <a:t>4</a:t>
            </a:r>
          </a:p>
        </p:txBody>
      </p:sp>
      <p:sp>
        <p:nvSpPr>
          <p:cNvPr id="66" name="Textfeld 59"/>
          <p:cNvSpPr txBox="1"/>
          <p:nvPr/>
        </p:nvSpPr>
        <p:spPr>
          <a:xfrm>
            <a:off x="433790" y="5366309"/>
            <a:ext cx="80213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R4 Stage 1 Fr</a:t>
            </a:r>
            <a:r>
              <a:rPr lang="en-US" altLang="zh-CN" dirty="0" smtClean="0"/>
              <a:t>ozen by TP#40 – </a:t>
            </a:r>
            <a:r>
              <a:rPr lang="en-US" altLang="zh-CN" i="1" dirty="0" smtClean="0">
                <a:solidFill>
                  <a:srgbClr val="FF0000"/>
                </a:solidFill>
              </a:rPr>
              <a:t>done!</a:t>
            </a: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altLang="ko-KR" dirty="0"/>
              <a:t>R4 Stage </a:t>
            </a:r>
            <a:r>
              <a:rPr lang="en-US" altLang="ko-KR" dirty="0" smtClean="0"/>
              <a:t>2 </a:t>
            </a:r>
            <a:r>
              <a:rPr lang="en-US" altLang="ko-KR" dirty="0"/>
              <a:t>Fr</a:t>
            </a:r>
            <a:r>
              <a:rPr lang="en-US" altLang="zh-CN" dirty="0"/>
              <a:t>ozen by </a:t>
            </a:r>
            <a:r>
              <a:rPr lang="en-US" altLang="zh-CN" dirty="0" smtClean="0"/>
              <a:t>TP#44 </a:t>
            </a:r>
            <a:r>
              <a:rPr lang="en-US" altLang="zh-CN" dirty="0"/>
              <a:t>– </a:t>
            </a:r>
            <a:r>
              <a:rPr lang="en-US" altLang="zh-CN" i="1" dirty="0">
                <a:solidFill>
                  <a:srgbClr val="FF0000"/>
                </a:solidFill>
              </a:rPr>
              <a:t>done</a:t>
            </a:r>
            <a:r>
              <a:rPr lang="en-US" altLang="zh-CN" i="1" dirty="0" smtClean="0">
                <a:solidFill>
                  <a:srgbClr val="FF0000"/>
                </a:solidFill>
              </a:rPr>
              <a:t>!</a:t>
            </a:r>
            <a:endParaRPr lang="en-US" i="1" dirty="0" smtClean="0">
              <a:solidFill>
                <a:srgbClr val="FF0000"/>
              </a:solidFill>
            </a:endParaRP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TP#46 R4 Stage 3 Freeze Date</a:t>
            </a: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Tentatively date for R4 ratification at Q1 2021</a:t>
            </a:r>
            <a:endParaRPr lang="en-US" dirty="0"/>
          </a:p>
          <a:p>
            <a:endParaRPr lang="en-US" dirty="0"/>
          </a:p>
        </p:txBody>
      </p:sp>
      <p:sp>
        <p:nvSpPr>
          <p:cNvPr id="67" name="Gleichschenkliges Dreieck 2"/>
          <p:cNvSpPr/>
          <p:nvPr/>
        </p:nvSpPr>
        <p:spPr>
          <a:xfrm rot="10800000">
            <a:off x="5370419" y="1237228"/>
            <a:ext cx="280872" cy="34370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ichtungspfeil 53"/>
          <p:cNvSpPr/>
          <p:nvPr/>
        </p:nvSpPr>
        <p:spPr>
          <a:xfrm>
            <a:off x="249466" y="4900065"/>
            <a:ext cx="11754177" cy="369332"/>
          </a:xfrm>
          <a:prstGeom prst="homePlat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AutoShape 5"/>
          <p:cNvSpPr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172047" y="2798828"/>
            <a:ext cx="1129535" cy="414000"/>
          </a:xfrm>
          <a:prstGeom prst="chevron">
            <a:avLst>
              <a:gd name="adj" fmla="val 28872"/>
            </a:avLst>
          </a:prstGeom>
          <a:solidFill>
            <a:srgbClr val="00206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2018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6" name="AutoShape 6"/>
          <p:cNvSpPr>
            <a:spLocks noChangeArrowheads="1"/>
          </p:cNvSpPr>
          <p:nvPr>
            <p:custDataLst>
              <p:tags r:id="rId2"/>
            </p:custDataLst>
          </p:nvPr>
        </p:nvSpPr>
        <p:spPr bwMode="gray">
          <a:xfrm>
            <a:off x="1257400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7" name="AutoShape 7"/>
          <p:cNvSpPr>
            <a:spLocks noChangeArrowheads="1"/>
          </p:cNvSpPr>
          <p:nvPr>
            <p:custDataLst>
              <p:tags r:id="rId3"/>
            </p:custDataLst>
          </p:nvPr>
        </p:nvSpPr>
        <p:spPr bwMode="gray">
          <a:xfrm>
            <a:off x="2342753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8" name="AutoShape 8"/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3428106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Q3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9" name="AutoShape 9"/>
          <p:cNvSpPr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4513460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80" name="AutoShape 10"/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5598811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81" name="Line 21"/>
          <p:cNvSpPr>
            <a:spLocks noChangeShapeType="1"/>
          </p:cNvSpPr>
          <p:nvPr/>
        </p:nvSpPr>
        <p:spPr bwMode="gray">
          <a:xfrm flipH="1" flipV="1">
            <a:off x="5624179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2" name="Line 21"/>
          <p:cNvSpPr>
            <a:spLocks noChangeShapeType="1"/>
          </p:cNvSpPr>
          <p:nvPr/>
        </p:nvSpPr>
        <p:spPr bwMode="gray">
          <a:xfrm flipH="1" flipV="1">
            <a:off x="3882783" y="1959054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3" name="Line 21"/>
          <p:cNvSpPr>
            <a:spLocks noChangeShapeType="1"/>
          </p:cNvSpPr>
          <p:nvPr/>
        </p:nvSpPr>
        <p:spPr bwMode="gray">
          <a:xfrm flipH="1" flipV="1">
            <a:off x="1389757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4" name="Line 21"/>
          <p:cNvSpPr>
            <a:spLocks noChangeShapeType="1"/>
          </p:cNvSpPr>
          <p:nvPr/>
        </p:nvSpPr>
        <p:spPr bwMode="gray">
          <a:xfrm flipH="1" flipV="1">
            <a:off x="464360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5" name="Textfeld 33"/>
          <p:cNvSpPr txBox="1"/>
          <p:nvPr/>
        </p:nvSpPr>
        <p:spPr>
          <a:xfrm>
            <a:off x="116014" y="1589722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TP#38</a:t>
            </a:r>
            <a:endParaRPr lang="en-US" dirty="0"/>
          </a:p>
        </p:txBody>
      </p:sp>
      <p:sp>
        <p:nvSpPr>
          <p:cNvPr id="86" name="Line 21"/>
          <p:cNvSpPr>
            <a:spLocks noChangeShapeType="1"/>
          </p:cNvSpPr>
          <p:nvPr/>
        </p:nvSpPr>
        <p:spPr bwMode="gray">
          <a:xfrm flipH="1" flipV="1">
            <a:off x="3100368" y="1959054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7" name="Line 21"/>
          <p:cNvSpPr>
            <a:spLocks noChangeShapeType="1"/>
          </p:cNvSpPr>
          <p:nvPr/>
        </p:nvSpPr>
        <p:spPr bwMode="gray">
          <a:xfrm flipH="1" flipV="1">
            <a:off x="4737587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8" name="Line 21"/>
          <p:cNvSpPr>
            <a:spLocks noChangeShapeType="1"/>
          </p:cNvSpPr>
          <p:nvPr/>
        </p:nvSpPr>
        <p:spPr bwMode="gray">
          <a:xfrm flipH="1" flipV="1">
            <a:off x="2418605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9" name="Textfeld 39"/>
          <p:cNvSpPr txBox="1"/>
          <p:nvPr/>
        </p:nvSpPr>
        <p:spPr>
          <a:xfrm>
            <a:off x="1042874" y="159588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TP#39</a:t>
            </a:r>
            <a:endParaRPr lang="en-US" dirty="0"/>
          </a:p>
        </p:txBody>
      </p:sp>
      <p:sp>
        <p:nvSpPr>
          <p:cNvPr id="90" name="Textfeld 40"/>
          <p:cNvSpPr txBox="1"/>
          <p:nvPr/>
        </p:nvSpPr>
        <p:spPr>
          <a:xfrm>
            <a:off x="2141290" y="159588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TP#40</a:t>
            </a:r>
            <a:endParaRPr lang="en-US" dirty="0"/>
          </a:p>
        </p:txBody>
      </p:sp>
      <p:sp>
        <p:nvSpPr>
          <p:cNvPr id="91" name="Textfeld 41"/>
          <p:cNvSpPr txBox="1"/>
          <p:nvPr/>
        </p:nvSpPr>
        <p:spPr>
          <a:xfrm>
            <a:off x="2781448" y="159588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TP#41</a:t>
            </a:r>
            <a:endParaRPr lang="en-US" dirty="0"/>
          </a:p>
        </p:txBody>
      </p:sp>
      <p:sp>
        <p:nvSpPr>
          <p:cNvPr id="92" name="Textfeld 43"/>
          <p:cNvSpPr txBox="1"/>
          <p:nvPr/>
        </p:nvSpPr>
        <p:spPr>
          <a:xfrm>
            <a:off x="3591523" y="159779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TP#42</a:t>
            </a:r>
            <a:endParaRPr lang="en-US" dirty="0"/>
          </a:p>
        </p:txBody>
      </p:sp>
      <p:sp>
        <p:nvSpPr>
          <p:cNvPr id="93" name="Textfeld 44"/>
          <p:cNvSpPr txBox="1"/>
          <p:nvPr/>
        </p:nvSpPr>
        <p:spPr>
          <a:xfrm>
            <a:off x="4465147" y="159779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TP#43</a:t>
            </a:r>
            <a:endParaRPr lang="en-US" dirty="0"/>
          </a:p>
        </p:txBody>
      </p:sp>
      <p:sp>
        <p:nvSpPr>
          <p:cNvPr id="94" name="Textfeld 45"/>
          <p:cNvSpPr txBox="1"/>
          <p:nvPr/>
        </p:nvSpPr>
        <p:spPr>
          <a:xfrm>
            <a:off x="5215375" y="159779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TP#44</a:t>
            </a:r>
            <a:endParaRPr lang="en-US" dirty="0"/>
          </a:p>
        </p:txBody>
      </p:sp>
      <p:sp>
        <p:nvSpPr>
          <p:cNvPr id="95" name="Textfeld 50"/>
          <p:cNvSpPr txBox="1"/>
          <p:nvPr/>
        </p:nvSpPr>
        <p:spPr>
          <a:xfrm>
            <a:off x="3022414" y="4892435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1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6" name="Textfeld 51"/>
          <p:cNvSpPr txBox="1"/>
          <p:nvPr/>
        </p:nvSpPr>
        <p:spPr>
          <a:xfrm>
            <a:off x="5617351" y="4912566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2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7" name="Textfeld 58"/>
          <p:cNvSpPr txBox="1"/>
          <p:nvPr/>
        </p:nvSpPr>
        <p:spPr>
          <a:xfrm>
            <a:off x="230929" y="4900065"/>
            <a:ext cx="1251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Release 4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8" name="Richtungspfeil 61"/>
          <p:cNvSpPr/>
          <p:nvPr/>
        </p:nvSpPr>
        <p:spPr>
          <a:xfrm>
            <a:off x="249466" y="4060967"/>
            <a:ext cx="1752181" cy="369332"/>
          </a:xfrm>
          <a:prstGeom prst="homePlat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Textfeld 66"/>
          <p:cNvSpPr txBox="1"/>
          <p:nvPr/>
        </p:nvSpPr>
        <p:spPr>
          <a:xfrm>
            <a:off x="262078" y="4060967"/>
            <a:ext cx="8649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Release 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0" name="Textfeld 9"/>
          <p:cNvSpPr txBox="1"/>
          <p:nvPr/>
        </p:nvSpPr>
        <p:spPr>
          <a:xfrm>
            <a:off x="1903355" y="4409546"/>
            <a:ext cx="12423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Ratification R3</a:t>
            </a:r>
            <a:endParaRPr lang="en-US" dirty="0"/>
          </a:p>
        </p:txBody>
      </p:sp>
      <p:sp>
        <p:nvSpPr>
          <p:cNvPr id="101" name="Line 21"/>
          <p:cNvSpPr>
            <a:spLocks noChangeShapeType="1"/>
          </p:cNvSpPr>
          <p:nvPr/>
        </p:nvSpPr>
        <p:spPr bwMode="gray">
          <a:xfrm flipH="1" flipV="1">
            <a:off x="983763" y="3301941"/>
            <a:ext cx="308338" cy="352330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2" name="Raute 77"/>
          <p:cNvSpPr/>
          <p:nvPr/>
        </p:nvSpPr>
        <p:spPr>
          <a:xfrm>
            <a:off x="1227600" y="3955546"/>
            <a:ext cx="129001" cy="200537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Line 21"/>
          <p:cNvSpPr>
            <a:spLocks noChangeShapeType="1"/>
          </p:cNvSpPr>
          <p:nvPr/>
        </p:nvSpPr>
        <p:spPr bwMode="gray">
          <a:xfrm flipH="1" flipV="1">
            <a:off x="6934207" y="3269886"/>
            <a:ext cx="473411" cy="639866"/>
          </a:xfrm>
          <a:prstGeom prst="line">
            <a:avLst/>
          </a:prstGeom>
          <a:noFill/>
          <a:ln w="19050">
            <a:solidFill>
              <a:schemeClr val="bg1">
                <a:lumMod val="50000"/>
              </a:schemeClr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4" name="Raute 80"/>
          <p:cNvSpPr/>
          <p:nvPr/>
        </p:nvSpPr>
        <p:spPr>
          <a:xfrm>
            <a:off x="7379508" y="4687644"/>
            <a:ext cx="129001" cy="200537"/>
          </a:xfrm>
          <a:prstGeom prst="diamond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Freeform 15"/>
          <p:cNvSpPr>
            <a:spLocks noEditPoints="1"/>
          </p:cNvSpPr>
          <p:nvPr/>
        </p:nvSpPr>
        <p:spPr bwMode="auto">
          <a:xfrm>
            <a:off x="2085462" y="4080520"/>
            <a:ext cx="382572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cxnSp>
        <p:nvCxnSpPr>
          <p:cNvPr id="106" name="Gerader Verbinder 97"/>
          <p:cNvCxnSpPr/>
          <p:nvPr/>
        </p:nvCxnSpPr>
        <p:spPr>
          <a:xfrm>
            <a:off x="3612125" y="4012968"/>
            <a:ext cx="866" cy="64249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Raute 98"/>
          <p:cNvSpPr/>
          <p:nvPr/>
        </p:nvSpPr>
        <p:spPr>
          <a:xfrm>
            <a:off x="3548807" y="4720612"/>
            <a:ext cx="136620" cy="15675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Line 21"/>
          <p:cNvSpPr>
            <a:spLocks noChangeShapeType="1"/>
          </p:cNvSpPr>
          <p:nvPr/>
        </p:nvSpPr>
        <p:spPr bwMode="gray">
          <a:xfrm flipH="1" flipV="1">
            <a:off x="3124803" y="3262560"/>
            <a:ext cx="503424" cy="70309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9" name="Line 21"/>
          <p:cNvSpPr>
            <a:spLocks noChangeShapeType="1"/>
          </p:cNvSpPr>
          <p:nvPr/>
        </p:nvSpPr>
        <p:spPr bwMode="gray">
          <a:xfrm flipH="1" flipV="1">
            <a:off x="5336235" y="3240966"/>
            <a:ext cx="503424" cy="703093"/>
          </a:xfrm>
          <a:prstGeom prst="line">
            <a:avLst/>
          </a:prstGeom>
          <a:noFill/>
          <a:ln w="19050">
            <a:solidFill>
              <a:schemeClr val="bg1">
                <a:lumMod val="50000"/>
              </a:schemeClr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0" name="Raute 103"/>
          <p:cNvSpPr/>
          <p:nvPr/>
        </p:nvSpPr>
        <p:spPr>
          <a:xfrm>
            <a:off x="5770435" y="4712654"/>
            <a:ext cx="136620" cy="156754"/>
          </a:xfrm>
          <a:prstGeom prst="diamond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1" name="Gerader Verbinder 104"/>
          <p:cNvCxnSpPr/>
          <p:nvPr/>
        </p:nvCxnSpPr>
        <p:spPr>
          <a:xfrm>
            <a:off x="5832763" y="3955158"/>
            <a:ext cx="5982" cy="74808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Gerader Verbinder 79"/>
          <p:cNvCxnSpPr/>
          <p:nvPr/>
        </p:nvCxnSpPr>
        <p:spPr>
          <a:xfrm>
            <a:off x="7428552" y="3975538"/>
            <a:ext cx="5982" cy="74808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feld 81"/>
          <p:cNvSpPr txBox="1"/>
          <p:nvPr/>
        </p:nvSpPr>
        <p:spPr>
          <a:xfrm>
            <a:off x="7341621" y="4899235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3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4" name="AutoShape 10"/>
          <p:cNvSpPr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6674341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15" name="AutoShape 10"/>
          <p:cNvSpPr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7754017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Q3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16" name="Line 21"/>
          <p:cNvSpPr>
            <a:spLocks noChangeShapeType="1"/>
          </p:cNvSpPr>
          <p:nvPr/>
        </p:nvSpPr>
        <p:spPr bwMode="gray">
          <a:xfrm flipH="1" flipV="1">
            <a:off x="6324567" y="1962932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7" name="Textfeld 106"/>
          <p:cNvSpPr txBox="1"/>
          <p:nvPr/>
        </p:nvSpPr>
        <p:spPr>
          <a:xfrm>
            <a:off x="5991867" y="1585524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TP#45</a:t>
            </a:r>
            <a:endParaRPr lang="en-US" dirty="0"/>
          </a:p>
        </p:txBody>
      </p:sp>
      <p:sp>
        <p:nvSpPr>
          <p:cNvPr id="118" name="Line 21"/>
          <p:cNvSpPr>
            <a:spLocks noChangeShapeType="1"/>
          </p:cNvSpPr>
          <p:nvPr/>
        </p:nvSpPr>
        <p:spPr bwMode="gray">
          <a:xfrm flipH="1" flipV="1">
            <a:off x="7366341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9" name="Textfeld 108"/>
          <p:cNvSpPr txBox="1"/>
          <p:nvPr/>
        </p:nvSpPr>
        <p:spPr>
          <a:xfrm>
            <a:off x="7020956" y="1577448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TP#46</a:t>
            </a:r>
            <a:endParaRPr lang="en-US" dirty="0"/>
          </a:p>
        </p:txBody>
      </p:sp>
      <p:sp>
        <p:nvSpPr>
          <p:cNvPr id="120" name="AutoShape 10"/>
          <p:cNvSpPr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838487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21" name="Line 21"/>
          <p:cNvSpPr>
            <a:spLocks noChangeShapeType="1"/>
          </p:cNvSpPr>
          <p:nvPr/>
        </p:nvSpPr>
        <p:spPr bwMode="gray">
          <a:xfrm flipH="1" flipV="1">
            <a:off x="7366205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2" name="Textfeld 108"/>
          <p:cNvSpPr txBox="1"/>
          <p:nvPr/>
        </p:nvSpPr>
        <p:spPr>
          <a:xfrm>
            <a:off x="8121551" y="1577448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TP#47</a:t>
            </a:r>
            <a:endParaRPr lang="en-US" dirty="0"/>
          </a:p>
        </p:txBody>
      </p:sp>
      <p:sp>
        <p:nvSpPr>
          <p:cNvPr id="123" name="Line 21"/>
          <p:cNvSpPr>
            <a:spLocks noChangeShapeType="1"/>
          </p:cNvSpPr>
          <p:nvPr/>
        </p:nvSpPr>
        <p:spPr bwMode="gray">
          <a:xfrm flipH="1" flipV="1">
            <a:off x="8466800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4" name="Textfeld 108"/>
          <p:cNvSpPr txBox="1"/>
          <p:nvPr/>
        </p:nvSpPr>
        <p:spPr>
          <a:xfrm>
            <a:off x="8809529" y="1574148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TP#48</a:t>
            </a:r>
            <a:endParaRPr lang="en-US" dirty="0"/>
          </a:p>
        </p:txBody>
      </p:sp>
      <p:sp>
        <p:nvSpPr>
          <p:cNvPr id="125" name="Line 21"/>
          <p:cNvSpPr>
            <a:spLocks noChangeShapeType="1"/>
          </p:cNvSpPr>
          <p:nvPr/>
        </p:nvSpPr>
        <p:spPr bwMode="gray">
          <a:xfrm flipH="1" flipV="1">
            <a:off x="9154778" y="19515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6" name="Line 21"/>
          <p:cNvSpPr>
            <a:spLocks noChangeShapeType="1"/>
          </p:cNvSpPr>
          <p:nvPr/>
        </p:nvSpPr>
        <p:spPr bwMode="gray">
          <a:xfrm flipH="1" flipV="1">
            <a:off x="9798066" y="3253112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27" name="Gerader Verbinder 79"/>
          <p:cNvCxnSpPr/>
          <p:nvPr/>
        </p:nvCxnSpPr>
        <p:spPr>
          <a:xfrm>
            <a:off x="10292411" y="3958764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AutoShape 10"/>
          <p:cNvSpPr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9873099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29" name="Raute 80"/>
          <p:cNvSpPr/>
          <p:nvPr/>
        </p:nvSpPr>
        <p:spPr>
          <a:xfrm>
            <a:off x="10233893" y="4666053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Textfeld 81"/>
          <p:cNvSpPr txBox="1"/>
          <p:nvPr/>
        </p:nvSpPr>
        <p:spPr>
          <a:xfrm>
            <a:off x="9991385" y="4872226"/>
            <a:ext cx="1481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R4 </a:t>
            </a:r>
            <a:r>
              <a:rPr lang="en-US" dirty="0" err="1" smtClean="0">
                <a:solidFill>
                  <a:schemeClr val="bg1"/>
                </a:solidFill>
              </a:rPr>
              <a:t>A</a:t>
            </a:r>
            <a:r>
              <a:rPr lang="en-US" altLang="zh-CN" dirty="0" err="1" smtClean="0">
                <a:solidFill>
                  <a:schemeClr val="bg1"/>
                </a:solidFill>
              </a:rPr>
              <a:t>ppr</a:t>
            </a:r>
            <a:r>
              <a:rPr lang="en-US" altLang="zh-CN" dirty="0" smtClean="0">
                <a:solidFill>
                  <a:schemeClr val="bg1"/>
                </a:solidFill>
              </a:rPr>
              <a:t>.</a:t>
            </a:r>
            <a:r>
              <a:rPr lang="en-US" altLang="zh-CN" dirty="0">
                <a:solidFill>
                  <a:schemeClr val="bg1"/>
                </a:solidFill>
              </a:rPr>
              <a:t>/</a:t>
            </a:r>
            <a:r>
              <a:rPr lang="en-US" altLang="zh-CN" dirty="0" err="1" smtClean="0">
                <a:solidFill>
                  <a:schemeClr val="bg1"/>
                </a:solidFill>
              </a:rPr>
              <a:t>Rati</a:t>
            </a:r>
            <a:r>
              <a:rPr lang="en-US" altLang="zh-CN" dirty="0" smtClean="0">
                <a:solidFill>
                  <a:schemeClr val="bg1"/>
                </a:solidFill>
              </a:rPr>
              <a:t>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1" name="Line 21"/>
          <p:cNvSpPr>
            <a:spLocks noChangeShapeType="1"/>
          </p:cNvSpPr>
          <p:nvPr/>
        </p:nvSpPr>
        <p:spPr bwMode="gray">
          <a:xfrm flipH="1" flipV="1">
            <a:off x="10394071" y="3270578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32" name="Gerader Verbinder 79"/>
          <p:cNvCxnSpPr/>
          <p:nvPr/>
        </p:nvCxnSpPr>
        <p:spPr>
          <a:xfrm>
            <a:off x="10888417" y="3976230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Raute 80"/>
          <p:cNvSpPr/>
          <p:nvPr/>
        </p:nvSpPr>
        <p:spPr>
          <a:xfrm>
            <a:off x="10829898" y="4662738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Textfeld 108"/>
          <p:cNvSpPr txBox="1"/>
          <p:nvPr/>
        </p:nvSpPr>
        <p:spPr>
          <a:xfrm>
            <a:off x="9534204" y="1585524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TP#49</a:t>
            </a:r>
            <a:endParaRPr lang="en-US" dirty="0"/>
          </a:p>
        </p:txBody>
      </p:sp>
      <p:sp>
        <p:nvSpPr>
          <p:cNvPr id="135" name="Line 21"/>
          <p:cNvSpPr>
            <a:spLocks noChangeShapeType="1"/>
          </p:cNvSpPr>
          <p:nvPr/>
        </p:nvSpPr>
        <p:spPr bwMode="gray">
          <a:xfrm flipH="1" flipV="1">
            <a:off x="9836738" y="1969883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36" name="Gerader Verbinder 97"/>
          <p:cNvCxnSpPr>
            <a:endCxn id="102" idx="0"/>
          </p:cNvCxnSpPr>
          <p:nvPr/>
        </p:nvCxnSpPr>
        <p:spPr>
          <a:xfrm>
            <a:off x="1290126" y="3676998"/>
            <a:ext cx="1975" cy="27854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AutoShape 10"/>
          <p:cNvSpPr>
            <a:spLocks noChangeArrowheads="1"/>
          </p:cNvSpPr>
          <p:nvPr>
            <p:custDataLst>
              <p:tags r:id="rId11"/>
            </p:custDataLst>
          </p:nvPr>
        </p:nvSpPr>
        <p:spPr bwMode="gray">
          <a:xfrm>
            <a:off x="10894399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38" name="Freeform 15"/>
          <p:cNvSpPr>
            <a:spLocks noEditPoints="1"/>
          </p:cNvSpPr>
          <p:nvPr/>
        </p:nvSpPr>
        <p:spPr bwMode="auto">
          <a:xfrm>
            <a:off x="3766420" y="4524533"/>
            <a:ext cx="345854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sp>
        <p:nvSpPr>
          <p:cNvPr id="139" name="Line 21"/>
          <p:cNvSpPr>
            <a:spLocks noChangeShapeType="1"/>
          </p:cNvSpPr>
          <p:nvPr/>
        </p:nvSpPr>
        <p:spPr bwMode="gray">
          <a:xfrm flipH="1" flipV="1">
            <a:off x="6174822" y="3240966"/>
            <a:ext cx="503424" cy="70309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40" name="Raute 103"/>
          <p:cNvSpPr/>
          <p:nvPr/>
        </p:nvSpPr>
        <p:spPr>
          <a:xfrm>
            <a:off x="6609022" y="4712654"/>
            <a:ext cx="136620" cy="15675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1" name="Gerader Verbinder 104"/>
          <p:cNvCxnSpPr/>
          <p:nvPr/>
        </p:nvCxnSpPr>
        <p:spPr>
          <a:xfrm>
            <a:off x="6671350" y="3955158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Line 21"/>
          <p:cNvSpPr>
            <a:spLocks noChangeShapeType="1"/>
          </p:cNvSpPr>
          <p:nvPr/>
        </p:nvSpPr>
        <p:spPr bwMode="gray">
          <a:xfrm flipH="1" flipV="1">
            <a:off x="7960763" y="3262560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43" name="Raute 80"/>
          <p:cNvSpPr/>
          <p:nvPr/>
        </p:nvSpPr>
        <p:spPr>
          <a:xfrm>
            <a:off x="8406064" y="4680318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4" name="Gerader Verbinder 79"/>
          <p:cNvCxnSpPr/>
          <p:nvPr/>
        </p:nvCxnSpPr>
        <p:spPr>
          <a:xfrm>
            <a:off x="8455108" y="3968212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Gerade Verbindung mit Pfeil 3"/>
          <p:cNvCxnSpPr>
            <a:stCxn id="110" idx="3"/>
            <a:endCxn id="140" idx="1"/>
          </p:cNvCxnSpPr>
          <p:nvPr/>
        </p:nvCxnSpPr>
        <p:spPr>
          <a:xfrm>
            <a:off x="5907055" y="4791031"/>
            <a:ext cx="70196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mit Pfeil 5"/>
          <p:cNvCxnSpPr>
            <a:stCxn id="104" idx="3"/>
            <a:endCxn id="143" idx="1"/>
          </p:cNvCxnSpPr>
          <p:nvPr/>
        </p:nvCxnSpPr>
        <p:spPr>
          <a:xfrm flipV="1">
            <a:off x="7508509" y="4780587"/>
            <a:ext cx="897555" cy="73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Freeform 15"/>
          <p:cNvSpPr>
            <a:spLocks noEditPoints="1"/>
          </p:cNvSpPr>
          <p:nvPr/>
        </p:nvSpPr>
        <p:spPr bwMode="auto">
          <a:xfrm>
            <a:off x="10986670" y="4519330"/>
            <a:ext cx="345854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grpSp>
        <p:nvGrpSpPr>
          <p:cNvPr id="7" name="Gruppieren 6"/>
          <p:cNvGrpSpPr/>
          <p:nvPr/>
        </p:nvGrpSpPr>
        <p:grpSpPr>
          <a:xfrm>
            <a:off x="9958864" y="5782633"/>
            <a:ext cx="1953339" cy="673434"/>
            <a:chOff x="9958864" y="5782633"/>
            <a:chExt cx="1953339" cy="673434"/>
          </a:xfrm>
        </p:grpSpPr>
        <p:sp>
          <p:nvSpPr>
            <p:cNvPr id="69" name="Freeform 15"/>
            <p:cNvSpPr>
              <a:spLocks noEditPoints="1"/>
            </p:cNvSpPr>
            <p:nvPr/>
          </p:nvSpPr>
          <p:spPr bwMode="auto">
            <a:xfrm>
              <a:off x="10874383" y="6160423"/>
              <a:ext cx="265027" cy="295644"/>
            </a:xfrm>
            <a:custGeom>
              <a:avLst/>
              <a:gdLst>
                <a:gd name="T0" fmla="*/ 747 w 747"/>
                <a:gd name="T1" fmla="*/ 373 h 746"/>
                <a:gd name="T2" fmla="*/ 374 w 747"/>
                <a:gd name="T3" fmla="*/ 746 h 746"/>
                <a:gd name="T4" fmla="*/ 0 w 747"/>
                <a:gd name="T5" fmla="*/ 373 h 746"/>
                <a:gd name="T6" fmla="*/ 374 w 747"/>
                <a:gd name="T7" fmla="*/ 0 h 746"/>
                <a:gd name="T8" fmla="*/ 747 w 747"/>
                <a:gd name="T9" fmla="*/ 373 h 746"/>
                <a:gd name="T10" fmla="*/ 321 w 747"/>
                <a:gd name="T11" fmla="*/ 520 h 746"/>
                <a:gd name="T12" fmla="*/ 588 w 747"/>
                <a:gd name="T13" fmla="*/ 254 h 746"/>
                <a:gd name="T14" fmla="*/ 588 w 747"/>
                <a:gd name="T15" fmla="*/ 226 h 746"/>
                <a:gd name="T16" fmla="*/ 560 w 747"/>
                <a:gd name="T17" fmla="*/ 226 h 746"/>
                <a:gd name="T18" fmla="*/ 307 w 747"/>
                <a:gd name="T19" fmla="*/ 478 h 746"/>
                <a:gd name="T20" fmla="*/ 201 w 747"/>
                <a:gd name="T21" fmla="*/ 372 h 746"/>
                <a:gd name="T22" fmla="*/ 173 w 747"/>
                <a:gd name="T23" fmla="*/ 372 h 746"/>
                <a:gd name="T24" fmla="*/ 173 w 747"/>
                <a:gd name="T25" fmla="*/ 400 h 746"/>
                <a:gd name="T26" fmla="*/ 293 w 747"/>
                <a:gd name="T27" fmla="*/ 520 h 746"/>
                <a:gd name="T28" fmla="*/ 307 w 747"/>
                <a:gd name="T29" fmla="*/ 526 h 746"/>
                <a:gd name="T30" fmla="*/ 321 w 747"/>
                <a:gd name="T31" fmla="*/ 520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47" h="746">
                  <a:moveTo>
                    <a:pt x="747" y="373"/>
                  </a:moveTo>
                  <a:cubicBezTo>
                    <a:pt x="747" y="579"/>
                    <a:pt x="580" y="746"/>
                    <a:pt x="374" y="746"/>
                  </a:cubicBezTo>
                  <a:cubicBezTo>
                    <a:pt x="167" y="746"/>
                    <a:pt x="0" y="579"/>
                    <a:pt x="0" y="373"/>
                  </a:cubicBezTo>
                  <a:cubicBezTo>
                    <a:pt x="0" y="167"/>
                    <a:pt x="167" y="0"/>
                    <a:pt x="374" y="0"/>
                  </a:cubicBezTo>
                  <a:cubicBezTo>
                    <a:pt x="580" y="0"/>
                    <a:pt x="747" y="167"/>
                    <a:pt x="747" y="373"/>
                  </a:cubicBezTo>
                  <a:close/>
                  <a:moveTo>
                    <a:pt x="321" y="520"/>
                  </a:moveTo>
                  <a:cubicBezTo>
                    <a:pt x="588" y="254"/>
                    <a:pt x="588" y="254"/>
                    <a:pt x="588" y="254"/>
                  </a:cubicBezTo>
                  <a:cubicBezTo>
                    <a:pt x="596" y="246"/>
                    <a:pt x="596" y="233"/>
                    <a:pt x="588" y="226"/>
                  </a:cubicBezTo>
                  <a:cubicBezTo>
                    <a:pt x="580" y="218"/>
                    <a:pt x="567" y="218"/>
                    <a:pt x="560" y="226"/>
                  </a:cubicBezTo>
                  <a:cubicBezTo>
                    <a:pt x="307" y="478"/>
                    <a:pt x="307" y="478"/>
                    <a:pt x="307" y="478"/>
                  </a:cubicBezTo>
                  <a:cubicBezTo>
                    <a:pt x="201" y="372"/>
                    <a:pt x="201" y="372"/>
                    <a:pt x="201" y="372"/>
                  </a:cubicBezTo>
                  <a:cubicBezTo>
                    <a:pt x="193" y="364"/>
                    <a:pt x="181" y="364"/>
                    <a:pt x="173" y="372"/>
                  </a:cubicBezTo>
                  <a:cubicBezTo>
                    <a:pt x="165" y="380"/>
                    <a:pt x="165" y="393"/>
                    <a:pt x="173" y="400"/>
                  </a:cubicBezTo>
                  <a:cubicBezTo>
                    <a:pt x="293" y="520"/>
                    <a:pt x="293" y="520"/>
                    <a:pt x="293" y="520"/>
                  </a:cubicBezTo>
                  <a:cubicBezTo>
                    <a:pt x="297" y="524"/>
                    <a:pt x="302" y="526"/>
                    <a:pt x="307" y="526"/>
                  </a:cubicBezTo>
                  <a:cubicBezTo>
                    <a:pt x="312" y="526"/>
                    <a:pt x="317" y="524"/>
                    <a:pt x="321" y="520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70" name="Textfeld 5"/>
            <p:cNvSpPr txBox="1"/>
            <p:nvPr/>
          </p:nvSpPr>
          <p:spPr>
            <a:xfrm>
              <a:off x="11076140" y="6129582"/>
              <a:ext cx="83606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achieved</a:t>
              </a:r>
              <a:endParaRPr lang="en-US" sz="1400" dirty="0"/>
            </a:p>
          </p:txBody>
        </p:sp>
        <p:sp>
          <p:nvSpPr>
            <p:cNvPr id="72" name="Freeform 15"/>
            <p:cNvSpPr>
              <a:spLocks noEditPoints="1"/>
            </p:cNvSpPr>
            <p:nvPr/>
          </p:nvSpPr>
          <p:spPr bwMode="auto">
            <a:xfrm>
              <a:off x="10874383" y="5790758"/>
              <a:ext cx="265027" cy="295644"/>
            </a:xfrm>
            <a:custGeom>
              <a:avLst/>
              <a:gdLst>
                <a:gd name="T0" fmla="*/ 747 w 747"/>
                <a:gd name="T1" fmla="*/ 373 h 746"/>
                <a:gd name="T2" fmla="*/ 374 w 747"/>
                <a:gd name="T3" fmla="*/ 746 h 746"/>
                <a:gd name="T4" fmla="*/ 0 w 747"/>
                <a:gd name="T5" fmla="*/ 373 h 746"/>
                <a:gd name="T6" fmla="*/ 374 w 747"/>
                <a:gd name="T7" fmla="*/ 0 h 746"/>
                <a:gd name="T8" fmla="*/ 747 w 747"/>
                <a:gd name="T9" fmla="*/ 373 h 746"/>
                <a:gd name="T10" fmla="*/ 321 w 747"/>
                <a:gd name="T11" fmla="*/ 520 h 746"/>
                <a:gd name="T12" fmla="*/ 588 w 747"/>
                <a:gd name="T13" fmla="*/ 254 h 746"/>
                <a:gd name="T14" fmla="*/ 588 w 747"/>
                <a:gd name="T15" fmla="*/ 226 h 746"/>
                <a:gd name="T16" fmla="*/ 560 w 747"/>
                <a:gd name="T17" fmla="*/ 226 h 746"/>
                <a:gd name="T18" fmla="*/ 307 w 747"/>
                <a:gd name="T19" fmla="*/ 478 h 746"/>
                <a:gd name="T20" fmla="*/ 201 w 747"/>
                <a:gd name="T21" fmla="*/ 372 h 746"/>
                <a:gd name="T22" fmla="*/ 173 w 747"/>
                <a:gd name="T23" fmla="*/ 372 h 746"/>
                <a:gd name="T24" fmla="*/ 173 w 747"/>
                <a:gd name="T25" fmla="*/ 400 h 746"/>
                <a:gd name="T26" fmla="*/ 293 w 747"/>
                <a:gd name="T27" fmla="*/ 520 h 746"/>
                <a:gd name="T28" fmla="*/ 307 w 747"/>
                <a:gd name="T29" fmla="*/ 526 h 746"/>
                <a:gd name="T30" fmla="*/ 321 w 747"/>
                <a:gd name="T31" fmla="*/ 520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47" h="746">
                  <a:moveTo>
                    <a:pt x="747" y="373"/>
                  </a:moveTo>
                  <a:cubicBezTo>
                    <a:pt x="747" y="579"/>
                    <a:pt x="580" y="746"/>
                    <a:pt x="374" y="746"/>
                  </a:cubicBezTo>
                  <a:cubicBezTo>
                    <a:pt x="167" y="746"/>
                    <a:pt x="0" y="579"/>
                    <a:pt x="0" y="373"/>
                  </a:cubicBezTo>
                  <a:cubicBezTo>
                    <a:pt x="0" y="167"/>
                    <a:pt x="167" y="0"/>
                    <a:pt x="374" y="0"/>
                  </a:cubicBezTo>
                  <a:cubicBezTo>
                    <a:pt x="580" y="0"/>
                    <a:pt x="747" y="167"/>
                    <a:pt x="747" y="373"/>
                  </a:cubicBezTo>
                  <a:close/>
                  <a:moveTo>
                    <a:pt x="321" y="520"/>
                  </a:moveTo>
                  <a:cubicBezTo>
                    <a:pt x="588" y="254"/>
                    <a:pt x="588" y="254"/>
                    <a:pt x="588" y="254"/>
                  </a:cubicBezTo>
                  <a:cubicBezTo>
                    <a:pt x="596" y="246"/>
                    <a:pt x="596" y="233"/>
                    <a:pt x="588" y="226"/>
                  </a:cubicBezTo>
                  <a:cubicBezTo>
                    <a:pt x="580" y="218"/>
                    <a:pt x="567" y="218"/>
                    <a:pt x="560" y="226"/>
                  </a:cubicBezTo>
                  <a:cubicBezTo>
                    <a:pt x="307" y="478"/>
                    <a:pt x="307" y="478"/>
                    <a:pt x="307" y="478"/>
                  </a:cubicBezTo>
                  <a:cubicBezTo>
                    <a:pt x="201" y="372"/>
                    <a:pt x="201" y="372"/>
                    <a:pt x="201" y="372"/>
                  </a:cubicBezTo>
                  <a:cubicBezTo>
                    <a:pt x="193" y="364"/>
                    <a:pt x="181" y="364"/>
                    <a:pt x="173" y="372"/>
                  </a:cubicBezTo>
                  <a:cubicBezTo>
                    <a:pt x="165" y="380"/>
                    <a:pt x="165" y="393"/>
                    <a:pt x="173" y="400"/>
                  </a:cubicBezTo>
                  <a:cubicBezTo>
                    <a:pt x="293" y="520"/>
                    <a:pt x="293" y="520"/>
                    <a:pt x="293" y="520"/>
                  </a:cubicBezTo>
                  <a:cubicBezTo>
                    <a:pt x="297" y="524"/>
                    <a:pt x="302" y="526"/>
                    <a:pt x="307" y="526"/>
                  </a:cubicBezTo>
                  <a:cubicBezTo>
                    <a:pt x="312" y="526"/>
                    <a:pt x="317" y="524"/>
                    <a:pt x="321" y="52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73" name="Textfeld 95"/>
            <p:cNvSpPr txBox="1"/>
            <p:nvPr/>
          </p:nvSpPr>
          <p:spPr>
            <a:xfrm>
              <a:off x="11082709" y="5782633"/>
              <a:ext cx="78098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planned</a:t>
              </a:r>
            </a:p>
          </p:txBody>
        </p:sp>
        <p:sp>
          <p:nvSpPr>
            <p:cNvPr id="146" name="Textfeld 95"/>
            <p:cNvSpPr txBox="1"/>
            <p:nvPr/>
          </p:nvSpPr>
          <p:spPr>
            <a:xfrm>
              <a:off x="9958864" y="5784691"/>
              <a:ext cx="97770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ratification</a:t>
              </a:r>
              <a:endParaRPr lang="en-US" sz="1400" dirty="0"/>
            </a:p>
          </p:txBody>
        </p:sp>
        <p:sp>
          <p:nvSpPr>
            <p:cNvPr id="148" name="Textfeld 95"/>
            <p:cNvSpPr txBox="1"/>
            <p:nvPr/>
          </p:nvSpPr>
          <p:spPr>
            <a:xfrm>
              <a:off x="9958864" y="6129582"/>
              <a:ext cx="97770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ratification</a:t>
              </a:r>
              <a:endParaRPr lang="en-US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233699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0323D22D-B454-8242-9956-3843EE31862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5240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altLang="ko-KR" dirty="0" smtClean="0"/>
              <a:t>TP45-RDM </a:t>
            </a:r>
            <a:r>
              <a:rPr lang="en-US" altLang="ko-KR" dirty="0"/>
              <a:t>WI Status </a:t>
            </a:r>
            <a:endParaRPr lang="en-US" altLang="en-US" dirty="0"/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0158478"/>
              </p:ext>
            </p:extLst>
          </p:nvPr>
        </p:nvGraphicFramePr>
        <p:xfrm>
          <a:off x="679271" y="1493838"/>
          <a:ext cx="10946673" cy="4025876"/>
        </p:xfrm>
        <a:graphic>
          <a:graphicData uri="http://schemas.openxmlformats.org/drawingml/2006/table">
            <a:tbl>
              <a:tblPr/>
              <a:tblGrid>
                <a:gridCol w="750707">
                  <a:extLst>
                    <a:ext uri="{9D8B030D-6E8A-4147-A177-3AD203B41FA5}">
                      <a16:colId xmlns:a16="http://schemas.microsoft.com/office/drawing/2014/main" val="1103085047"/>
                    </a:ext>
                  </a:extLst>
                </a:gridCol>
                <a:gridCol w="5405091">
                  <a:extLst>
                    <a:ext uri="{9D8B030D-6E8A-4147-A177-3AD203B41FA5}">
                      <a16:colId xmlns:a16="http://schemas.microsoft.com/office/drawing/2014/main" val="3469414349"/>
                    </a:ext>
                  </a:extLst>
                </a:gridCol>
                <a:gridCol w="750707">
                  <a:extLst>
                    <a:ext uri="{9D8B030D-6E8A-4147-A177-3AD203B41FA5}">
                      <a16:colId xmlns:a16="http://schemas.microsoft.com/office/drawing/2014/main" val="3325875971"/>
                    </a:ext>
                  </a:extLst>
                </a:gridCol>
                <a:gridCol w="1037340">
                  <a:extLst>
                    <a:ext uri="{9D8B030D-6E8A-4147-A177-3AD203B41FA5}">
                      <a16:colId xmlns:a16="http://schemas.microsoft.com/office/drawing/2014/main" val="4222901031"/>
                    </a:ext>
                  </a:extLst>
                </a:gridCol>
                <a:gridCol w="750707">
                  <a:extLst>
                    <a:ext uri="{9D8B030D-6E8A-4147-A177-3AD203B41FA5}">
                      <a16:colId xmlns:a16="http://schemas.microsoft.com/office/drawing/2014/main" val="2104685091"/>
                    </a:ext>
                  </a:extLst>
                </a:gridCol>
                <a:gridCol w="750707">
                  <a:extLst>
                    <a:ext uri="{9D8B030D-6E8A-4147-A177-3AD203B41FA5}">
                      <a16:colId xmlns:a16="http://schemas.microsoft.com/office/drawing/2014/main" val="816315435"/>
                    </a:ext>
                  </a:extLst>
                </a:gridCol>
                <a:gridCol w="750707">
                  <a:extLst>
                    <a:ext uri="{9D8B030D-6E8A-4147-A177-3AD203B41FA5}">
                      <a16:colId xmlns:a16="http://schemas.microsoft.com/office/drawing/2014/main" val="2713829979"/>
                    </a:ext>
                  </a:extLst>
                </a:gridCol>
                <a:gridCol w="750707">
                  <a:extLst>
                    <a:ext uri="{9D8B030D-6E8A-4147-A177-3AD203B41FA5}">
                      <a16:colId xmlns:a16="http://schemas.microsoft.com/office/drawing/2014/main" val="529018945"/>
                    </a:ext>
                  </a:extLst>
                </a:gridCol>
              </a:tblGrid>
              <a:tr h="204006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rgbClr val="FFFFFF"/>
                          </a:solidFill>
                          <a:effectLst/>
                          <a:latin typeface="¹d1Ç40  ¬e0µ15"/>
                        </a:rPr>
                        <a:t>WI</a:t>
                      </a: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¹d1Ç40  ¬e0µ15"/>
                        </a:rPr>
                        <a:t>#</a:t>
                      </a:r>
                      <a:endParaRPr lang="en-US" sz="1200" dirty="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rgbClr val="FFFFFF"/>
                          </a:solidFill>
                          <a:effectLst/>
                          <a:latin typeface="¹d1Ç40  ¬e0µ15"/>
                        </a:rPr>
                        <a:t>Title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rgbClr val="FFFFFF"/>
                          </a:solidFill>
                          <a:effectLst/>
                          <a:latin typeface="¹d1Ç40  ¬e0µ15"/>
                        </a:rPr>
                        <a:t>Status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rgbClr val="FFFFFF"/>
                          </a:solidFill>
                          <a:effectLst/>
                          <a:latin typeface="¹d1Ç40  ¬e0µ15"/>
                        </a:rPr>
                        <a:t>Overdue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rgbClr val="FFFFFF"/>
                          </a:solidFill>
                          <a:effectLst/>
                          <a:latin typeface="¹d1Ç40  ¬e0µ15"/>
                        </a:rPr>
                        <a:t>WG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rgbClr val="FFFFFF"/>
                          </a:solidFill>
                          <a:effectLst/>
                          <a:latin typeface="¹d1Ç40  ¬e0µ15"/>
                        </a:rPr>
                        <a:t>Rel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rgbClr val="FFFFFF"/>
                          </a:solidFill>
                          <a:effectLst/>
                          <a:latin typeface="¹d1Ç40  ¬e0µ15"/>
                        </a:rPr>
                        <a:t>TP#44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rgbClr val="FFFFFF"/>
                          </a:solidFill>
                          <a:effectLst/>
                          <a:latin typeface="¹d1Ç40  ¬e0µ15"/>
                        </a:rPr>
                        <a:t>TP#45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7571382"/>
                  </a:ext>
                </a:extLst>
              </a:tr>
              <a:tr h="345611"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WI-0015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Use Cases Collection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Active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N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RDM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Generic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ko-KR" alt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ko-KR" alt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9275739"/>
                  </a:ext>
                </a:extLst>
              </a:tr>
              <a:tr h="345611"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WI-0046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Vehicular domain enablement 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Active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N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RDM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R4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ko-KR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91%</a:t>
                      </a:r>
                      <a:endParaRPr lang="ko-KR" alt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ko-KR" sz="120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91%</a:t>
                      </a:r>
                      <a:endParaRPr lang="ko-KR" alt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2866723"/>
                  </a:ext>
                </a:extLst>
              </a:tr>
              <a:tr h="345611"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WI-0070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Public Warning Service Enabler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Active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N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RDM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R4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ko-KR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40%</a:t>
                      </a:r>
                      <a:endParaRPr lang="ko-KR" alt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ko-KR" sz="120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40%</a:t>
                      </a:r>
                      <a:endParaRPr lang="ko-KR" alt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8873817"/>
                  </a:ext>
                </a:extLst>
              </a:tr>
              <a:tr h="345611"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WI-0075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Industrial Domain Information Model Mapping and Semantics Support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Active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N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RDM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R4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ko-KR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60%</a:t>
                      </a:r>
                      <a:endParaRPr lang="ko-KR" alt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ko-KR" sz="120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90%</a:t>
                      </a:r>
                      <a:endParaRPr lang="ko-KR" alt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5599769"/>
                  </a:ext>
                </a:extLst>
              </a:tr>
              <a:tr h="345611"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WI-0081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Smart Device Template 4.0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Active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N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RDM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R4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ko-KR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90%</a:t>
                      </a:r>
                      <a:endParaRPr lang="ko-KR" alt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95% Frozen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9512747"/>
                  </a:ext>
                </a:extLst>
              </a:tr>
              <a:tr h="345611"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WI-0084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SDT based Information Model and Mapping for Vertical Industries 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Active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N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RDM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R4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ko-KR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80%</a:t>
                      </a:r>
                      <a:endParaRPr lang="ko-KR" alt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ko-KR" sz="120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85%</a:t>
                      </a:r>
                      <a:endParaRPr lang="ko-KR" alt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6765250"/>
                  </a:ext>
                </a:extLst>
              </a:tr>
              <a:tr h="345611"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WI-0092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Railway Domain Enablement (RAILDE)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Active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N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RDM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R4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ko-KR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45%</a:t>
                      </a:r>
                      <a:endParaRPr lang="ko-KR" alt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ko-KR" sz="120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50%</a:t>
                      </a:r>
                      <a:endParaRPr lang="ko-KR" alt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9678792"/>
                  </a:ext>
                </a:extLst>
              </a:tr>
              <a:tr h="345611"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WI-0094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Ontologies for Smart City Services (OSCS)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Active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N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RDM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R4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ko-KR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40%</a:t>
                      </a:r>
                      <a:endParaRPr lang="ko-KR" alt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ko-KR" sz="120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40%</a:t>
                      </a:r>
                      <a:endParaRPr lang="ko-KR" alt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7203770"/>
                  </a:ext>
                </a:extLst>
              </a:tr>
              <a:tr h="345611"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WI-0098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IoT for Smart Lifts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Active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N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RDM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R4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ko-KR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20%</a:t>
                      </a:r>
                      <a:endParaRPr lang="ko-KR" alt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ko-KR" sz="120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20%</a:t>
                      </a:r>
                      <a:endParaRPr lang="ko-KR" alt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4104772"/>
                  </a:ext>
                </a:extLst>
              </a:tr>
              <a:tr h="345611"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WI-0099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Management Object Migration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Active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N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RDM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R3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ko-KR" alt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ko-KR" sz="120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5%</a:t>
                      </a:r>
                      <a:endParaRPr lang="ko-KR" alt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544354"/>
                  </a:ext>
                </a:extLst>
              </a:tr>
              <a:tr h="345611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WI-0101</a:t>
                      </a:r>
                      <a:endParaRPr lang="en-US" sz="1200" dirty="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Advanced semantic discovery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Active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N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RDM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R4</a:t>
                      </a:r>
                      <a:endParaRPr 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1200">
                          <a:solidFill>
                            <a:srgbClr val="000000"/>
                          </a:solidFill>
                          <a:effectLst/>
                          <a:latin typeface="¹d1Ç40  ¬e0µ15"/>
                        </a:rPr>
                        <a:t> </a:t>
                      </a:r>
                      <a:endParaRPr lang="ko-KR" altLang="en-US" sz="120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ko-KR" sz="1200" dirty="0">
                          <a:effectLst/>
                          <a:latin typeface="Roboto"/>
                        </a:rPr>
                        <a:t>10%</a:t>
                      </a:r>
                      <a:endParaRPr lang="ko-KR" altLang="en-US" sz="1200" dirty="0">
                        <a:effectLst/>
                        <a:latin typeface="Robot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1037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877781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955</Words>
  <Application>Microsoft Office PowerPoint</Application>
  <PresentationFormat>와이드스크린</PresentationFormat>
  <Paragraphs>317</Paragraphs>
  <Slides>11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11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23" baseType="lpstr">
      <vt:lpstr>¹d1Ç40  ¬e0µ15</vt:lpstr>
      <vt:lpstr>Book</vt:lpstr>
      <vt:lpstr>Roboto</vt:lpstr>
      <vt:lpstr>SimSun</vt:lpstr>
      <vt:lpstr>Tele-GroteskFet</vt:lpstr>
      <vt:lpstr>맑은 고딕</vt:lpstr>
      <vt:lpstr>Arial</vt:lpstr>
      <vt:lpstr>Calibri</vt:lpstr>
      <vt:lpstr>Myriad Pro</vt:lpstr>
      <vt:lpstr>Myriad Pro Light</vt:lpstr>
      <vt:lpstr>Times New Roman</vt:lpstr>
      <vt:lpstr>Office Theme</vt:lpstr>
      <vt:lpstr>WPM status report TP45 closing</vt:lpstr>
      <vt:lpstr>WPM Status at TP45 opening</vt:lpstr>
      <vt:lpstr>TP45 opening - WI Snapshot</vt:lpstr>
      <vt:lpstr>37 active WIs*</vt:lpstr>
      <vt:lpstr>Freeze at TP45</vt:lpstr>
      <vt:lpstr>Approval at TP45</vt:lpstr>
      <vt:lpstr>Overdue WIs</vt:lpstr>
      <vt:lpstr>Timeline Release 4</vt:lpstr>
      <vt:lpstr>TP45-RDM WI Status </vt:lpstr>
      <vt:lpstr>TP45-SDS WI Status </vt:lpstr>
      <vt:lpstr>TP45-TDE WI Status 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Andrew Min-gyu Han</cp:lastModifiedBy>
  <cp:revision>184</cp:revision>
  <cp:lastPrinted>2020-04-20T12:01:53Z</cp:lastPrinted>
  <dcterms:created xsi:type="dcterms:W3CDTF">2017-09-21T15:46:31Z</dcterms:created>
  <dcterms:modified xsi:type="dcterms:W3CDTF">2020-05-20T12:06:48Z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(3)ymnEDRJRaOkqliNwYw1KqTlaf8//n81biCO+GQ7haVd5wUddmF6QtdZXse0N+S7XiwfoTaX5
P1rF86dGLFhBn28P2MZOv3JqXT898lvZAUjia9+40oXbmbUoZYWX4WMTrD902BIrGkhNMQa9
Qgupu917UVHESzCU+onh9w9oucPejHEZ72skgRPAaJEvScqZubgoAaO8cpdvW1kkfQMlKeUc
qMc35Tr8hy7aGkO3gl</vt:lpwstr>
  </property>
  <property fmtid="{D5CDD505-2E9C-101B-9397-08002B2CF9AE}" pid="3" name="_2015_ms_pID_7253431">
    <vt:lpwstr>efSEq6t0v0LwoZy5bY+WMepxgjhPpiPonnRv2hHtFDDUYO5C9kN3K1
ogXh0mXeETygEvGTftFHiSAHwL4AG4UojaGoRrSssM/txmvvPsj+gwsJLFW8MIPgBA6GuWNZ
0YAnnkEm0g+RFfdVtWNrAijOueqGSW8t/6eK0ci9GbtK1i3GWW+WKaRTp1a7VG0RIDC1JTqk
vbznww6ePJ+5tZDKZZgrmnWZVXmQlXphGAhp</vt:lpwstr>
  </property>
  <property fmtid="{D5CDD505-2E9C-101B-9397-08002B2CF9AE}" pid="4" name="_2015_ms_pID_7253432">
    <vt:lpwstr>4A==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1568787945</vt:lpwstr>
  </property>
</Properties>
</file>