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8" r:id="rId4"/>
  </p:sldMasterIdLst>
  <p:notesMasterIdLst>
    <p:notesMasterId r:id="rId10"/>
  </p:notesMasterIdLst>
  <p:handoutMasterIdLst>
    <p:handoutMasterId r:id="rId11"/>
  </p:handoutMasterIdLst>
  <p:sldIdLst>
    <p:sldId id="276" r:id="rId5"/>
    <p:sldId id="286" r:id="rId6"/>
    <p:sldId id="289" r:id="rId7"/>
    <p:sldId id="288" r:id="rId8"/>
    <p:sldId id="290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RGE GARCIA HOSPITAL" initials="JGH" lastIdx="1" clrIdx="0">
    <p:extLst>
      <p:ext uri="{19B8F6BF-5375-455C-9EA6-DF929625EA0E}">
        <p15:presenceInfo xmlns:p15="http://schemas.microsoft.com/office/powerpoint/2012/main" userId="S::jorge.garciahospital@telefonica.com::66f2d946-32f1-4011-9ad4-33ef4e2e676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B226"/>
    <a:srgbClr val="94BFBD"/>
    <a:srgbClr val="95226C"/>
    <a:srgbClr val="9CB227"/>
    <a:srgbClr val="51133B"/>
    <a:srgbClr val="C9C9C9"/>
    <a:srgbClr val="5A6816"/>
    <a:srgbClr val="58595B"/>
    <a:srgbClr val="58585A"/>
    <a:srgbClr val="E306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249" autoAdjust="0"/>
  </p:normalViewPr>
  <p:slideViewPr>
    <p:cSldViewPr showGuides="1">
      <p:cViewPr>
        <p:scale>
          <a:sx n="100" d="100"/>
          <a:sy n="100" d="100"/>
        </p:scale>
        <p:origin x="1224" y="966"/>
      </p:cViewPr>
      <p:guideLst>
        <p:guide orient="horz" pos="3239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2965" y="19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0E4090-F07B-473B-B97D-EE7D61C6B9EE}" type="datetimeFigureOut">
              <a:rPr lang="en-ZA" smtClean="0"/>
              <a:t>2020/06/01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52DB23-E148-4DA9-B1BF-0C0C81E86E0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6466607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42508D-DFC3-4959-A3B8-CF01D06227B5}" type="datetimeFigureOut">
              <a:rPr lang="en-ZA" smtClean="0"/>
              <a:t>2020/06/01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26F95-6645-4D84-B47C-E7B4E1A6F545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513132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26F95-6645-4D84-B47C-E7B4E1A6F545}" type="slidenum">
              <a:rPr lang="en-ZA" smtClean="0"/>
              <a:t>1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45243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00150" lvl="2" indent="-285750"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FF0000"/>
              </a:solidFill>
              <a:latin typeface="+mj-lt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026F95-6645-4D84-B47C-E7B4E1A6F545}" type="slidenum">
              <a:rPr lang="en-ZA" smtClean="0"/>
              <a:t>2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6590033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00150" lvl="2" indent="-285750"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FF0000"/>
              </a:solidFill>
              <a:latin typeface="+mj-lt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026F95-6645-4D84-B47C-E7B4E1A6F545}" type="slidenum">
              <a:rPr lang="en-ZA" smtClean="0"/>
              <a:t>3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6719534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00150" lvl="2" indent="-285750"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FF0000"/>
              </a:solidFill>
              <a:latin typeface="+mj-lt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026F95-6645-4D84-B47C-E7B4E1A6F545}" type="slidenum">
              <a:rPr lang="en-ZA" smtClean="0"/>
              <a:t>4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5018036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00150" lvl="2" indent="-285750"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FF0000"/>
              </a:solidFill>
              <a:latin typeface="+mj-lt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026F95-6645-4D84-B47C-E7B4E1A6F545}" type="slidenum">
              <a:rPr lang="en-ZA" smtClean="0"/>
              <a:t>5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15900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205136" y="339502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>
              <a:defRPr sz="2400" b="1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457629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R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878373" y="1836751"/>
            <a:ext cx="9144000" cy="5143500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392680" y="2210400"/>
            <a:ext cx="6243320" cy="636587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394000" y="2847600"/>
            <a:ext cx="6233160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941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" t="33973" r="-399" b="27213"/>
          <a:stretch/>
        </p:blipFill>
        <p:spPr>
          <a:xfrm>
            <a:off x="-19053" y="-32535"/>
            <a:ext cx="9468544" cy="5196573"/>
          </a:xfrm>
          <a:prstGeom prst="rect">
            <a:avLst/>
          </a:prstGeom>
        </p:spPr>
      </p:pic>
      <p:sp>
        <p:nvSpPr>
          <p:cNvPr id="6" name="Content Placeholder 13"/>
          <p:cNvSpPr>
            <a:spLocks noGrp="1"/>
          </p:cNvSpPr>
          <p:nvPr>
            <p:ph sz="quarter" idx="14" hasCustomPrompt="1"/>
          </p:nvPr>
        </p:nvSpPr>
        <p:spPr>
          <a:xfrm>
            <a:off x="323528" y="2787774"/>
            <a:ext cx="4896544" cy="43204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sz="19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Network 2020 </a:t>
            </a:r>
            <a:r>
              <a:rPr lang="en-US" dirty="0" err="1"/>
              <a:t>Programme</a:t>
            </a:r>
            <a:endParaRPr lang="en-US" dirty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 hasCustomPrompt="1"/>
          </p:nvPr>
        </p:nvSpPr>
        <p:spPr>
          <a:xfrm>
            <a:off x="323528" y="3147814"/>
            <a:ext cx="4536504" cy="432048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2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Shaping the next generation in mobile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187624" y="411510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Text</a:t>
            </a:r>
            <a:endParaRPr lang="en-ZA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5486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842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8"/>
            <a:ext cx="2133600" cy="273844"/>
          </a:xfrm>
        </p:spPr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39502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>
              <a:defRPr sz="2400" b="1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76281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79662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79662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1187624" y="339502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>
              <a:defRPr sz="24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955848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1187624" y="339502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>
              <a:defRPr sz="2400" b="1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293053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80129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644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6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93514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6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841604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214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428625" y="4711700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5486"/>
            <a:ext cx="632731" cy="63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435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 smtClean="0"/>
              <a:t>Operator Platforms questions to SDOs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GB" dirty="0" smtClean="0"/>
              <a:t>GSMA OPG</a:t>
            </a:r>
            <a:endParaRPr lang="en-GB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8682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F49302F-9716-4AF4-896F-0E87FD74BC1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2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E83F43F-ABCB-4395-9356-C02B285B8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OP Concept </a:t>
            </a:r>
            <a:r>
              <a:rPr lang="en-GB" dirty="0" smtClean="0"/>
              <a:t>&amp; Objectives</a:t>
            </a:r>
            <a:endParaRPr lang="en-GB" b="1" dirty="0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ABCA3167-DF02-46F8-B217-08E6125BB5D8}"/>
              </a:ext>
            </a:extLst>
          </p:cNvPr>
          <p:cNvSpPr/>
          <p:nvPr/>
        </p:nvSpPr>
        <p:spPr>
          <a:xfrm>
            <a:off x="179512" y="1068030"/>
            <a:ext cx="4608512" cy="3642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en-GB" sz="1400" i="1" dirty="0">
                <a:latin typeface="+mj-lt"/>
                <a:ea typeface="SimSun" panose="02010600030101010101" pitchFamily="2" charset="-122"/>
                <a:cs typeface="Arial" panose="020B0604020202020204" pitchFamily="34" charset="0"/>
              </a:rPr>
              <a:t>Guiding all the industry ecosystem – operators, vendors, OEMs and service providers–, to define a common solution for network capabilities exposure. As a first phase, the </a:t>
            </a:r>
            <a:r>
              <a:rPr lang="en-GB" sz="1400" i="1" dirty="0" smtClean="0">
                <a:latin typeface="+mj-lt"/>
                <a:ea typeface="SimSun" panose="02010600030101010101" pitchFamily="2" charset="-122"/>
                <a:cs typeface="Arial" panose="020B0604020202020204" pitchFamily="34" charset="0"/>
              </a:rPr>
              <a:t>GSMA document </a:t>
            </a:r>
            <a:r>
              <a:rPr lang="en-GB" sz="1400" i="1" dirty="0">
                <a:latin typeface="+mj-lt"/>
                <a:ea typeface="SimSun" panose="02010600030101010101" pitchFamily="2" charset="-122"/>
                <a:cs typeface="Arial" panose="020B0604020202020204" pitchFamily="34" charset="0"/>
              </a:rPr>
              <a:t>will provide an end to end definition </a:t>
            </a:r>
            <a:r>
              <a:rPr lang="en-GB" sz="1400" i="1" dirty="0" smtClean="0">
                <a:latin typeface="+mj-lt"/>
                <a:ea typeface="SimSun" panose="02010600030101010101" pitchFamily="2" charset="-122"/>
                <a:cs typeface="Arial" panose="020B0604020202020204" pitchFamily="34" charset="0"/>
              </a:rPr>
              <a:t>and requirements of the </a:t>
            </a:r>
            <a:r>
              <a:rPr lang="en-GB" sz="1400" i="1" dirty="0">
                <a:latin typeface="+mj-lt"/>
                <a:ea typeface="SimSun" panose="02010600030101010101" pitchFamily="2" charset="-122"/>
                <a:cs typeface="Arial" panose="020B0604020202020204" pitchFamily="34" charset="0"/>
              </a:rPr>
              <a:t>operator platform for </a:t>
            </a:r>
            <a:r>
              <a:rPr lang="en-GB" sz="1400" b="1" i="1" dirty="0">
                <a:latin typeface="+mj-lt"/>
                <a:ea typeface="SimSun" panose="02010600030101010101" pitchFamily="2" charset="-122"/>
                <a:cs typeface="Arial" panose="020B0604020202020204" pitchFamily="34" charset="0"/>
              </a:rPr>
              <a:t>edge computing support</a:t>
            </a:r>
          </a:p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en-US" sz="1200" dirty="0">
                <a:latin typeface="+mj-lt"/>
                <a:ea typeface="SimSun" panose="02010600030101010101" pitchFamily="2" charset="-122"/>
                <a:cs typeface="Arial" panose="020B0604020202020204" pitchFamily="34" charset="0"/>
              </a:rPr>
              <a:t>GSMA is defining:</a:t>
            </a:r>
          </a:p>
          <a:p>
            <a:pPr marL="360000" indent="-180000">
              <a:spcAft>
                <a:spcPts val="300"/>
              </a:spcAft>
              <a:buClr>
                <a:srgbClr val="E30613"/>
              </a:buClr>
              <a:buSzPct val="90000"/>
              <a:buFont typeface="Wingdings" charset="2"/>
              <a:buChar char="§"/>
            </a:pPr>
            <a:r>
              <a:rPr lang="en-GB" sz="1200" dirty="0">
                <a:latin typeface="+mj-lt"/>
                <a:cs typeface="Arial" panose="020B0604020202020204" pitchFamily="34" charset="0"/>
              </a:rPr>
              <a:t>Operator platform requirements</a:t>
            </a:r>
          </a:p>
          <a:p>
            <a:pPr marL="360000" indent="-180000">
              <a:spcAft>
                <a:spcPts val="300"/>
              </a:spcAft>
              <a:buClr>
                <a:srgbClr val="E30613"/>
              </a:buClr>
              <a:buSzPct val="90000"/>
              <a:buFont typeface="Wingdings" charset="2"/>
              <a:buChar char="§"/>
            </a:pPr>
            <a:r>
              <a:rPr lang="en-GB" sz="1200" dirty="0">
                <a:latin typeface="+mj-lt"/>
                <a:cs typeface="Arial" panose="020B0604020202020204" pitchFamily="34" charset="0"/>
              </a:rPr>
              <a:t>Architecture and functional modules</a:t>
            </a:r>
          </a:p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en-GB" sz="1200" dirty="0" smtClean="0">
                <a:latin typeface="+mj-lt"/>
                <a:ea typeface="SimSun" panose="02010600030101010101" pitchFamily="2" charset="-122"/>
                <a:cs typeface="Arial" panose="020B0604020202020204" pitchFamily="34" charset="0"/>
              </a:rPr>
              <a:t>GSMA wants to engage with Standardization </a:t>
            </a:r>
            <a:r>
              <a:rPr lang="en-GB" sz="1200" dirty="0">
                <a:latin typeface="+mj-lt"/>
                <a:ea typeface="SimSun" panose="02010600030101010101" pitchFamily="2" charset="-122"/>
                <a:cs typeface="Arial" panose="020B0604020202020204" pitchFamily="34" charset="0"/>
              </a:rPr>
              <a:t>and open source communities</a:t>
            </a:r>
          </a:p>
          <a:p>
            <a:pPr marL="360000" lvl="1" indent="-180000">
              <a:lnSpc>
                <a:spcPct val="115000"/>
              </a:lnSpc>
              <a:spcBef>
                <a:spcPct val="20000"/>
              </a:spcBef>
              <a:spcAft>
                <a:spcPts val="300"/>
              </a:spcAft>
              <a:buClr>
                <a:srgbClr val="E30613"/>
              </a:buClr>
              <a:buSzPct val="90000"/>
              <a:buFont typeface="Wingdings" charset="2"/>
              <a:buChar char="§"/>
            </a:pPr>
            <a:r>
              <a:rPr lang="en-GB" sz="1200" dirty="0">
                <a:latin typeface="+mj-lt"/>
                <a:cs typeface="Arial" panose="020B0604020202020204" pitchFamily="34" charset="0"/>
              </a:rPr>
              <a:t>That will deliver the low level standard definition of the OP</a:t>
            </a:r>
          </a:p>
          <a:p>
            <a:pPr marL="360000" lvl="1" indent="-180000">
              <a:lnSpc>
                <a:spcPct val="115000"/>
              </a:lnSpc>
              <a:spcBef>
                <a:spcPct val="20000"/>
              </a:spcBef>
              <a:spcAft>
                <a:spcPts val="300"/>
              </a:spcAft>
              <a:buClr>
                <a:srgbClr val="E30613"/>
              </a:buClr>
              <a:buSzPct val="90000"/>
              <a:buFont typeface="Wingdings" charset="2"/>
              <a:buChar char="§"/>
            </a:pPr>
            <a:r>
              <a:rPr lang="en-GB" sz="1200" dirty="0">
                <a:latin typeface="+mj-lt"/>
                <a:cs typeface="Arial" panose="020B0604020202020204" pitchFamily="34" charset="0"/>
              </a:rPr>
              <a:t>That will foster the development and availability of products based on such standard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98417FF-24C2-4389-9CF3-A1651D0614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1364" y="1065748"/>
            <a:ext cx="3601499" cy="1908145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423AA143-FC0E-4BCF-ACB2-B292EB36F810}"/>
              </a:ext>
            </a:extLst>
          </p:cNvPr>
          <p:cNvSpPr txBox="1"/>
          <p:nvPr/>
        </p:nvSpPr>
        <p:spPr>
          <a:xfrm>
            <a:off x="5374705" y="2948995"/>
            <a:ext cx="2869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</a:rPr>
              <a:t>High </a:t>
            </a:r>
            <a:r>
              <a:rPr lang="es-ES" sz="1400" dirty="0" err="1">
                <a:latin typeface="Arial" panose="020B0604020202020204" pitchFamily="34" charset="0"/>
              </a:rPr>
              <a:t>level</a:t>
            </a:r>
            <a:r>
              <a:rPr lang="es-ES" sz="1400" dirty="0">
                <a:latin typeface="Arial" panose="020B0604020202020204" pitchFamily="34" charset="0"/>
              </a:rPr>
              <a:t> </a:t>
            </a:r>
            <a:r>
              <a:rPr lang="es-ES" sz="1400" dirty="0" err="1">
                <a:latin typeface="Arial" panose="020B0604020202020204" pitchFamily="34" charset="0"/>
              </a:rPr>
              <a:t>reference</a:t>
            </a:r>
            <a:r>
              <a:rPr lang="es-ES" sz="1400" dirty="0">
                <a:latin typeface="Arial" panose="020B0604020202020204" pitchFamily="34" charset="0"/>
              </a:rPr>
              <a:t> </a:t>
            </a:r>
            <a:r>
              <a:rPr lang="es-ES" sz="1400" dirty="0" err="1">
                <a:latin typeface="Arial" panose="020B0604020202020204" pitchFamily="34" charset="0"/>
              </a:rPr>
              <a:t>architecture</a:t>
            </a:r>
            <a:endParaRPr lang="es-ES" sz="1400" dirty="0">
              <a:latin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6056" y="3435846"/>
            <a:ext cx="3601499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GB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GSMA wishes to understand which standard and community activities can be re used and enhanced in order to reach </a:t>
            </a:r>
            <a:r>
              <a:rPr lang="en-GB" sz="14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these objectives</a:t>
            </a:r>
            <a:endParaRPr lang="es-ES" sz="14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344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F49302F-9716-4AF4-896F-0E87FD74BC1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3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E83F43F-ABCB-4395-9356-C02B285B8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OP high level requirements</a:t>
            </a:r>
            <a:endParaRPr lang="en-GB" b="1" dirty="0"/>
          </a:p>
        </p:txBody>
      </p:sp>
      <p:sp>
        <p:nvSpPr>
          <p:cNvPr id="2" name="TextBox 1"/>
          <p:cNvSpPr txBox="1"/>
          <p:nvPr/>
        </p:nvSpPr>
        <p:spPr>
          <a:xfrm>
            <a:off x="683568" y="1059582"/>
            <a:ext cx="7941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The </a:t>
            </a: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latest version of the “Operator Platform Architecture R</a:t>
            </a: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equirements” Permanent Reference Document is available here.</a:t>
            </a:r>
            <a:endParaRPr lang="en-GB" sz="16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491630"/>
            <a:ext cx="2160240" cy="21602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1560" y="3795886"/>
            <a:ext cx="59666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>
                <a:latin typeface="+mj-lt"/>
              </a:rPr>
              <a:t>Please Note that the document is still under active development</a:t>
            </a:r>
            <a:endParaRPr lang="en-GB"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831552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4B8F456F-14E5-497D-842F-4CE6B045E3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688" y="1121942"/>
            <a:ext cx="4814261" cy="2491380"/>
          </a:xfrm>
          <a:prstGeom prst="rect">
            <a:avLst/>
          </a:prstGeom>
          <a:noFill/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F49302F-9716-4AF4-896F-0E87FD74BC1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420688" y="4826858"/>
            <a:ext cx="2133600" cy="273844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>
                <a:spcAft>
                  <a:spcPts val="600"/>
                </a:spcAft>
              </a:pPr>
              <a:t>4</a:t>
            </a:fld>
            <a:endParaRPr lang="en-ZA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E83F43F-ABCB-4395-9356-C02B285B8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5136" y="339502"/>
            <a:ext cx="6194176" cy="443367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GB" dirty="0"/>
              <a:t>OP architecture</a:t>
            </a:r>
            <a:endParaRPr lang="en-GB" b="1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7401282-D810-4AF4-8B0B-A02E37F60DB2}"/>
              </a:ext>
            </a:extLst>
          </p:cNvPr>
          <p:cNvSpPr txBox="1"/>
          <p:nvPr/>
        </p:nvSpPr>
        <p:spPr>
          <a:xfrm>
            <a:off x="5364088" y="1059582"/>
            <a:ext cx="3672408" cy="26161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60000" indent="-180000">
              <a:spcAft>
                <a:spcPts val="300"/>
              </a:spcAft>
              <a:buClr>
                <a:srgbClr val="E30613"/>
              </a:buClr>
              <a:buSzPct val="90000"/>
              <a:buFont typeface="Wingdings" charset="2"/>
              <a:buChar char="§"/>
            </a:pPr>
            <a:r>
              <a:rPr lang="en-US" sz="1400" b="1" dirty="0">
                <a:latin typeface="+mj-lt"/>
                <a:cs typeface="Arial" panose="020B0604020202020204" pitchFamily="34" charset="0"/>
              </a:rPr>
              <a:t>Northbound interface </a:t>
            </a:r>
            <a:r>
              <a:rPr lang="en-US" sz="1400" dirty="0">
                <a:latin typeface="+mj-lt"/>
                <a:cs typeface="Arial" panose="020B0604020202020204" pitchFamily="34" charset="0"/>
              </a:rPr>
              <a:t>allows platform exposure and access from developer/customer </a:t>
            </a:r>
          </a:p>
          <a:p>
            <a:pPr marL="360000" indent="-180000">
              <a:spcAft>
                <a:spcPts val="300"/>
              </a:spcAft>
              <a:buClr>
                <a:srgbClr val="E30613"/>
              </a:buClr>
              <a:buSzPct val="90000"/>
              <a:buFont typeface="Wingdings" charset="2"/>
              <a:buChar char="§"/>
            </a:pPr>
            <a:r>
              <a:rPr lang="en-US" sz="1400" b="1" dirty="0">
                <a:latin typeface="+mj-lt"/>
                <a:cs typeface="Arial" panose="020B0604020202020204" pitchFamily="34" charset="0"/>
              </a:rPr>
              <a:t>SBI-NR</a:t>
            </a:r>
            <a:r>
              <a:rPr lang="en-US" sz="1400" dirty="0">
                <a:latin typeface="+mj-lt"/>
                <a:cs typeface="Arial" panose="020B0604020202020204" pitchFamily="34" charset="0"/>
              </a:rPr>
              <a:t> allows access to network resources (e.g. 3GPP mobile data network</a:t>
            </a:r>
            <a:r>
              <a:rPr lang="en-US" sz="1400" dirty="0">
                <a:latin typeface="+mj-lt"/>
                <a:cs typeface="Arial" panose="020B0604020202020204" pitchFamily="34" charset="0"/>
              </a:rPr>
              <a:t>)</a:t>
            </a:r>
            <a:endParaRPr lang="en-US" sz="1400" dirty="0">
              <a:latin typeface="+mj-lt"/>
              <a:cs typeface="Arial" panose="020B0604020202020204" pitchFamily="34" charset="0"/>
            </a:endParaRPr>
          </a:p>
          <a:p>
            <a:pPr marL="360000" indent="-180000">
              <a:spcAft>
                <a:spcPts val="300"/>
              </a:spcAft>
              <a:buClr>
                <a:srgbClr val="E30613"/>
              </a:buClr>
              <a:buSzPct val="90000"/>
              <a:buFont typeface="Wingdings" charset="2"/>
              <a:buChar char="§"/>
            </a:pPr>
            <a:r>
              <a:rPr lang="en-US" sz="1400" b="1" dirty="0">
                <a:latin typeface="+mj-lt"/>
                <a:cs typeface="Arial" panose="020B0604020202020204" pitchFamily="34" charset="0"/>
              </a:rPr>
              <a:t>SBI CR </a:t>
            </a:r>
            <a:r>
              <a:rPr lang="en-US" sz="1400" dirty="0">
                <a:latin typeface="+mj-lt"/>
                <a:cs typeface="Arial" panose="020B0604020202020204" pitchFamily="34" charset="0"/>
              </a:rPr>
              <a:t>allows Access to cloud resources (e.g. operator VDC</a:t>
            </a:r>
            <a:r>
              <a:rPr lang="en-US" sz="1400" dirty="0">
                <a:latin typeface="+mj-lt"/>
                <a:cs typeface="Arial" panose="020B0604020202020204" pitchFamily="34" charset="0"/>
              </a:rPr>
              <a:t>)</a:t>
            </a:r>
            <a:endParaRPr lang="en-US" sz="1400" dirty="0">
              <a:latin typeface="+mj-lt"/>
              <a:cs typeface="Arial" panose="020B0604020202020204" pitchFamily="34" charset="0"/>
            </a:endParaRPr>
          </a:p>
          <a:p>
            <a:pPr marL="360000" indent="-180000">
              <a:spcAft>
                <a:spcPts val="300"/>
              </a:spcAft>
              <a:buClr>
                <a:srgbClr val="E30613"/>
              </a:buClr>
              <a:buSzPct val="90000"/>
              <a:buFont typeface="Wingdings" charset="2"/>
              <a:buChar char="§"/>
            </a:pPr>
            <a:r>
              <a:rPr lang="en-US" sz="1400" b="1" dirty="0">
                <a:latin typeface="+mj-lt"/>
                <a:cs typeface="Arial" panose="020B0604020202020204" pitchFamily="34" charset="0"/>
              </a:rPr>
              <a:t>UNI</a:t>
            </a:r>
            <a:r>
              <a:rPr lang="en-US" sz="1400" dirty="0">
                <a:latin typeface="+mj-lt"/>
                <a:cs typeface="Arial" panose="020B0604020202020204" pitchFamily="34" charset="0"/>
              </a:rPr>
              <a:t> allows Access to end </a:t>
            </a:r>
            <a:r>
              <a:rPr lang="en-US" sz="1400" dirty="0">
                <a:latin typeface="+mj-lt"/>
                <a:cs typeface="Arial" panose="020B0604020202020204" pitchFamily="34" charset="0"/>
              </a:rPr>
              <a:t>user</a:t>
            </a:r>
            <a:endParaRPr lang="en-US" sz="1400" dirty="0">
              <a:latin typeface="+mj-lt"/>
              <a:cs typeface="Arial" panose="020B0604020202020204" pitchFamily="34" charset="0"/>
            </a:endParaRPr>
          </a:p>
          <a:p>
            <a:pPr marL="360000" indent="-180000">
              <a:spcAft>
                <a:spcPts val="300"/>
              </a:spcAft>
              <a:buClr>
                <a:srgbClr val="E30613"/>
              </a:buClr>
              <a:buSzPct val="90000"/>
              <a:buFont typeface="Wingdings" charset="2"/>
              <a:buChar char="§"/>
            </a:pPr>
            <a:r>
              <a:rPr lang="en-US" sz="1400" b="1" dirty="0">
                <a:latin typeface="+mj-lt"/>
                <a:cs typeface="Arial" panose="020B0604020202020204" pitchFamily="34" charset="0"/>
              </a:rPr>
              <a:t>EWBI</a:t>
            </a:r>
            <a:r>
              <a:rPr lang="en-US" sz="1400" dirty="0">
                <a:latin typeface="+mj-lt"/>
                <a:cs typeface="Arial" panose="020B0604020202020204" pitchFamily="34" charset="0"/>
              </a:rPr>
              <a:t> allows federation of operator platforms</a:t>
            </a:r>
          </a:p>
        </p:txBody>
      </p:sp>
    </p:spTree>
    <p:extLst>
      <p:ext uri="{BB962C8B-B14F-4D97-AF65-F5344CB8AC3E}">
        <p14:creationId xmlns:p14="http://schemas.microsoft.com/office/powerpoint/2010/main" val="21242269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F49302F-9716-4AF4-896F-0E87FD74BC1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5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E83F43F-ABCB-4395-9356-C02B285B8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7114" y="339502"/>
            <a:ext cx="7119302" cy="443367"/>
          </a:xfrm>
        </p:spPr>
        <p:txBody>
          <a:bodyPr>
            <a:noAutofit/>
          </a:bodyPr>
          <a:lstStyle/>
          <a:p>
            <a:r>
              <a:rPr lang="en-GB" b="1" dirty="0"/>
              <a:t>Question to SDOs/Opensource communities</a:t>
            </a:r>
          </a:p>
        </p:txBody>
      </p:sp>
      <p:sp>
        <p:nvSpPr>
          <p:cNvPr id="7" name="Rectangle 6"/>
          <p:cNvSpPr/>
          <p:nvPr/>
        </p:nvSpPr>
        <p:spPr>
          <a:xfrm>
            <a:off x="1197114" y="771550"/>
            <a:ext cx="7263318" cy="323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</a:pPr>
            <a:r>
              <a:rPr lang="en-GB" sz="1400" dirty="0" smtClean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parts of your current activity can be leveraged to fulfil the OPG requirements?</a:t>
            </a:r>
          </a:p>
          <a:p>
            <a:pPr marL="800100" lvl="1" indent="-342900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</a:pPr>
            <a:r>
              <a:rPr lang="en-GB" sz="1400" dirty="0" smtClean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interfaces do you think your group is more suitable to address?</a:t>
            </a:r>
          </a:p>
          <a:p>
            <a:pPr marL="342900" lvl="0" indent="-342900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</a:pPr>
            <a:r>
              <a:rPr lang="en-GB" sz="1400" dirty="0" smtClean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there areas of activity in your organisations that can be used to fulfil the OPG Requirements?</a:t>
            </a:r>
          </a:p>
          <a:p>
            <a:pPr marL="800100" lvl="1" indent="-342900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</a:pPr>
            <a:r>
              <a:rPr lang="en-GB" sz="1400" dirty="0" smtClean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do you expect this work to be completed?</a:t>
            </a:r>
            <a:endParaRPr lang="en-GB" sz="1400" dirty="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</a:pPr>
            <a:r>
              <a:rPr lang="en-GB" sz="1400" dirty="0" smtClean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vehicle for OPG to contribute requirements into your SDO/Community (Liaison statement/cooperation agreement, joint meetings…)</a:t>
            </a:r>
          </a:p>
          <a:p>
            <a:pPr marL="342900" lvl="0" indent="-342900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</a:pPr>
            <a:r>
              <a:rPr lang="en-GB" sz="1400" dirty="0" smtClean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many organisations actively participate to the drafting of your specifications? Are mobile network operators members?</a:t>
            </a:r>
          </a:p>
          <a:p>
            <a:pPr marL="342900" lvl="0" indent="-342900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</a:pPr>
            <a:r>
              <a:rPr lang="en-GB" sz="1400" dirty="0" smtClean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</a:t>
            </a:r>
            <a:r>
              <a:rPr lang="en-GB" sz="14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share market traction for your deliverables – Developer/Hack usage</a:t>
            </a:r>
          </a:p>
          <a:p>
            <a:pPr marL="342900" lvl="0" indent="-342900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</a:pPr>
            <a:r>
              <a:rPr lang="en-GB" sz="1400" dirty="0" smtClean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 </a:t>
            </a:r>
            <a:r>
              <a:rPr lang="en-GB" sz="14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output be open </a:t>
            </a:r>
            <a:r>
              <a:rPr lang="en-GB" sz="1400" dirty="0" smtClean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sourced? Which licensing/IPR Regime do you apply?</a:t>
            </a:r>
          </a:p>
          <a:p>
            <a:pPr marL="342900" lvl="0" indent="-342900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</a:pPr>
            <a:r>
              <a:rPr lang="en-GB" sz="1400" dirty="0" smtClean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your organisation offer other features besides specifications (e.g. testing facilities, reference implementations, hackathons, etc…)</a:t>
            </a:r>
          </a:p>
        </p:txBody>
      </p:sp>
      <p:sp>
        <p:nvSpPr>
          <p:cNvPr id="9" name="Rectangle 8"/>
          <p:cNvSpPr/>
          <p:nvPr/>
        </p:nvSpPr>
        <p:spPr>
          <a:xfrm>
            <a:off x="1053098" y="4135736"/>
            <a:ext cx="7407334" cy="5647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400" b="1" dirty="0">
                <a:latin typeface="+mj-lt"/>
              </a:rPr>
              <a:t>Guidance for SDO presentations, please cover </a:t>
            </a:r>
            <a:r>
              <a:rPr lang="en-GB" sz="1400" b="1" dirty="0" smtClean="0">
                <a:latin typeface="+mj-lt"/>
              </a:rPr>
              <a:t>the relevant elements in </a:t>
            </a:r>
            <a:r>
              <a:rPr lang="en-GB" sz="1400" b="1" dirty="0">
                <a:latin typeface="+mj-lt"/>
              </a:rPr>
              <a:t>your </a:t>
            </a:r>
            <a:r>
              <a:rPr lang="en-GB" sz="1400" b="1" dirty="0" smtClean="0">
                <a:latin typeface="+mj-lt"/>
              </a:rPr>
              <a:t>presentation. </a:t>
            </a:r>
            <a:r>
              <a:rPr lang="en-GB" sz="1400" b="1" dirty="0">
                <a:latin typeface="+mj-lt"/>
              </a:rPr>
              <a:t>15 </a:t>
            </a:r>
            <a:r>
              <a:rPr lang="en-GB" sz="1400" b="1" dirty="0" smtClean="0">
                <a:latin typeface="+mj-lt"/>
              </a:rPr>
              <a:t>min </a:t>
            </a:r>
            <a:r>
              <a:rPr lang="en-GB" sz="1400" b="1" dirty="0">
                <a:latin typeface="+mj-lt"/>
              </a:rPr>
              <a:t>presentation, </a:t>
            </a:r>
            <a:r>
              <a:rPr lang="en-GB" sz="1400" b="1" dirty="0" smtClean="0">
                <a:latin typeface="+mj-lt"/>
              </a:rPr>
              <a:t>followed by 15 min </a:t>
            </a:r>
            <a:r>
              <a:rPr lang="en-GB" sz="1400" b="1" dirty="0">
                <a:latin typeface="+mj-lt"/>
              </a:rPr>
              <a:t>Q&amp;A</a:t>
            </a:r>
            <a:endParaRPr lang="en-GB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68283354"/>
      </p:ext>
    </p:extLst>
  </p:cSld>
  <p:clrMapOvr>
    <a:masterClrMapping/>
  </p:clrMapOvr>
</p:sld>
</file>

<file path=ppt/theme/theme1.xml><?xml version="1.0" encoding="utf-8"?>
<a:theme xmlns:a="http://schemas.openxmlformats.org/drawingml/2006/main" name="2_GSMA">
  <a:themeElements>
    <a:clrScheme name="Custom 14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C00000"/>
      </a:hlink>
      <a:folHlink>
        <a:srgbClr val="262626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ategory xmlns="$ListId:Documents;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63995CA9E5A9408DC869A5FCE5A924" ma:contentTypeVersion="" ma:contentTypeDescription="Create a new document." ma:contentTypeScope="" ma:versionID="78a9e9a140964c6a87cb848262cfee27">
  <xsd:schema xmlns:xsd="http://www.w3.org/2001/XMLSchema" xmlns:xs="http://www.w3.org/2001/XMLSchema" xmlns:p="http://schemas.microsoft.com/office/2006/metadata/properties" xmlns:ns2="$ListId:Documents;" targetNamespace="http://schemas.microsoft.com/office/2006/metadata/properties" ma:root="true" ma:fieldsID="af3fcf6470004105c4282295651016e9" ns2:_="">
    <xsd:import namespace="$ListId:Documents;"/>
    <xsd:element name="properties">
      <xsd:complexType>
        <xsd:sequence>
          <xsd:element name="documentManagement">
            <xsd:complexType>
              <xsd:all>
                <xsd:element ref="ns2:Catego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$ListId:Documents;" elementFormDefault="qualified">
    <xsd:import namespace="http://schemas.microsoft.com/office/2006/documentManagement/types"/>
    <xsd:import namespace="http://schemas.microsoft.com/office/infopath/2007/PartnerControls"/>
    <xsd:element name="Category" ma:index="8" nillable="true" ma:displayName="Category" ma:indexed="true" ma:list="{313920FB-9935-4FFE-A5C5-49AB9ECCA825}" ma:internalName="Category" ma:showField="Title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D3D55D4-2F64-4839-9102-9BDCC35B27C4}">
  <ds:schemaRefs>
    <ds:schemaRef ds:uri="http://purl.org/dc/terms/"/>
    <ds:schemaRef ds:uri="http://schemas.microsoft.com/office/2006/documentManagement/types"/>
    <ds:schemaRef ds:uri="http://purl.org/dc/elements/1.1/"/>
    <ds:schemaRef ds:uri="http://purl.org/dc/dcmitype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$ListId:Documents;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B54C7D4D-FE6E-49AD-B142-A234871A852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$ListId:Documents;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34FA70D-16B9-49F3-B561-D223FB87FBF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1048</TotalTime>
  <Words>389</Words>
  <Application>Microsoft Office PowerPoint</Application>
  <PresentationFormat>On-screen Show (16:9)</PresentationFormat>
  <Paragraphs>41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SimSun</vt:lpstr>
      <vt:lpstr>Arial</vt:lpstr>
      <vt:lpstr>Calibri</vt:lpstr>
      <vt:lpstr>Futura LT Book</vt:lpstr>
      <vt:lpstr>Sketch Rockwell</vt:lpstr>
      <vt:lpstr>Wingdings</vt:lpstr>
      <vt:lpstr>2_GSMA</vt:lpstr>
      <vt:lpstr>PowerPoint Presentation</vt:lpstr>
      <vt:lpstr>OP Concept &amp; Objectives</vt:lpstr>
      <vt:lpstr>OP high level requirements</vt:lpstr>
      <vt:lpstr>OP architecture</vt:lpstr>
      <vt:lpstr>Question to SDOs/Opensource communities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ALEXANDRE HARMAND -</dc:creator>
  <cp:lastModifiedBy>Michele Zarri (GSMA)</cp:lastModifiedBy>
  <cp:revision>24</cp:revision>
  <dcterms:created xsi:type="dcterms:W3CDTF">2020-05-28T18:28:20Z</dcterms:created>
  <dcterms:modified xsi:type="dcterms:W3CDTF">2020-06-01T22:45:49Z</dcterms:modified>
</cp:coreProperties>
</file>