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8" r:id="rId2"/>
    <p:sldId id="276" r:id="rId3"/>
    <p:sldId id="278" r:id="rId4"/>
    <p:sldId id="284" r:id="rId5"/>
    <p:sldId id="279" r:id="rId6"/>
    <p:sldId id="280" r:id="rId7"/>
    <p:sldId id="281" r:id="rId8"/>
    <p:sldId id="275" r:id="rId9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4779" autoAdjust="0"/>
    <p:restoredTop sz="94660"/>
  </p:normalViewPr>
  <p:slideViewPr>
    <p:cSldViewPr snapToGrid="0">
      <p:cViewPr varScale="1">
        <p:scale>
          <a:sx n="75" d="100"/>
          <a:sy n="75" d="100"/>
        </p:scale>
        <p:origin x="52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EC4C75-6880-4B90-A967-F5891602F90E}" type="datetimeFigureOut">
              <a:rPr lang="en-US" smtClean="0"/>
              <a:t>7/1/2020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CD8EC2-0F93-4F08-B8C5-ABA8CE10B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8388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CD8EC2-0F93-4F08-B8C5-ABA8CE10BC1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0215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7/1/2020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7/1/2020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1397" y="0"/>
            <a:ext cx="7850299" cy="117357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7/1/2020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7/1/2020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7/1/2020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99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2019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12" Type="http://schemas.openxmlformats.org/officeDocument/2006/relationships/slideLayout" Target="../slideLayouts/slideLayout8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5" Type="http://schemas.openxmlformats.org/officeDocument/2006/relationships/tags" Target="../tags/tag5.xml"/><Relationship Id="rId10" Type="http://schemas.openxmlformats.org/officeDocument/2006/relationships/tags" Target="../tags/tag10.xml"/><Relationship Id="rId4" Type="http://schemas.openxmlformats.org/officeDocument/2006/relationships/tags" Target="../tags/tag4.xml"/><Relationship Id="rId9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cs typeface="Arial" panose="020B0604020202020204" pitchFamily="34" charset="0"/>
              </a:rPr>
              <a:t>WPM status </a:t>
            </a:r>
            <a:r>
              <a:rPr lang="en-US" dirty="0" smtClean="0">
                <a:cs typeface="Arial" panose="020B0604020202020204" pitchFamily="34" charset="0"/>
              </a:rPr>
              <a:t>report TP46 opening</a:t>
            </a:r>
            <a:endParaRPr lang="en-US" dirty="0"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1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10005592" cy="1655762"/>
          </a:xfrm>
        </p:spPr>
        <p:txBody>
          <a:bodyPr/>
          <a:lstStyle/>
          <a:p>
            <a:r>
              <a:rPr lang="en-US" dirty="0">
                <a:latin typeface="+mn-lt"/>
                <a:cs typeface="Arial" panose="020B0604020202020204" pitchFamily="34" charset="0"/>
              </a:rPr>
              <a:t>WPM convenor</a:t>
            </a:r>
            <a:r>
              <a:rPr lang="en-US" dirty="0" smtClean="0">
                <a:latin typeface="+mn-lt"/>
                <a:cs typeface="Arial" panose="020B0604020202020204" pitchFamily="34" charset="0"/>
              </a:rPr>
              <a:t>, andyhan@hansung.ac.kr </a:t>
            </a:r>
            <a:endParaRPr lang="en-US" dirty="0">
              <a:latin typeface="+mn-lt"/>
              <a:cs typeface="Arial" panose="020B0604020202020204" pitchFamily="34" charset="0"/>
            </a:endParaRPr>
          </a:p>
          <a:p>
            <a:r>
              <a:rPr lang="en-US" dirty="0" smtClean="0">
                <a:latin typeface="+mn-lt"/>
                <a:cs typeface="Arial" panose="020B0604020202020204" pitchFamily="34" charset="0"/>
              </a:rPr>
              <a:t>2020-07-01</a:t>
            </a:r>
            <a:endParaRPr lang="en-US" dirty="0"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7208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WPM Status at </a:t>
            </a:r>
            <a:r>
              <a:rPr lang="en-US" dirty="0" smtClean="0"/>
              <a:t>TP45 </a:t>
            </a:r>
            <a:r>
              <a:rPr lang="en-US" dirty="0"/>
              <a:t>opening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34696" y="1192841"/>
            <a:ext cx="10515600" cy="5286017"/>
          </a:xfrm>
        </p:spPr>
        <p:txBody>
          <a:bodyPr>
            <a:normAutofit/>
          </a:bodyPr>
          <a:lstStyle/>
          <a:p>
            <a:pPr marL="0" lvl="0" indent="0" fontAlgn="base">
              <a:spcAft>
                <a:spcPct val="0"/>
              </a:spcAft>
              <a:buNone/>
              <a:defRPr/>
            </a:pPr>
            <a:r>
              <a:rPr lang="en-US" altLang="de-DE" sz="3600" dirty="0"/>
              <a:t>Content</a:t>
            </a:r>
          </a:p>
          <a:p>
            <a:pPr lvl="0" fontAlgn="base">
              <a:spcAft>
                <a:spcPct val="0"/>
              </a:spcAft>
              <a:defRPr/>
            </a:pPr>
            <a:r>
              <a:rPr lang="en-US" altLang="de-DE" dirty="0"/>
              <a:t>WI Snapshot</a:t>
            </a:r>
          </a:p>
          <a:p>
            <a:pPr lvl="0" fontAlgn="base">
              <a:spcAft>
                <a:spcPct val="0"/>
              </a:spcAft>
              <a:defRPr/>
            </a:pPr>
            <a:r>
              <a:rPr lang="en-US" altLang="de-DE" dirty="0"/>
              <a:t>WIs reaching </a:t>
            </a:r>
            <a:r>
              <a:rPr lang="en-US" altLang="de-DE" dirty="0" smtClean="0"/>
              <a:t>Freeze </a:t>
            </a:r>
            <a:r>
              <a:rPr lang="en-US" altLang="de-DE" dirty="0"/>
              <a:t>or Approval milestone</a:t>
            </a:r>
          </a:p>
          <a:p>
            <a:pPr lvl="0" fontAlgn="base">
              <a:spcAft>
                <a:spcPct val="0"/>
              </a:spcAft>
              <a:defRPr/>
            </a:pPr>
            <a:r>
              <a:rPr lang="en-US" altLang="de-DE" dirty="0" smtClean="0"/>
              <a:t>Release </a:t>
            </a:r>
            <a:r>
              <a:rPr lang="en-US" altLang="de-DE" dirty="0"/>
              <a:t>4 </a:t>
            </a:r>
            <a:r>
              <a:rPr lang="en-US" altLang="de-DE" dirty="0" smtClean="0"/>
              <a:t>Timeline</a:t>
            </a:r>
            <a:endParaRPr lang="en-US" altLang="de-DE" dirty="0"/>
          </a:p>
        </p:txBody>
      </p:sp>
    </p:spTree>
    <p:extLst>
      <p:ext uri="{BB962C8B-B14F-4D97-AF65-F5344CB8AC3E}">
        <p14:creationId xmlns:p14="http://schemas.microsoft.com/office/powerpoint/2010/main" val="1403144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TP46 </a:t>
            </a:r>
            <a:r>
              <a:rPr lang="en-US" dirty="0"/>
              <a:t>opening - WI </a:t>
            </a:r>
            <a:r>
              <a:rPr lang="en-US" dirty="0" smtClean="0"/>
              <a:t>Snapshot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34696" y="1192841"/>
            <a:ext cx="7249445" cy="5286017"/>
          </a:xfrm>
        </p:spPr>
        <p:txBody>
          <a:bodyPr>
            <a:normAutofit/>
          </a:bodyPr>
          <a:lstStyle/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 smtClean="0">
                <a:solidFill>
                  <a:srgbClr val="FF0000"/>
                </a:solidFill>
              </a:rPr>
              <a:t>34</a:t>
            </a:r>
            <a:r>
              <a:rPr lang="en-US" altLang="de-DE" sz="2400" dirty="0" smtClean="0">
                <a:solidFill>
                  <a:prstClr val="black"/>
                </a:solidFill>
              </a:rPr>
              <a:t> </a:t>
            </a:r>
            <a:r>
              <a:rPr lang="en-US" altLang="de-DE" sz="2400" dirty="0">
                <a:solidFill>
                  <a:prstClr val="black"/>
                </a:solidFill>
              </a:rPr>
              <a:t>active work items </a:t>
            </a:r>
            <a:r>
              <a:rPr lang="en-US" altLang="de-DE" sz="1600" i="1" dirty="0">
                <a:solidFill>
                  <a:prstClr val="black"/>
                </a:solidFill>
              </a:rPr>
              <a:t>of which</a:t>
            </a:r>
            <a:endParaRPr lang="en-US" altLang="de-DE" sz="2400" i="1" dirty="0">
              <a:solidFill>
                <a:prstClr val="black"/>
              </a:solidFill>
            </a:endParaRPr>
          </a:p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 smtClean="0">
                <a:solidFill>
                  <a:prstClr val="black"/>
                </a:solidFill>
              </a:rPr>
              <a:t>Work </a:t>
            </a:r>
            <a:r>
              <a:rPr lang="en-US" altLang="de-DE" sz="2400" dirty="0">
                <a:solidFill>
                  <a:prstClr val="black"/>
                </a:solidFill>
              </a:rPr>
              <a:t>Item Milestones </a:t>
            </a:r>
            <a:r>
              <a:rPr lang="en-US" altLang="de-DE" sz="2400" dirty="0" smtClean="0">
                <a:solidFill>
                  <a:prstClr val="black"/>
                </a:solidFill>
              </a:rPr>
              <a:t>targeted at </a:t>
            </a:r>
            <a:r>
              <a:rPr lang="en-US" altLang="de-DE" sz="2400" dirty="0" smtClean="0">
                <a:solidFill>
                  <a:prstClr val="black"/>
                </a:solidFill>
              </a:rPr>
              <a:t>TP#46</a:t>
            </a:r>
            <a:endParaRPr lang="en-US" altLang="de-DE" sz="2400" dirty="0">
              <a:solidFill>
                <a:prstClr val="black"/>
              </a:solidFill>
            </a:endParaRP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b="1" dirty="0">
                <a:solidFill>
                  <a:srgbClr val="C00000"/>
                </a:solidFill>
              </a:rPr>
              <a:t> </a:t>
            </a:r>
            <a:r>
              <a:rPr lang="en-US" altLang="de-DE" sz="1800" b="1" dirty="0" smtClean="0">
                <a:solidFill>
                  <a:srgbClr val="FF0000"/>
                </a:solidFill>
              </a:rPr>
              <a:t>4</a:t>
            </a:r>
            <a:r>
              <a:rPr lang="en-US" altLang="de-DE" sz="1800" dirty="0" smtClean="0"/>
              <a:t> </a:t>
            </a:r>
            <a:r>
              <a:rPr lang="en-US" altLang="de-DE" sz="1800" dirty="0"/>
              <a:t>WIs / their deliverables </a:t>
            </a:r>
            <a:r>
              <a:rPr lang="en-US" altLang="de-DE" sz="1800" b="1" dirty="0">
                <a:solidFill>
                  <a:schemeClr val="tx2"/>
                </a:solidFill>
              </a:rPr>
              <a:t>reach freeze date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dirty="0"/>
              <a:t> </a:t>
            </a:r>
            <a:r>
              <a:rPr lang="en-US" altLang="de-DE" sz="1800" b="1" dirty="0">
                <a:solidFill>
                  <a:srgbClr val="FF0000"/>
                </a:solidFill>
              </a:rPr>
              <a:t>2</a:t>
            </a:r>
            <a:r>
              <a:rPr lang="en-US" altLang="de-DE" sz="1800" dirty="0" smtClean="0"/>
              <a:t> </a:t>
            </a:r>
            <a:r>
              <a:rPr lang="en-US" altLang="de-DE" sz="1800" dirty="0"/>
              <a:t>WIs / their deliverables </a:t>
            </a:r>
            <a:r>
              <a:rPr lang="en-US" altLang="de-DE" sz="1800" b="1" dirty="0">
                <a:solidFill>
                  <a:schemeClr val="tx2"/>
                </a:solidFill>
              </a:rPr>
              <a:t>reach approval date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b="1" dirty="0"/>
              <a:t> </a:t>
            </a:r>
            <a:r>
              <a:rPr lang="en-US" altLang="de-DE" sz="1800" b="1" dirty="0" smtClean="0">
                <a:solidFill>
                  <a:srgbClr val="FF0000"/>
                </a:solidFill>
              </a:rPr>
              <a:t>5</a:t>
            </a:r>
            <a:r>
              <a:rPr lang="en-US" altLang="de-DE" sz="1800" dirty="0" smtClean="0"/>
              <a:t> </a:t>
            </a:r>
            <a:r>
              <a:rPr lang="en-US" altLang="de-DE" sz="1800" dirty="0"/>
              <a:t>WIs / their deliverables </a:t>
            </a:r>
            <a:r>
              <a:rPr lang="en-US" altLang="de-DE" sz="1800" b="1" dirty="0">
                <a:solidFill>
                  <a:schemeClr val="tx2"/>
                </a:solidFill>
              </a:rPr>
              <a:t>missed </a:t>
            </a:r>
            <a:r>
              <a:rPr lang="en-US" altLang="de-DE" sz="1800" b="1" dirty="0" smtClean="0">
                <a:solidFill>
                  <a:schemeClr val="tx2"/>
                </a:solidFill>
              </a:rPr>
              <a:t>approval/freeze </a:t>
            </a:r>
            <a:r>
              <a:rPr lang="en-US" altLang="de-DE" sz="1800" b="1" dirty="0">
                <a:solidFill>
                  <a:schemeClr val="tx2"/>
                </a:solidFill>
              </a:rPr>
              <a:t>dates</a:t>
            </a:r>
          </a:p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 smtClean="0">
                <a:solidFill>
                  <a:srgbClr val="FF0000"/>
                </a:solidFill>
              </a:rPr>
              <a:t>23</a:t>
            </a:r>
            <a:r>
              <a:rPr lang="en-US" altLang="de-DE" sz="2400" dirty="0" smtClean="0">
                <a:solidFill>
                  <a:prstClr val="black"/>
                </a:solidFill>
              </a:rPr>
              <a:t> WIs target for Rel-4</a:t>
            </a:r>
          </a:p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 smtClean="0">
                <a:solidFill>
                  <a:prstClr val="black"/>
                </a:solidFill>
              </a:rPr>
              <a:t>  </a:t>
            </a:r>
            <a:r>
              <a:rPr lang="en-US" altLang="de-DE" sz="2400" dirty="0" smtClean="0">
                <a:solidFill>
                  <a:srgbClr val="FF0000"/>
                </a:solidFill>
              </a:rPr>
              <a:t>2</a:t>
            </a:r>
            <a:r>
              <a:rPr lang="en-US" altLang="de-DE" sz="2400" dirty="0" smtClean="0">
                <a:solidFill>
                  <a:prstClr val="black"/>
                </a:solidFill>
              </a:rPr>
              <a:t> WIs Target Rel-5</a:t>
            </a:r>
            <a:endParaRPr lang="en-US" altLang="de-DE" sz="2400" dirty="0">
              <a:solidFill>
                <a:prstClr val="black"/>
              </a:solidFill>
            </a:endParaRPr>
          </a:p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 smtClean="0">
                <a:solidFill>
                  <a:prstClr val="black"/>
                </a:solidFill>
              </a:rPr>
              <a:t>Release 4 </a:t>
            </a:r>
            <a:r>
              <a:rPr lang="en-US" altLang="zh-CN" sz="2400" dirty="0" smtClean="0">
                <a:solidFill>
                  <a:prstClr val="black"/>
                </a:solidFill>
              </a:rPr>
              <a:t>time line update</a:t>
            </a:r>
            <a:endParaRPr lang="en-US" altLang="de-DE" sz="2400" dirty="0">
              <a:solidFill>
                <a:prstClr val="black"/>
              </a:solidFill>
            </a:endParaRP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dirty="0" smtClean="0"/>
              <a:t>Stage </a:t>
            </a:r>
            <a:r>
              <a:rPr lang="en-US" altLang="de-DE" sz="1800" dirty="0"/>
              <a:t>1 </a:t>
            </a:r>
            <a:r>
              <a:rPr lang="en-US" altLang="de-DE" sz="1800" dirty="0" smtClean="0"/>
              <a:t>Freeze TP40 – Q2 2019 : done!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dirty="0" smtClean="0"/>
              <a:t>Stage 2 Freeze TP44 – Q1 2020 : done!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dirty="0" smtClean="0"/>
              <a:t>Stage </a:t>
            </a:r>
            <a:r>
              <a:rPr lang="en-US" altLang="de-DE" sz="1800" dirty="0"/>
              <a:t>3 </a:t>
            </a:r>
            <a:r>
              <a:rPr lang="en-US" altLang="de-DE" sz="1800" dirty="0" smtClean="0"/>
              <a:t>Freeze TP46 – Q3 2020</a:t>
            </a:r>
            <a:endParaRPr lang="en-US" altLang="de-DE" sz="1800" dirty="0"/>
          </a:p>
        </p:txBody>
      </p:sp>
      <p:sp>
        <p:nvSpPr>
          <p:cNvPr id="4" name="Textfeld 4"/>
          <p:cNvSpPr txBox="1">
            <a:spLocks noChangeArrowheads="1"/>
          </p:cNvSpPr>
          <p:nvPr/>
        </p:nvSpPr>
        <p:spPr bwMode="auto">
          <a:xfrm>
            <a:off x="334696" y="865595"/>
            <a:ext cx="733803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de-DE" sz="1400" dirty="0" smtClean="0"/>
              <a:t>See full work program status @ TP45 opening in ADM-0001-Work Program Management v46.0.0.  </a:t>
            </a:r>
            <a:endParaRPr lang="en-GB" altLang="de-DE" sz="1400" dirty="0"/>
          </a:p>
        </p:txBody>
      </p:sp>
      <p:sp>
        <p:nvSpPr>
          <p:cNvPr id="52" name="Rectangle 21"/>
          <p:cNvSpPr>
            <a:spLocks noChangeArrowheads="1"/>
          </p:cNvSpPr>
          <p:nvPr/>
        </p:nvSpPr>
        <p:spPr bwMode="auto">
          <a:xfrm>
            <a:off x="9962515" y="3208656"/>
            <a:ext cx="211596" cy="138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ko-KR" sz="900" b="1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R4+,</a:t>
            </a:r>
            <a:endParaRPr kumimoji="0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7" name="그림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39237" y="1280160"/>
            <a:ext cx="2801937" cy="2483803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1131" y="3932238"/>
            <a:ext cx="2517469" cy="2432050"/>
          </a:xfrm>
          <a:prstGeom prst="rect">
            <a:avLst/>
          </a:prstGeom>
        </p:spPr>
      </p:pic>
      <p:pic>
        <p:nvPicPr>
          <p:cNvPr id="24" name="그림 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39237" y="3932239"/>
            <a:ext cx="2801937" cy="2432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9264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37 </a:t>
            </a:r>
            <a:r>
              <a:rPr lang="en-US" dirty="0"/>
              <a:t>active WIs*</a:t>
            </a:r>
          </a:p>
        </p:txBody>
      </p:sp>
      <p:sp>
        <p:nvSpPr>
          <p:cNvPr id="6" name="Textfeld 4"/>
          <p:cNvSpPr txBox="1">
            <a:spLocks noChangeArrowheads="1"/>
          </p:cNvSpPr>
          <p:nvPr/>
        </p:nvSpPr>
        <p:spPr bwMode="auto">
          <a:xfrm>
            <a:off x="7604125" y="6538003"/>
            <a:ext cx="458747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de-AT" altLang="de-DE" sz="1400" dirty="0"/>
              <a:t>* status in ADM-0001-Work Program Management </a:t>
            </a:r>
            <a:r>
              <a:rPr lang="de-AT" altLang="de-DE" sz="1400" dirty="0" smtClean="0"/>
              <a:t>v45.0.0</a:t>
            </a:r>
            <a:r>
              <a:rPr lang="de-AT" altLang="de-DE" sz="1400" dirty="0"/>
              <a:t>. 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317427" y="865793"/>
            <a:ext cx="28380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Release 4 candidates marked in </a:t>
            </a:r>
            <a:r>
              <a:rPr lang="en-US" sz="1400" dirty="0" smtClean="0">
                <a:solidFill>
                  <a:srgbClr val="0070C0"/>
                </a:solidFill>
              </a:rPr>
              <a:t>blue</a:t>
            </a:r>
            <a:endParaRPr lang="en-US" sz="1400" dirty="0">
              <a:solidFill>
                <a:srgbClr val="0070C0"/>
              </a:solidFill>
            </a:endParaRPr>
          </a:p>
        </p:txBody>
      </p:sp>
      <p:sp>
        <p:nvSpPr>
          <p:cNvPr id="8" name="Textfeld 6"/>
          <p:cNvSpPr txBox="1">
            <a:spLocks noChangeArrowheads="1"/>
          </p:cNvSpPr>
          <p:nvPr/>
        </p:nvSpPr>
        <p:spPr bwMode="auto">
          <a:xfrm>
            <a:off x="317427" y="1684520"/>
            <a:ext cx="4030455" cy="3693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de-DE" sz="1400" b="1" dirty="0" smtClean="0"/>
              <a:t>TP </a:t>
            </a:r>
            <a:r>
              <a:rPr lang="en-US" altLang="de-DE" sz="1400" b="1" dirty="0"/>
              <a:t>WIs</a:t>
            </a:r>
          </a:p>
          <a:p>
            <a:r>
              <a:rPr lang="en-US" altLang="de-DE" sz="1400" dirty="0"/>
              <a:t>WI-0049 - </a:t>
            </a:r>
            <a:r>
              <a:rPr lang="en-US" altLang="de-DE" sz="1400" dirty="0" smtClean="0"/>
              <a:t>Rel-1,2&amp;3 </a:t>
            </a:r>
            <a:r>
              <a:rPr lang="en-US" altLang="de-DE" sz="1400" dirty="0"/>
              <a:t>Maintenance 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WI-0079 </a:t>
            </a:r>
            <a:r>
              <a:rPr lang="en-US" altLang="de-DE" sz="1400" dirty="0">
                <a:solidFill>
                  <a:srgbClr val="0070C0"/>
                </a:solidFill>
              </a:rPr>
              <a:t>- Rel-4 Small Technical Enhancements</a:t>
            </a:r>
            <a:r>
              <a:rPr lang="en-US" altLang="de-DE" sz="1400" dirty="0"/>
              <a:t> </a:t>
            </a:r>
          </a:p>
          <a:p>
            <a:pPr>
              <a:spcBef>
                <a:spcPts val="600"/>
              </a:spcBef>
            </a:pPr>
            <a:endParaRPr lang="en-US" altLang="de-DE" sz="1400" b="1" dirty="0" smtClean="0"/>
          </a:p>
          <a:p>
            <a:pPr>
              <a:spcBef>
                <a:spcPts val="600"/>
              </a:spcBef>
            </a:pPr>
            <a:r>
              <a:rPr lang="en-US" altLang="de-DE" sz="1400" b="1" dirty="0" smtClean="0"/>
              <a:t>RDM </a:t>
            </a:r>
            <a:r>
              <a:rPr lang="en-US" altLang="de-DE" sz="1400" b="1" dirty="0"/>
              <a:t>WG</a:t>
            </a:r>
          </a:p>
          <a:p>
            <a:r>
              <a:rPr lang="en-US" altLang="de-DE" sz="1400" dirty="0" smtClean="0"/>
              <a:t>WI-0015 </a:t>
            </a:r>
            <a:r>
              <a:rPr lang="en-US" altLang="de-DE" sz="1400" dirty="0"/>
              <a:t>- oneM2M Use Case Continuation 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WI-0046 – Vehicular domain </a:t>
            </a:r>
            <a:r>
              <a:rPr lang="en-US" altLang="de-DE" sz="1400" dirty="0" smtClean="0">
                <a:solidFill>
                  <a:srgbClr val="0070C0"/>
                </a:solidFill>
              </a:rPr>
              <a:t>enablement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WI-0070 - Disaster Alert Service Enabler</a:t>
            </a:r>
          </a:p>
          <a:p>
            <a:r>
              <a:rPr lang="da-DK" altLang="de-DE" sz="1400" dirty="0">
                <a:solidFill>
                  <a:srgbClr val="0070C0"/>
                </a:solidFill>
              </a:rPr>
              <a:t>WI-0075 – Ind. Dom. Inf. Model Mapg. &amp; Sem. </a:t>
            </a:r>
            <a:r>
              <a:rPr lang="da-DK" altLang="de-DE" sz="1400" dirty="0" smtClean="0">
                <a:solidFill>
                  <a:srgbClr val="0070C0"/>
                </a:solidFill>
              </a:rPr>
              <a:t>Spt.</a:t>
            </a:r>
          </a:p>
          <a:p>
            <a:r>
              <a:rPr lang="fr-FR" altLang="de-DE" sz="1400" dirty="0">
                <a:solidFill>
                  <a:srgbClr val="0070C0"/>
                </a:solidFill>
              </a:rPr>
              <a:t>WI-0081 - Smart </a:t>
            </a:r>
            <a:r>
              <a:rPr lang="fr-FR" altLang="de-DE" sz="1400" dirty="0" err="1">
                <a:solidFill>
                  <a:srgbClr val="0070C0"/>
                </a:solidFill>
              </a:rPr>
              <a:t>Device</a:t>
            </a:r>
            <a:r>
              <a:rPr lang="fr-FR" altLang="de-DE" sz="1400" dirty="0">
                <a:solidFill>
                  <a:srgbClr val="0070C0"/>
                </a:solidFill>
              </a:rPr>
              <a:t> Template 4.0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WI-0084 – SDT based Information Model and Mapping for </a:t>
            </a:r>
            <a:r>
              <a:rPr lang="en-US" altLang="de-DE" sz="1400" dirty="0" smtClean="0">
                <a:solidFill>
                  <a:srgbClr val="0070C0"/>
                </a:solidFill>
              </a:rPr>
              <a:t>Vert. Ind.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WI-0092 - Railway Domain </a:t>
            </a:r>
            <a:r>
              <a:rPr lang="en-US" altLang="de-DE" sz="1400" dirty="0" smtClean="0">
                <a:solidFill>
                  <a:srgbClr val="0070C0"/>
                </a:solidFill>
              </a:rPr>
              <a:t>Enablement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WI-0094- Ontologies </a:t>
            </a:r>
            <a:r>
              <a:rPr lang="en-US" altLang="de-DE" sz="1400" dirty="0">
                <a:solidFill>
                  <a:srgbClr val="0070C0"/>
                </a:solidFill>
              </a:rPr>
              <a:t>for Smart City </a:t>
            </a:r>
            <a:r>
              <a:rPr lang="en-US" altLang="de-DE" sz="1400" dirty="0" smtClean="0">
                <a:solidFill>
                  <a:srgbClr val="0070C0"/>
                </a:solidFill>
              </a:rPr>
              <a:t>Services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WI-0098 - IoT for Smart Lifts</a:t>
            </a:r>
          </a:p>
          <a:p>
            <a:r>
              <a:rPr lang="en-US" altLang="de-DE" sz="1400" dirty="0"/>
              <a:t>WI-0099 - Management Object </a:t>
            </a:r>
            <a:r>
              <a:rPr lang="en-US" altLang="de-DE" sz="1400" dirty="0" smtClean="0"/>
              <a:t>Migration</a:t>
            </a:r>
            <a:endParaRPr lang="en-US" altLang="de-DE" sz="1400" dirty="0"/>
          </a:p>
        </p:txBody>
      </p:sp>
      <p:sp>
        <p:nvSpPr>
          <p:cNvPr id="10" name="Textfeld 9"/>
          <p:cNvSpPr txBox="1">
            <a:spLocks noChangeArrowheads="1"/>
          </p:cNvSpPr>
          <p:nvPr/>
        </p:nvSpPr>
        <p:spPr bwMode="auto">
          <a:xfrm>
            <a:off x="8690070" y="1684520"/>
            <a:ext cx="3397624" cy="203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de-DE" sz="1400" b="1" dirty="0" smtClean="0"/>
              <a:t>TDE WG</a:t>
            </a:r>
            <a:endParaRPr lang="en-US" altLang="de-DE" sz="1400" b="1" dirty="0"/>
          </a:p>
          <a:p>
            <a:r>
              <a:rPr lang="en-US" altLang="de-DE" sz="1400" dirty="0" smtClean="0"/>
              <a:t>WI-0054 </a:t>
            </a:r>
            <a:r>
              <a:rPr lang="en-US" altLang="de-DE" sz="1400" dirty="0"/>
              <a:t>- Developers guide series </a:t>
            </a:r>
          </a:p>
          <a:p>
            <a:r>
              <a:rPr lang="en-US" altLang="de-DE" sz="1400" dirty="0" smtClean="0"/>
              <a:t>WI-0060 </a:t>
            </a:r>
            <a:r>
              <a:rPr lang="en-US" altLang="de-DE" sz="1400" dirty="0"/>
              <a:t>- Interoperability testing Release 2</a:t>
            </a:r>
          </a:p>
          <a:p>
            <a:r>
              <a:rPr lang="en-US" altLang="de-DE" sz="1400" dirty="0" smtClean="0"/>
              <a:t>WI-0078 </a:t>
            </a:r>
            <a:r>
              <a:rPr lang="en-US" altLang="de-DE" sz="1400" dirty="0"/>
              <a:t>- oneM2M API guide </a:t>
            </a:r>
            <a:endParaRPr lang="en-US" altLang="de-DE" sz="1400" dirty="0" smtClean="0"/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WI-0085 - Conformance </a:t>
            </a:r>
            <a:r>
              <a:rPr lang="en-US" altLang="de-DE" sz="1400" dirty="0">
                <a:solidFill>
                  <a:srgbClr val="0070C0"/>
                </a:solidFill>
              </a:rPr>
              <a:t>Test Specifications Release </a:t>
            </a:r>
            <a:r>
              <a:rPr lang="en-US" altLang="de-DE" sz="1400" dirty="0" smtClean="0">
                <a:solidFill>
                  <a:srgbClr val="0070C0"/>
                </a:solidFill>
              </a:rPr>
              <a:t>3</a:t>
            </a:r>
          </a:p>
          <a:p>
            <a:r>
              <a:rPr lang="en-US" altLang="de-DE" sz="1400" dirty="0" smtClean="0"/>
              <a:t>WI-0086 </a:t>
            </a:r>
            <a:r>
              <a:rPr lang="en-US" altLang="de-DE" sz="1400" dirty="0"/>
              <a:t>- Conformance Test Specifications Release </a:t>
            </a:r>
            <a:r>
              <a:rPr lang="en-US" altLang="de-DE" sz="1400" dirty="0" smtClean="0"/>
              <a:t>4</a:t>
            </a:r>
          </a:p>
          <a:p>
            <a:r>
              <a:rPr lang="en-US" altLang="de-DE" sz="1400" dirty="0"/>
              <a:t>WI-0097 - Interoperability testing Release 3</a:t>
            </a:r>
          </a:p>
        </p:txBody>
      </p:sp>
      <p:sp>
        <p:nvSpPr>
          <p:cNvPr id="11" name="Textfeld 6"/>
          <p:cNvSpPr txBox="1">
            <a:spLocks noChangeArrowheads="1"/>
          </p:cNvSpPr>
          <p:nvPr/>
        </p:nvSpPr>
        <p:spPr bwMode="auto">
          <a:xfrm>
            <a:off x="4151162" y="1684520"/>
            <a:ext cx="4757312" cy="41857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ts val="600"/>
              </a:spcBef>
            </a:pPr>
            <a:r>
              <a:rPr lang="en-US" altLang="de-DE" sz="1400" b="1" dirty="0" smtClean="0"/>
              <a:t>SDS </a:t>
            </a:r>
            <a:r>
              <a:rPr lang="en-US" altLang="de-DE" sz="1400" b="1" dirty="0"/>
              <a:t>WG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WI-0053 </a:t>
            </a:r>
            <a:r>
              <a:rPr lang="en-US" altLang="de-DE" sz="1400" dirty="0">
                <a:solidFill>
                  <a:srgbClr val="0070C0"/>
                </a:solidFill>
              </a:rPr>
              <a:t>- Enhancements on Semantic Support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WI-0058 – Interworking with 3GPP networks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WI-0064 </a:t>
            </a:r>
            <a:r>
              <a:rPr lang="en-US" altLang="de-DE" sz="1400" dirty="0">
                <a:solidFill>
                  <a:srgbClr val="0070C0"/>
                </a:solidFill>
              </a:rPr>
              <a:t>- Adaptation of oneM2M for Smart City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WI-0069 </a:t>
            </a:r>
            <a:r>
              <a:rPr lang="en-US" altLang="de-DE" sz="1400" dirty="0">
                <a:solidFill>
                  <a:srgbClr val="0070C0"/>
                </a:solidFill>
              </a:rPr>
              <a:t>– </a:t>
            </a:r>
            <a:r>
              <a:rPr lang="en-US" altLang="de-DE" sz="1400" dirty="0" err="1">
                <a:solidFill>
                  <a:srgbClr val="0070C0"/>
                </a:solidFill>
              </a:rPr>
              <a:t>Heterogen</a:t>
            </a:r>
            <a:r>
              <a:rPr lang="en-US" altLang="de-DE" sz="1400" dirty="0">
                <a:solidFill>
                  <a:srgbClr val="0070C0"/>
                </a:solidFill>
              </a:rPr>
              <a:t>. </a:t>
            </a:r>
            <a:r>
              <a:rPr lang="en-US" altLang="de-DE" sz="1400" dirty="0" err="1">
                <a:solidFill>
                  <a:srgbClr val="0070C0"/>
                </a:solidFill>
              </a:rPr>
              <a:t>identificat</a:t>
            </a:r>
            <a:r>
              <a:rPr lang="en-US" altLang="de-DE" sz="1400" dirty="0">
                <a:solidFill>
                  <a:srgbClr val="0070C0"/>
                </a:solidFill>
              </a:rPr>
              <a:t>. service in oneM2M syst</a:t>
            </a:r>
            <a:r>
              <a:rPr lang="en-US" altLang="de-DE" sz="1400" dirty="0" smtClean="0">
                <a:solidFill>
                  <a:srgbClr val="0070C0"/>
                </a:solidFill>
              </a:rPr>
              <a:t>.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WI-0072 </a:t>
            </a:r>
            <a:r>
              <a:rPr lang="en-US" altLang="de-DE" sz="1400" dirty="0">
                <a:solidFill>
                  <a:srgbClr val="0070C0"/>
                </a:solidFill>
              </a:rPr>
              <a:t>– Modbus interworking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WI-0076 - Lightweight oneM2M Services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WI-0077 - Attribute Based Access Control </a:t>
            </a:r>
            <a:r>
              <a:rPr lang="en-US" altLang="de-DE" sz="1400" dirty="0" smtClean="0">
                <a:solidFill>
                  <a:srgbClr val="0070C0"/>
                </a:solidFill>
              </a:rPr>
              <a:t>Policy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WI-0080 </a:t>
            </a:r>
            <a:r>
              <a:rPr lang="en-US" altLang="de-DE" sz="1400" dirty="0">
                <a:solidFill>
                  <a:srgbClr val="0070C0"/>
                </a:solidFill>
              </a:rPr>
              <a:t>- Edge and Fog Computing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WI-0083 </a:t>
            </a:r>
            <a:r>
              <a:rPr lang="en-US" altLang="de-DE" sz="1400" dirty="0">
                <a:solidFill>
                  <a:srgbClr val="0070C0"/>
                </a:solidFill>
              </a:rPr>
              <a:t>- oneM2M Service Subscribers and </a:t>
            </a:r>
            <a:r>
              <a:rPr lang="en-US" altLang="de-DE" sz="1400" dirty="0" smtClean="0">
                <a:solidFill>
                  <a:srgbClr val="0070C0"/>
                </a:solidFill>
              </a:rPr>
              <a:t>Users</a:t>
            </a:r>
          </a:p>
          <a:p>
            <a:r>
              <a:rPr lang="en-US" altLang="de-DE" sz="1400" dirty="0" smtClean="0"/>
              <a:t>WI-0089 </a:t>
            </a:r>
            <a:r>
              <a:rPr lang="en-US" altLang="de-DE" sz="1400" dirty="0"/>
              <a:t>- Getting started with </a:t>
            </a:r>
            <a:r>
              <a:rPr lang="en-US" altLang="de-DE" sz="1400" dirty="0" smtClean="0"/>
              <a:t>oneM2M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WI-0090 - oneM2M and </a:t>
            </a:r>
            <a:r>
              <a:rPr lang="en-US" altLang="de-DE" sz="1400" dirty="0" err="1">
                <a:solidFill>
                  <a:srgbClr val="0070C0"/>
                </a:solidFill>
              </a:rPr>
              <a:t>Zigbee</a:t>
            </a:r>
            <a:r>
              <a:rPr lang="en-US" altLang="de-DE" sz="1400" dirty="0">
                <a:solidFill>
                  <a:srgbClr val="0070C0"/>
                </a:solidFill>
              </a:rPr>
              <a:t> interworking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WI-0091 - oneM2M Services and Platforms Discovery 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WI-0093 - Action Triggering </a:t>
            </a:r>
            <a:r>
              <a:rPr lang="en-US" altLang="de-DE" sz="1400" dirty="0" smtClean="0">
                <a:solidFill>
                  <a:srgbClr val="0070C0"/>
                </a:solidFill>
              </a:rPr>
              <a:t>Enhancements</a:t>
            </a:r>
          </a:p>
          <a:p>
            <a:r>
              <a:rPr lang="en-US" altLang="de-DE" sz="1400" dirty="0"/>
              <a:t>WI-0095 - oneM2M System Enhancements to Support Data Protection Regulations</a:t>
            </a:r>
          </a:p>
          <a:p>
            <a:r>
              <a:rPr lang="en-US" altLang="de-DE" sz="1400" dirty="0"/>
              <a:t>WI-0096 -  Effective IoT Communication to Protect 3GPP </a:t>
            </a:r>
            <a:r>
              <a:rPr lang="en-US" altLang="de-DE" sz="1400" dirty="0" smtClean="0"/>
              <a:t>Networks</a:t>
            </a:r>
          </a:p>
          <a:p>
            <a:r>
              <a:rPr lang="en-US" altLang="de-DE" sz="1400" dirty="0" smtClean="0"/>
              <a:t>WI-0100 – oneM2M and </a:t>
            </a:r>
            <a:r>
              <a:rPr lang="en-US" altLang="de-DE" sz="1400" dirty="0" err="1" smtClean="0"/>
              <a:t>SensorThings</a:t>
            </a:r>
            <a:r>
              <a:rPr lang="en-US" altLang="de-DE" sz="1400" dirty="0" smtClean="0"/>
              <a:t> API</a:t>
            </a:r>
            <a:endParaRPr lang="en-US" altLang="de-DE" sz="1400" dirty="0"/>
          </a:p>
        </p:txBody>
      </p:sp>
    </p:spTree>
    <p:extLst>
      <p:ext uri="{BB962C8B-B14F-4D97-AF65-F5344CB8AC3E}">
        <p14:creationId xmlns:p14="http://schemas.microsoft.com/office/powerpoint/2010/main" val="1745676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Freeze at </a:t>
            </a:r>
            <a:r>
              <a:rPr lang="en-US" dirty="0" smtClean="0"/>
              <a:t>TP46</a:t>
            </a:r>
            <a:endParaRPr lang="en-US" sz="2000" dirty="0"/>
          </a:p>
        </p:txBody>
      </p:sp>
      <p:sp>
        <p:nvSpPr>
          <p:cNvPr id="27" name="文本框 26"/>
          <p:cNvSpPr txBox="1"/>
          <p:nvPr/>
        </p:nvSpPr>
        <p:spPr>
          <a:xfrm>
            <a:off x="516106" y="6010412"/>
            <a:ext cx="103124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solidFill>
                  <a:schemeClr val="accent1"/>
                </a:solidFill>
              </a:rPr>
              <a:t>* FREEZE is per TS/TR. </a:t>
            </a:r>
            <a:endParaRPr lang="zh-CN" altLang="en-US" sz="2400" dirty="0">
              <a:solidFill>
                <a:schemeClr val="accent1"/>
              </a:solidFill>
            </a:endParaRPr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7066" y="2096100"/>
            <a:ext cx="11695997" cy="1777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3029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Approval </a:t>
            </a:r>
            <a:r>
              <a:rPr lang="en-US" dirty="0"/>
              <a:t>at </a:t>
            </a:r>
            <a:r>
              <a:rPr lang="en-US" dirty="0" smtClean="0"/>
              <a:t>TP46</a:t>
            </a:r>
            <a:endParaRPr lang="en-US" sz="2000" dirty="0"/>
          </a:p>
        </p:txBody>
      </p:sp>
      <p:sp>
        <p:nvSpPr>
          <p:cNvPr id="17" name="文本框 16"/>
          <p:cNvSpPr txBox="1"/>
          <p:nvPr/>
        </p:nvSpPr>
        <p:spPr>
          <a:xfrm>
            <a:off x="489980" y="5566275"/>
            <a:ext cx="103124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solidFill>
                  <a:schemeClr val="accent1"/>
                </a:solidFill>
              </a:rPr>
              <a:t>* APPROVAL is per TS/TR. </a:t>
            </a:r>
            <a:endParaRPr lang="zh-CN" altLang="en-US" sz="2400" dirty="0">
              <a:solidFill>
                <a:schemeClr val="accent1"/>
              </a:solidFill>
            </a:endParaRP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980" y="2413000"/>
            <a:ext cx="11225639" cy="1092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7896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Overdue WIs</a:t>
            </a:r>
            <a:endParaRPr lang="en-US" sz="2000" dirty="0"/>
          </a:p>
        </p:txBody>
      </p:sp>
      <p:sp>
        <p:nvSpPr>
          <p:cNvPr id="7" name="文本框 6"/>
          <p:cNvSpPr txBox="1"/>
          <p:nvPr/>
        </p:nvSpPr>
        <p:spPr>
          <a:xfrm>
            <a:off x="334696" y="1173570"/>
            <a:ext cx="111992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chemeClr val="accent1"/>
                </a:solidFill>
              </a:rPr>
              <a:t>5</a:t>
            </a:r>
            <a:r>
              <a:rPr lang="en-US" altLang="zh-CN" sz="2400" dirty="0" smtClean="0">
                <a:solidFill>
                  <a:schemeClr val="accent1"/>
                </a:solidFill>
              </a:rPr>
              <a:t> </a:t>
            </a:r>
            <a:r>
              <a:rPr lang="en-US" altLang="zh-CN" sz="2400" dirty="0" smtClean="0">
                <a:solidFill>
                  <a:schemeClr val="accent1"/>
                </a:solidFill>
              </a:rPr>
              <a:t>overdue WIs</a:t>
            </a:r>
            <a:endParaRPr lang="zh-CN" altLang="en-US" sz="2400" dirty="0">
              <a:solidFill>
                <a:schemeClr val="accent1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334696" y="4510477"/>
            <a:ext cx="1031249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solidFill>
                  <a:schemeClr val="accent1"/>
                </a:solidFill>
              </a:rPr>
              <a:t>Proposal: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dirty="0" smtClean="0">
                <a:solidFill>
                  <a:schemeClr val="accent1"/>
                </a:solidFill>
              </a:rPr>
              <a:t>WI-0054,0060,0078:  approve the deliverables and close the WIs when ready.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dirty="0" smtClean="0">
                <a:solidFill>
                  <a:schemeClr val="accent1"/>
                </a:solidFill>
              </a:rPr>
              <a:t>WI-0091, WI-0093: consider update the WID milestone.</a:t>
            </a: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5936" y="2116667"/>
            <a:ext cx="10104528" cy="1811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5309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34696" y="0"/>
            <a:ext cx="9885951" cy="1173570"/>
          </a:xfrm>
        </p:spPr>
        <p:txBody>
          <a:bodyPr>
            <a:normAutofit/>
          </a:bodyPr>
          <a:lstStyle/>
          <a:p>
            <a:r>
              <a:rPr lang="en-US" sz="4000" dirty="0"/>
              <a:t>Timeline </a:t>
            </a:r>
            <a:r>
              <a:rPr lang="en-US" sz="4000" dirty="0" smtClean="0"/>
              <a:t>Release </a:t>
            </a:r>
            <a:r>
              <a:rPr lang="en-US" sz="4000" dirty="0"/>
              <a:t>4</a:t>
            </a:r>
          </a:p>
        </p:txBody>
      </p:sp>
      <p:sp>
        <p:nvSpPr>
          <p:cNvPr id="66" name="Textfeld 59"/>
          <p:cNvSpPr txBox="1"/>
          <p:nvPr/>
        </p:nvSpPr>
        <p:spPr>
          <a:xfrm>
            <a:off x="433790" y="5366309"/>
            <a:ext cx="802131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R4 Stage 1 Fr</a:t>
            </a:r>
            <a:r>
              <a:rPr lang="en-US" altLang="zh-CN" dirty="0" smtClean="0"/>
              <a:t>ozen by TP#40 – </a:t>
            </a:r>
            <a:r>
              <a:rPr lang="en-US" altLang="zh-CN" i="1" dirty="0" smtClean="0">
                <a:solidFill>
                  <a:srgbClr val="FF0000"/>
                </a:solidFill>
              </a:rPr>
              <a:t>done!</a:t>
            </a: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altLang="ko-KR" dirty="0"/>
              <a:t>R4 Stage </a:t>
            </a:r>
            <a:r>
              <a:rPr lang="en-US" altLang="ko-KR" dirty="0" smtClean="0"/>
              <a:t>2 </a:t>
            </a:r>
            <a:r>
              <a:rPr lang="en-US" altLang="ko-KR" dirty="0"/>
              <a:t>Fr</a:t>
            </a:r>
            <a:r>
              <a:rPr lang="en-US" altLang="zh-CN" dirty="0"/>
              <a:t>ozen by </a:t>
            </a:r>
            <a:r>
              <a:rPr lang="en-US" altLang="zh-CN" dirty="0" smtClean="0"/>
              <a:t>TP#44 </a:t>
            </a:r>
            <a:r>
              <a:rPr lang="en-US" altLang="zh-CN" dirty="0"/>
              <a:t>– </a:t>
            </a:r>
            <a:r>
              <a:rPr lang="en-US" altLang="zh-CN" i="1" dirty="0">
                <a:solidFill>
                  <a:srgbClr val="FF0000"/>
                </a:solidFill>
              </a:rPr>
              <a:t>done</a:t>
            </a:r>
            <a:r>
              <a:rPr lang="en-US" altLang="zh-CN" i="1" dirty="0" smtClean="0">
                <a:solidFill>
                  <a:srgbClr val="FF0000"/>
                </a:solidFill>
              </a:rPr>
              <a:t>!</a:t>
            </a:r>
            <a:endParaRPr lang="en-US" i="1" dirty="0" smtClean="0">
              <a:solidFill>
                <a:srgbClr val="FF0000"/>
              </a:solidFill>
            </a:endParaRP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TP#46 R4 Stage 3 Freeze Date</a:t>
            </a: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Tentatively date for R4 ratification at Q1 2021</a:t>
            </a:r>
            <a:endParaRPr lang="en-US" dirty="0"/>
          </a:p>
          <a:p>
            <a:endParaRPr lang="en-US" dirty="0"/>
          </a:p>
        </p:txBody>
      </p:sp>
      <p:sp>
        <p:nvSpPr>
          <p:cNvPr id="67" name="Gleichschenkliges Dreieck 2"/>
          <p:cNvSpPr/>
          <p:nvPr/>
        </p:nvSpPr>
        <p:spPr>
          <a:xfrm rot="10800000">
            <a:off x="5370419" y="1237228"/>
            <a:ext cx="280872" cy="34370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ichtungspfeil 53"/>
          <p:cNvSpPr/>
          <p:nvPr/>
        </p:nvSpPr>
        <p:spPr>
          <a:xfrm>
            <a:off x="249466" y="4900065"/>
            <a:ext cx="11754177" cy="369332"/>
          </a:xfrm>
          <a:prstGeom prst="homePlat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AutoShape 5"/>
          <p:cNvSpPr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172047" y="2798828"/>
            <a:ext cx="1129535" cy="414000"/>
          </a:xfrm>
          <a:prstGeom prst="chevron">
            <a:avLst>
              <a:gd name="adj" fmla="val 28872"/>
            </a:avLst>
          </a:prstGeom>
          <a:solidFill>
            <a:srgbClr val="002060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Q4 2018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76" name="AutoShape 6"/>
          <p:cNvSpPr>
            <a:spLocks noChangeArrowheads="1"/>
          </p:cNvSpPr>
          <p:nvPr>
            <p:custDataLst>
              <p:tags r:id="rId2"/>
            </p:custDataLst>
          </p:nvPr>
        </p:nvSpPr>
        <p:spPr bwMode="gray">
          <a:xfrm>
            <a:off x="1257400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Q1 2019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77" name="AutoShape 7"/>
          <p:cNvSpPr>
            <a:spLocks noChangeArrowheads="1"/>
          </p:cNvSpPr>
          <p:nvPr>
            <p:custDataLst>
              <p:tags r:id="rId3"/>
            </p:custDataLst>
          </p:nvPr>
        </p:nvSpPr>
        <p:spPr bwMode="gray">
          <a:xfrm>
            <a:off x="2342753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Q2 2019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78" name="AutoShape 8"/>
          <p:cNvSpPr>
            <a:spLocks noChangeArrowheads="1"/>
          </p:cNvSpPr>
          <p:nvPr>
            <p:custDataLst>
              <p:tags r:id="rId4"/>
            </p:custDataLst>
          </p:nvPr>
        </p:nvSpPr>
        <p:spPr bwMode="gray">
          <a:xfrm>
            <a:off x="3428106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Q3 2019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79" name="AutoShape 9"/>
          <p:cNvSpPr>
            <a:spLocks noChangeArrowheads="1"/>
          </p:cNvSpPr>
          <p:nvPr>
            <p:custDataLst>
              <p:tags r:id="rId5"/>
            </p:custDataLst>
          </p:nvPr>
        </p:nvSpPr>
        <p:spPr bwMode="gray">
          <a:xfrm>
            <a:off x="4513460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Q4 2019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80" name="AutoShape 10"/>
          <p:cNvSpPr>
            <a:spLocks noChangeArrowheads="1"/>
          </p:cNvSpPr>
          <p:nvPr>
            <p:custDataLst>
              <p:tags r:id="rId6"/>
            </p:custDataLst>
          </p:nvPr>
        </p:nvSpPr>
        <p:spPr bwMode="gray">
          <a:xfrm>
            <a:off x="5598811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Q1 2020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81" name="Line 21"/>
          <p:cNvSpPr>
            <a:spLocks noChangeShapeType="1"/>
          </p:cNvSpPr>
          <p:nvPr/>
        </p:nvSpPr>
        <p:spPr bwMode="gray">
          <a:xfrm flipH="1" flipV="1">
            <a:off x="5624179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2" name="Line 21"/>
          <p:cNvSpPr>
            <a:spLocks noChangeShapeType="1"/>
          </p:cNvSpPr>
          <p:nvPr/>
        </p:nvSpPr>
        <p:spPr bwMode="gray">
          <a:xfrm flipH="1" flipV="1">
            <a:off x="3882783" y="1959054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3" name="Line 21"/>
          <p:cNvSpPr>
            <a:spLocks noChangeShapeType="1"/>
          </p:cNvSpPr>
          <p:nvPr/>
        </p:nvSpPr>
        <p:spPr bwMode="gray">
          <a:xfrm flipH="1" flipV="1">
            <a:off x="1389757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4" name="Line 21"/>
          <p:cNvSpPr>
            <a:spLocks noChangeShapeType="1"/>
          </p:cNvSpPr>
          <p:nvPr/>
        </p:nvSpPr>
        <p:spPr bwMode="gray">
          <a:xfrm flipH="1" flipV="1">
            <a:off x="464360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5" name="Textfeld 33"/>
          <p:cNvSpPr txBox="1"/>
          <p:nvPr/>
        </p:nvSpPr>
        <p:spPr>
          <a:xfrm>
            <a:off x="116014" y="1589722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TP#38</a:t>
            </a:r>
            <a:endParaRPr lang="en-US" dirty="0"/>
          </a:p>
        </p:txBody>
      </p:sp>
      <p:sp>
        <p:nvSpPr>
          <p:cNvPr id="86" name="Line 21"/>
          <p:cNvSpPr>
            <a:spLocks noChangeShapeType="1"/>
          </p:cNvSpPr>
          <p:nvPr/>
        </p:nvSpPr>
        <p:spPr bwMode="gray">
          <a:xfrm flipH="1" flipV="1">
            <a:off x="3100368" y="1959054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7" name="Line 21"/>
          <p:cNvSpPr>
            <a:spLocks noChangeShapeType="1"/>
          </p:cNvSpPr>
          <p:nvPr/>
        </p:nvSpPr>
        <p:spPr bwMode="gray">
          <a:xfrm flipH="1" flipV="1">
            <a:off x="4737587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8" name="Line 21"/>
          <p:cNvSpPr>
            <a:spLocks noChangeShapeType="1"/>
          </p:cNvSpPr>
          <p:nvPr/>
        </p:nvSpPr>
        <p:spPr bwMode="gray">
          <a:xfrm flipH="1" flipV="1">
            <a:off x="2418605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9" name="Textfeld 39"/>
          <p:cNvSpPr txBox="1"/>
          <p:nvPr/>
        </p:nvSpPr>
        <p:spPr>
          <a:xfrm>
            <a:off x="1042874" y="1595887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TP#39</a:t>
            </a:r>
            <a:endParaRPr lang="en-US" dirty="0"/>
          </a:p>
        </p:txBody>
      </p:sp>
      <p:sp>
        <p:nvSpPr>
          <p:cNvPr id="90" name="Textfeld 40"/>
          <p:cNvSpPr txBox="1"/>
          <p:nvPr/>
        </p:nvSpPr>
        <p:spPr>
          <a:xfrm>
            <a:off x="2141290" y="1595887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TP#40</a:t>
            </a:r>
            <a:endParaRPr lang="en-US" dirty="0"/>
          </a:p>
        </p:txBody>
      </p:sp>
      <p:sp>
        <p:nvSpPr>
          <p:cNvPr id="91" name="Textfeld 41"/>
          <p:cNvSpPr txBox="1"/>
          <p:nvPr/>
        </p:nvSpPr>
        <p:spPr>
          <a:xfrm>
            <a:off x="2781448" y="1595887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TP#41</a:t>
            </a:r>
            <a:endParaRPr lang="en-US" dirty="0"/>
          </a:p>
        </p:txBody>
      </p:sp>
      <p:sp>
        <p:nvSpPr>
          <p:cNvPr id="92" name="Textfeld 43"/>
          <p:cNvSpPr txBox="1"/>
          <p:nvPr/>
        </p:nvSpPr>
        <p:spPr>
          <a:xfrm>
            <a:off x="3591523" y="1597797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TP#42</a:t>
            </a:r>
            <a:endParaRPr lang="en-US" dirty="0"/>
          </a:p>
        </p:txBody>
      </p:sp>
      <p:sp>
        <p:nvSpPr>
          <p:cNvPr id="93" name="Textfeld 44"/>
          <p:cNvSpPr txBox="1"/>
          <p:nvPr/>
        </p:nvSpPr>
        <p:spPr>
          <a:xfrm>
            <a:off x="4465147" y="1597797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TP#43</a:t>
            </a:r>
            <a:endParaRPr lang="en-US" dirty="0"/>
          </a:p>
        </p:txBody>
      </p:sp>
      <p:sp>
        <p:nvSpPr>
          <p:cNvPr id="94" name="Textfeld 45"/>
          <p:cNvSpPr txBox="1"/>
          <p:nvPr/>
        </p:nvSpPr>
        <p:spPr>
          <a:xfrm>
            <a:off x="5215375" y="1597797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TP#44</a:t>
            </a:r>
            <a:endParaRPr lang="en-US" dirty="0"/>
          </a:p>
        </p:txBody>
      </p:sp>
      <p:sp>
        <p:nvSpPr>
          <p:cNvPr id="95" name="Textfeld 50"/>
          <p:cNvSpPr txBox="1"/>
          <p:nvPr/>
        </p:nvSpPr>
        <p:spPr>
          <a:xfrm>
            <a:off x="3022414" y="4892435"/>
            <a:ext cx="1233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Stage 1 Freeze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6" name="Textfeld 51"/>
          <p:cNvSpPr txBox="1"/>
          <p:nvPr/>
        </p:nvSpPr>
        <p:spPr>
          <a:xfrm>
            <a:off x="5617351" y="4912566"/>
            <a:ext cx="1233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Stage 2 Freeze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7" name="Textfeld 58"/>
          <p:cNvSpPr txBox="1"/>
          <p:nvPr/>
        </p:nvSpPr>
        <p:spPr>
          <a:xfrm>
            <a:off x="230929" y="4900065"/>
            <a:ext cx="1251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Release 4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8" name="Richtungspfeil 61"/>
          <p:cNvSpPr/>
          <p:nvPr/>
        </p:nvSpPr>
        <p:spPr>
          <a:xfrm>
            <a:off x="249466" y="4060967"/>
            <a:ext cx="1752181" cy="369332"/>
          </a:xfrm>
          <a:prstGeom prst="homePlat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Textfeld 66"/>
          <p:cNvSpPr txBox="1"/>
          <p:nvPr/>
        </p:nvSpPr>
        <p:spPr>
          <a:xfrm>
            <a:off x="262078" y="4060967"/>
            <a:ext cx="8649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Release 3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0" name="Textfeld 9"/>
          <p:cNvSpPr txBox="1"/>
          <p:nvPr/>
        </p:nvSpPr>
        <p:spPr>
          <a:xfrm>
            <a:off x="1903355" y="4409546"/>
            <a:ext cx="12423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Ratification R3</a:t>
            </a:r>
            <a:endParaRPr lang="en-US" dirty="0"/>
          </a:p>
        </p:txBody>
      </p:sp>
      <p:sp>
        <p:nvSpPr>
          <p:cNvPr id="101" name="Line 21"/>
          <p:cNvSpPr>
            <a:spLocks noChangeShapeType="1"/>
          </p:cNvSpPr>
          <p:nvPr/>
        </p:nvSpPr>
        <p:spPr bwMode="gray">
          <a:xfrm flipH="1" flipV="1">
            <a:off x="983763" y="3301941"/>
            <a:ext cx="308338" cy="352330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02" name="Raute 77"/>
          <p:cNvSpPr/>
          <p:nvPr/>
        </p:nvSpPr>
        <p:spPr>
          <a:xfrm>
            <a:off x="1227600" y="3955546"/>
            <a:ext cx="129001" cy="200537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Line 21"/>
          <p:cNvSpPr>
            <a:spLocks noChangeShapeType="1"/>
          </p:cNvSpPr>
          <p:nvPr/>
        </p:nvSpPr>
        <p:spPr bwMode="gray">
          <a:xfrm flipH="1" flipV="1">
            <a:off x="6934207" y="3269886"/>
            <a:ext cx="473411" cy="639866"/>
          </a:xfrm>
          <a:prstGeom prst="line">
            <a:avLst/>
          </a:prstGeom>
          <a:noFill/>
          <a:ln w="19050">
            <a:solidFill>
              <a:schemeClr val="bg1">
                <a:lumMod val="50000"/>
              </a:schemeClr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04" name="Raute 80"/>
          <p:cNvSpPr/>
          <p:nvPr/>
        </p:nvSpPr>
        <p:spPr>
          <a:xfrm>
            <a:off x="7379508" y="4687644"/>
            <a:ext cx="129001" cy="200537"/>
          </a:xfrm>
          <a:prstGeom prst="diamond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Freeform 15"/>
          <p:cNvSpPr>
            <a:spLocks noEditPoints="1"/>
          </p:cNvSpPr>
          <p:nvPr/>
        </p:nvSpPr>
        <p:spPr bwMode="auto">
          <a:xfrm>
            <a:off x="2085462" y="4080520"/>
            <a:ext cx="382572" cy="359007"/>
          </a:xfrm>
          <a:custGeom>
            <a:avLst/>
            <a:gdLst>
              <a:gd name="T0" fmla="*/ 747 w 747"/>
              <a:gd name="T1" fmla="*/ 373 h 746"/>
              <a:gd name="T2" fmla="*/ 374 w 747"/>
              <a:gd name="T3" fmla="*/ 746 h 746"/>
              <a:gd name="T4" fmla="*/ 0 w 747"/>
              <a:gd name="T5" fmla="*/ 373 h 746"/>
              <a:gd name="T6" fmla="*/ 374 w 747"/>
              <a:gd name="T7" fmla="*/ 0 h 746"/>
              <a:gd name="T8" fmla="*/ 747 w 747"/>
              <a:gd name="T9" fmla="*/ 373 h 746"/>
              <a:gd name="T10" fmla="*/ 321 w 747"/>
              <a:gd name="T11" fmla="*/ 520 h 746"/>
              <a:gd name="T12" fmla="*/ 588 w 747"/>
              <a:gd name="T13" fmla="*/ 254 h 746"/>
              <a:gd name="T14" fmla="*/ 588 w 747"/>
              <a:gd name="T15" fmla="*/ 226 h 746"/>
              <a:gd name="T16" fmla="*/ 560 w 747"/>
              <a:gd name="T17" fmla="*/ 226 h 746"/>
              <a:gd name="T18" fmla="*/ 307 w 747"/>
              <a:gd name="T19" fmla="*/ 478 h 746"/>
              <a:gd name="T20" fmla="*/ 201 w 747"/>
              <a:gd name="T21" fmla="*/ 372 h 746"/>
              <a:gd name="T22" fmla="*/ 173 w 747"/>
              <a:gd name="T23" fmla="*/ 372 h 746"/>
              <a:gd name="T24" fmla="*/ 173 w 747"/>
              <a:gd name="T25" fmla="*/ 400 h 746"/>
              <a:gd name="T26" fmla="*/ 293 w 747"/>
              <a:gd name="T27" fmla="*/ 520 h 746"/>
              <a:gd name="T28" fmla="*/ 307 w 747"/>
              <a:gd name="T29" fmla="*/ 526 h 746"/>
              <a:gd name="T30" fmla="*/ 321 w 747"/>
              <a:gd name="T31" fmla="*/ 520 h 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747" h="746">
                <a:moveTo>
                  <a:pt x="747" y="373"/>
                </a:moveTo>
                <a:cubicBezTo>
                  <a:pt x="747" y="579"/>
                  <a:pt x="580" y="746"/>
                  <a:pt x="374" y="746"/>
                </a:cubicBezTo>
                <a:cubicBezTo>
                  <a:pt x="167" y="746"/>
                  <a:pt x="0" y="579"/>
                  <a:pt x="0" y="373"/>
                </a:cubicBezTo>
                <a:cubicBezTo>
                  <a:pt x="0" y="167"/>
                  <a:pt x="167" y="0"/>
                  <a:pt x="374" y="0"/>
                </a:cubicBezTo>
                <a:cubicBezTo>
                  <a:pt x="580" y="0"/>
                  <a:pt x="747" y="167"/>
                  <a:pt x="747" y="373"/>
                </a:cubicBezTo>
                <a:close/>
                <a:moveTo>
                  <a:pt x="321" y="520"/>
                </a:moveTo>
                <a:cubicBezTo>
                  <a:pt x="588" y="254"/>
                  <a:pt x="588" y="254"/>
                  <a:pt x="588" y="254"/>
                </a:cubicBezTo>
                <a:cubicBezTo>
                  <a:pt x="596" y="246"/>
                  <a:pt x="596" y="233"/>
                  <a:pt x="588" y="226"/>
                </a:cubicBezTo>
                <a:cubicBezTo>
                  <a:pt x="580" y="218"/>
                  <a:pt x="567" y="218"/>
                  <a:pt x="560" y="226"/>
                </a:cubicBezTo>
                <a:cubicBezTo>
                  <a:pt x="307" y="478"/>
                  <a:pt x="307" y="478"/>
                  <a:pt x="307" y="478"/>
                </a:cubicBezTo>
                <a:cubicBezTo>
                  <a:pt x="201" y="372"/>
                  <a:pt x="201" y="372"/>
                  <a:pt x="201" y="372"/>
                </a:cubicBezTo>
                <a:cubicBezTo>
                  <a:pt x="193" y="364"/>
                  <a:pt x="181" y="364"/>
                  <a:pt x="173" y="372"/>
                </a:cubicBezTo>
                <a:cubicBezTo>
                  <a:pt x="165" y="380"/>
                  <a:pt x="165" y="393"/>
                  <a:pt x="173" y="400"/>
                </a:cubicBezTo>
                <a:cubicBezTo>
                  <a:pt x="293" y="520"/>
                  <a:pt x="293" y="520"/>
                  <a:pt x="293" y="520"/>
                </a:cubicBezTo>
                <a:cubicBezTo>
                  <a:pt x="297" y="524"/>
                  <a:pt x="302" y="526"/>
                  <a:pt x="307" y="526"/>
                </a:cubicBezTo>
                <a:cubicBezTo>
                  <a:pt x="312" y="526"/>
                  <a:pt x="317" y="524"/>
                  <a:pt x="321" y="520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cxnSp>
        <p:nvCxnSpPr>
          <p:cNvPr id="106" name="Gerader Verbinder 97"/>
          <p:cNvCxnSpPr/>
          <p:nvPr/>
        </p:nvCxnSpPr>
        <p:spPr>
          <a:xfrm>
            <a:off x="3612125" y="4012968"/>
            <a:ext cx="866" cy="642498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Raute 98"/>
          <p:cNvSpPr/>
          <p:nvPr/>
        </p:nvSpPr>
        <p:spPr>
          <a:xfrm>
            <a:off x="3548807" y="4720612"/>
            <a:ext cx="136620" cy="156754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Line 21"/>
          <p:cNvSpPr>
            <a:spLocks noChangeShapeType="1"/>
          </p:cNvSpPr>
          <p:nvPr/>
        </p:nvSpPr>
        <p:spPr bwMode="gray">
          <a:xfrm flipH="1" flipV="1">
            <a:off x="3124803" y="3262560"/>
            <a:ext cx="503424" cy="703093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09" name="Line 21"/>
          <p:cNvSpPr>
            <a:spLocks noChangeShapeType="1"/>
          </p:cNvSpPr>
          <p:nvPr/>
        </p:nvSpPr>
        <p:spPr bwMode="gray">
          <a:xfrm flipH="1" flipV="1">
            <a:off x="5336235" y="3240966"/>
            <a:ext cx="503424" cy="703093"/>
          </a:xfrm>
          <a:prstGeom prst="line">
            <a:avLst/>
          </a:prstGeom>
          <a:noFill/>
          <a:ln w="19050">
            <a:solidFill>
              <a:schemeClr val="bg1">
                <a:lumMod val="50000"/>
              </a:schemeClr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10" name="Raute 103"/>
          <p:cNvSpPr/>
          <p:nvPr/>
        </p:nvSpPr>
        <p:spPr>
          <a:xfrm>
            <a:off x="5770435" y="4712654"/>
            <a:ext cx="136620" cy="156754"/>
          </a:xfrm>
          <a:prstGeom prst="diamond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1" name="Gerader Verbinder 104"/>
          <p:cNvCxnSpPr/>
          <p:nvPr/>
        </p:nvCxnSpPr>
        <p:spPr>
          <a:xfrm>
            <a:off x="5832763" y="3955158"/>
            <a:ext cx="5982" cy="74808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Gerader Verbinder 79"/>
          <p:cNvCxnSpPr/>
          <p:nvPr/>
        </p:nvCxnSpPr>
        <p:spPr>
          <a:xfrm>
            <a:off x="7428552" y="3975538"/>
            <a:ext cx="5982" cy="74808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Textfeld 81"/>
          <p:cNvSpPr txBox="1"/>
          <p:nvPr/>
        </p:nvSpPr>
        <p:spPr>
          <a:xfrm>
            <a:off x="7341621" y="4899235"/>
            <a:ext cx="1233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Stage 3 Freeze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4" name="AutoShape 10"/>
          <p:cNvSpPr>
            <a:spLocks noChangeArrowheads="1"/>
          </p:cNvSpPr>
          <p:nvPr>
            <p:custDataLst>
              <p:tags r:id="rId7"/>
            </p:custDataLst>
          </p:nvPr>
        </p:nvSpPr>
        <p:spPr bwMode="gray">
          <a:xfrm>
            <a:off x="6674341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Q2 2020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15" name="AutoShape 10"/>
          <p:cNvSpPr>
            <a:spLocks noChangeArrowheads="1"/>
          </p:cNvSpPr>
          <p:nvPr>
            <p:custDataLst>
              <p:tags r:id="rId8"/>
            </p:custDataLst>
          </p:nvPr>
        </p:nvSpPr>
        <p:spPr bwMode="gray">
          <a:xfrm>
            <a:off x="7754017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Q3 2020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16" name="Line 21"/>
          <p:cNvSpPr>
            <a:spLocks noChangeShapeType="1"/>
          </p:cNvSpPr>
          <p:nvPr/>
        </p:nvSpPr>
        <p:spPr bwMode="gray">
          <a:xfrm flipH="1" flipV="1">
            <a:off x="6324567" y="1962932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17" name="Textfeld 106"/>
          <p:cNvSpPr txBox="1"/>
          <p:nvPr/>
        </p:nvSpPr>
        <p:spPr>
          <a:xfrm>
            <a:off x="5991867" y="1585524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TP#45</a:t>
            </a:r>
            <a:endParaRPr lang="en-US" dirty="0"/>
          </a:p>
        </p:txBody>
      </p:sp>
      <p:sp>
        <p:nvSpPr>
          <p:cNvPr id="118" name="Line 21"/>
          <p:cNvSpPr>
            <a:spLocks noChangeShapeType="1"/>
          </p:cNvSpPr>
          <p:nvPr/>
        </p:nvSpPr>
        <p:spPr bwMode="gray">
          <a:xfrm flipH="1" flipV="1">
            <a:off x="7366341" y="1954856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19" name="Textfeld 108"/>
          <p:cNvSpPr txBox="1"/>
          <p:nvPr/>
        </p:nvSpPr>
        <p:spPr>
          <a:xfrm>
            <a:off x="7020956" y="1577448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TP#46</a:t>
            </a:r>
            <a:endParaRPr lang="en-US" dirty="0"/>
          </a:p>
        </p:txBody>
      </p:sp>
      <p:sp>
        <p:nvSpPr>
          <p:cNvPr id="120" name="AutoShape 10"/>
          <p:cNvSpPr>
            <a:spLocks noChangeArrowheads="1"/>
          </p:cNvSpPr>
          <p:nvPr>
            <p:custDataLst>
              <p:tags r:id="rId9"/>
            </p:custDataLst>
          </p:nvPr>
        </p:nvSpPr>
        <p:spPr bwMode="gray">
          <a:xfrm>
            <a:off x="8838487" y="2798828"/>
            <a:ext cx="106636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Q4 2020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21" name="Line 21"/>
          <p:cNvSpPr>
            <a:spLocks noChangeShapeType="1"/>
          </p:cNvSpPr>
          <p:nvPr/>
        </p:nvSpPr>
        <p:spPr bwMode="gray">
          <a:xfrm flipH="1" flipV="1">
            <a:off x="7366205" y="1954856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22" name="Textfeld 108"/>
          <p:cNvSpPr txBox="1"/>
          <p:nvPr/>
        </p:nvSpPr>
        <p:spPr>
          <a:xfrm>
            <a:off x="8121551" y="1577448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TP#47</a:t>
            </a:r>
            <a:endParaRPr lang="en-US" dirty="0"/>
          </a:p>
        </p:txBody>
      </p:sp>
      <p:sp>
        <p:nvSpPr>
          <p:cNvPr id="123" name="Line 21"/>
          <p:cNvSpPr>
            <a:spLocks noChangeShapeType="1"/>
          </p:cNvSpPr>
          <p:nvPr/>
        </p:nvSpPr>
        <p:spPr bwMode="gray">
          <a:xfrm flipH="1" flipV="1">
            <a:off x="8466800" y="1954856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24" name="Textfeld 108"/>
          <p:cNvSpPr txBox="1"/>
          <p:nvPr/>
        </p:nvSpPr>
        <p:spPr>
          <a:xfrm>
            <a:off x="8809529" y="1574148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TP#48</a:t>
            </a:r>
            <a:endParaRPr lang="en-US" dirty="0"/>
          </a:p>
        </p:txBody>
      </p:sp>
      <p:sp>
        <p:nvSpPr>
          <p:cNvPr id="125" name="Line 21"/>
          <p:cNvSpPr>
            <a:spLocks noChangeShapeType="1"/>
          </p:cNvSpPr>
          <p:nvPr/>
        </p:nvSpPr>
        <p:spPr bwMode="gray">
          <a:xfrm flipH="1" flipV="1">
            <a:off x="9154778" y="1951556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26" name="Line 21"/>
          <p:cNvSpPr>
            <a:spLocks noChangeShapeType="1"/>
          </p:cNvSpPr>
          <p:nvPr/>
        </p:nvSpPr>
        <p:spPr bwMode="gray">
          <a:xfrm flipH="1" flipV="1">
            <a:off x="9798066" y="3253112"/>
            <a:ext cx="473411" cy="639866"/>
          </a:xfrm>
          <a:prstGeom prst="line">
            <a:avLst/>
          </a:prstGeom>
          <a:noFill/>
          <a:ln w="19050">
            <a:solidFill>
              <a:srgbClr val="C00000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cxnSp>
        <p:nvCxnSpPr>
          <p:cNvPr id="127" name="Gerader Verbinder 79"/>
          <p:cNvCxnSpPr/>
          <p:nvPr/>
        </p:nvCxnSpPr>
        <p:spPr>
          <a:xfrm>
            <a:off x="10292411" y="3958764"/>
            <a:ext cx="5982" cy="7480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AutoShape 10"/>
          <p:cNvSpPr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9873099" y="2798828"/>
            <a:ext cx="106636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Q1 2021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29" name="Raute 80"/>
          <p:cNvSpPr/>
          <p:nvPr/>
        </p:nvSpPr>
        <p:spPr>
          <a:xfrm>
            <a:off x="10233893" y="4666053"/>
            <a:ext cx="129001" cy="200537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Textfeld 81"/>
          <p:cNvSpPr txBox="1"/>
          <p:nvPr/>
        </p:nvSpPr>
        <p:spPr>
          <a:xfrm>
            <a:off x="9991385" y="4872226"/>
            <a:ext cx="14818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R4 </a:t>
            </a:r>
            <a:r>
              <a:rPr lang="en-US" dirty="0" err="1" smtClean="0">
                <a:solidFill>
                  <a:schemeClr val="bg1"/>
                </a:solidFill>
              </a:rPr>
              <a:t>A</a:t>
            </a:r>
            <a:r>
              <a:rPr lang="en-US" altLang="zh-CN" dirty="0" err="1" smtClean="0">
                <a:solidFill>
                  <a:schemeClr val="bg1"/>
                </a:solidFill>
              </a:rPr>
              <a:t>ppr</a:t>
            </a:r>
            <a:r>
              <a:rPr lang="en-US" altLang="zh-CN" dirty="0" smtClean="0">
                <a:solidFill>
                  <a:schemeClr val="bg1"/>
                </a:solidFill>
              </a:rPr>
              <a:t>.</a:t>
            </a:r>
            <a:r>
              <a:rPr lang="en-US" altLang="zh-CN" dirty="0">
                <a:solidFill>
                  <a:schemeClr val="bg1"/>
                </a:solidFill>
              </a:rPr>
              <a:t>/</a:t>
            </a:r>
            <a:r>
              <a:rPr lang="en-US" altLang="zh-CN" dirty="0" err="1" smtClean="0">
                <a:solidFill>
                  <a:schemeClr val="bg1"/>
                </a:solidFill>
              </a:rPr>
              <a:t>Rati</a:t>
            </a:r>
            <a:r>
              <a:rPr lang="en-US" altLang="zh-CN" dirty="0" smtClean="0">
                <a:solidFill>
                  <a:schemeClr val="bg1"/>
                </a:solidFill>
              </a:rPr>
              <a:t>.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1" name="Line 21"/>
          <p:cNvSpPr>
            <a:spLocks noChangeShapeType="1"/>
          </p:cNvSpPr>
          <p:nvPr/>
        </p:nvSpPr>
        <p:spPr bwMode="gray">
          <a:xfrm flipH="1" flipV="1">
            <a:off x="10394071" y="3270578"/>
            <a:ext cx="473411" cy="639866"/>
          </a:xfrm>
          <a:prstGeom prst="line">
            <a:avLst/>
          </a:prstGeom>
          <a:noFill/>
          <a:ln w="19050">
            <a:solidFill>
              <a:srgbClr val="C00000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cxnSp>
        <p:nvCxnSpPr>
          <p:cNvPr id="132" name="Gerader Verbinder 79"/>
          <p:cNvCxnSpPr/>
          <p:nvPr/>
        </p:nvCxnSpPr>
        <p:spPr>
          <a:xfrm>
            <a:off x="10888417" y="3976230"/>
            <a:ext cx="5982" cy="7480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Raute 80"/>
          <p:cNvSpPr/>
          <p:nvPr/>
        </p:nvSpPr>
        <p:spPr>
          <a:xfrm>
            <a:off x="10829898" y="4662738"/>
            <a:ext cx="129001" cy="200537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Textfeld 108"/>
          <p:cNvSpPr txBox="1"/>
          <p:nvPr/>
        </p:nvSpPr>
        <p:spPr>
          <a:xfrm>
            <a:off x="9534204" y="1585524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TP#49</a:t>
            </a:r>
            <a:endParaRPr lang="en-US" dirty="0"/>
          </a:p>
        </p:txBody>
      </p:sp>
      <p:sp>
        <p:nvSpPr>
          <p:cNvPr id="135" name="Line 21"/>
          <p:cNvSpPr>
            <a:spLocks noChangeShapeType="1"/>
          </p:cNvSpPr>
          <p:nvPr/>
        </p:nvSpPr>
        <p:spPr bwMode="gray">
          <a:xfrm flipH="1" flipV="1">
            <a:off x="9836738" y="1969883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cxnSp>
        <p:nvCxnSpPr>
          <p:cNvPr id="136" name="Gerader Verbinder 97"/>
          <p:cNvCxnSpPr>
            <a:endCxn id="102" idx="0"/>
          </p:cNvCxnSpPr>
          <p:nvPr/>
        </p:nvCxnSpPr>
        <p:spPr>
          <a:xfrm>
            <a:off x="1290126" y="3676998"/>
            <a:ext cx="1975" cy="278548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AutoShape 10"/>
          <p:cNvSpPr>
            <a:spLocks noChangeArrowheads="1"/>
          </p:cNvSpPr>
          <p:nvPr>
            <p:custDataLst>
              <p:tags r:id="rId11"/>
            </p:custDataLst>
          </p:nvPr>
        </p:nvSpPr>
        <p:spPr bwMode="gray">
          <a:xfrm>
            <a:off x="10894399" y="2798828"/>
            <a:ext cx="106636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Q2 2021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38" name="Freeform 15"/>
          <p:cNvSpPr>
            <a:spLocks noEditPoints="1"/>
          </p:cNvSpPr>
          <p:nvPr/>
        </p:nvSpPr>
        <p:spPr bwMode="auto">
          <a:xfrm>
            <a:off x="3766420" y="4524533"/>
            <a:ext cx="345854" cy="359007"/>
          </a:xfrm>
          <a:custGeom>
            <a:avLst/>
            <a:gdLst>
              <a:gd name="T0" fmla="*/ 747 w 747"/>
              <a:gd name="T1" fmla="*/ 373 h 746"/>
              <a:gd name="T2" fmla="*/ 374 w 747"/>
              <a:gd name="T3" fmla="*/ 746 h 746"/>
              <a:gd name="T4" fmla="*/ 0 w 747"/>
              <a:gd name="T5" fmla="*/ 373 h 746"/>
              <a:gd name="T6" fmla="*/ 374 w 747"/>
              <a:gd name="T7" fmla="*/ 0 h 746"/>
              <a:gd name="T8" fmla="*/ 747 w 747"/>
              <a:gd name="T9" fmla="*/ 373 h 746"/>
              <a:gd name="T10" fmla="*/ 321 w 747"/>
              <a:gd name="T11" fmla="*/ 520 h 746"/>
              <a:gd name="T12" fmla="*/ 588 w 747"/>
              <a:gd name="T13" fmla="*/ 254 h 746"/>
              <a:gd name="T14" fmla="*/ 588 w 747"/>
              <a:gd name="T15" fmla="*/ 226 h 746"/>
              <a:gd name="T16" fmla="*/ 560 w 747"/>
              <a:gd name="T17" fmla="*/ 226 h 746"/>
              <a:gd name="T18" fmla="*/ 307 w 747"/>
              <a:gd name="T19" fmla="*/ 478 h 746"/>
              <a:gd name="T20" fmla="*/ 201 w 747"/>
              <a:gd name="T21" fmla="*/ 372 h 746"/>
              <a:gd name="T22" fmla="*/ 173 w 747"/>
              <a:gd name="T23" fmla="*/ 372 h 746"/>
              <a:gd name="T24" fmla="*/ 173 w 747"/>
              <a:gd name="T25" fmla="*/ 400 h 746"/>
              <a:gd name="T26" fmla="*/ 293 w 747"/>
              <a:gd name="T27" fmla="*/ 520 h 746"/>
              <a:gd name="T28" fmla="*/ 307 w 747"/>
              <a:gd name="T29" fmla="*/ 526 h 746"/>
              <a:gd name="T30" fmla="*/ 321 w 747"/>
              <a:gd name="T31" fmla="*/ 520 h 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747" h="746">
                <a:moveTo>
                  <a:pt x="747" y="373"/>
                </a:moveTo>
                <a:cubicBezTo>
                  <a:pt x="747" y="579"/>
                  <a:pt x="580" y="746"/>
                  <a:pt x="374" y="746"/>
                </a:cubicBezTo>
                <a:cubicBezTo>
                  <a:pt x="167" y="746"/>
                  <a:pt x="0" y="579"/>
                  <a:pt x="0" y="373"/>
                </a:cubicBezTo>
                <a:cubicBezTo>
                  <a:pt x="0" y="167"/>
                  <a:pt x="167" y="0"/>
                  <a:pt x="374" y="0"/>
                </a:cubicBezTo>
                <a:cubicBezTo>
                  <a:pt x="580" y="0"/>
                  <a:pt x="747" y="167"/>
                  <a:pt x="747" y="373"/>
                </a:cubicBezTo>
                <a:close/>
                <a:moveTo>
                  <a:pt x="321" y="520"/>
                </a:moveTo>
                <a:cubicBezTo>
                  <a:pt x="588" y="254"/>
                  <a:pt x="588" y="254"/>
                  <a:pt x="588" y="254"/>
                </a:cubicBezTo>
                <a:cubicBezTo>
                  <a:pt x="596" y="246"/>
                  <a:pt x="596" y="233"/>
                  <a:pt x="588" y="226"/>
                </a:cubicBezTo>
                <a:cubicBezTo>
                  <a:pt x="580" y="218"/>
                  <a:pt x="567" y="218"/>
                  <a:pt x="560" y="226"/>
                </a:cubicBezTo>
                <a:cubicBezTo>
                  <a:pt x="307" y="478"/>
                  <a:pt x="307" y="478"/>
                  <a:pt x="307" y="478"/>
                </a:cubicBezTo>
                <a:cubicBezTo>
                  <a:pt x="201" y="372"/>
                  <a:pt x="201" y="372"/>
                  <a:pt x="201" y="372"/>
                </a:cubicBezTo>
                <a:cubicBezTo>
                  <a:pt x="193" y="364"/>
                  <a:pt x="181" y="364"/>
                  <a:pt x="173" y="372"/>
                </a:cubicBezTo>
                <a:cubicBezTo>
                  <a:pt x="165" y="380"/>
                  <a:pt x="165" y="393"/>
                  <a:pt x="173" y="400"/>
                </a:cubicBezTo>
                <a:cubicBezTo>
                  <a:pt x="293" y="520"/>
                  <a:pt x="293" y="520"/>
                  <a:pt x="293" y="520"/>
                </a:cubicBezTo>
                <a:cubicBezTo>
                  <a:pt x="297" y="524"/>
                  <a:pt x="302" y="526"/>
                  <a:pt x="307" y="526"/>
                </a:cubicBezTo>
                <a:cubicBezTo>
                  <a:pt x="312" y="526"/>
                  <a:pt x="317" y="524"/>
                  <a:pt x="321" y="520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sp>
        <p:nvSpPr>
          <p:cNvPr id="139" name="Line 21"/>
          <p:cNvSpPr>
            <a:spLocks noChangeShapeType="1"/>
          </p:cNvSpPr>
          <p:nvPr/>
        </p:nvSpPr>
        <p:spPr bwMode="gray">
          <a:xfrm flipH="1" flipV="1">
            <a:off x="6174822" y="3240966"/>
            <a:ext cx="503424" cy="703093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40" name="Raute 103"/>
          <p:cNvSpPr/>
          <p:nvPr/>
        </p:nvSpPr>
        <p:spPr>
          <a:xfrm>
            <a:off x="6609022" y="4712654"/>
            <a:ext cx="136620" cy="156754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1" name="Gerader Verbinder 104"/>
          <p:cNvCxnSpPr/>
          <p:nvPr/>
        </p:nvCxnSpPr>
        <p:spPr>
          <a:xfrm>
            <a:off x="6671350" y="3955158"/>
            <a:ext cx="5982" cy="7480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Line 21"/>
          <p:cNvSpPr>
            <a:spLocks noChangeShapeType="1"/>
          </p:cNvSpPr>
          <p:nvPr/>
        </p:nvSpPr>
        <p:spPr bwMode="gray">
          <a:xfrm flipH="1" flipV="1">
            <a:off x="7960763" y="3262560"/>
            <a:ext cx="473411" cy="639866"/>
          </a:xfrm>
          <a:prstGeom prst="line">
            <a:avLst/>
          </a:prstGeom>
          <a:noFill/>
          <a:ln w="19050">
            <a:solidFill>
              <a:srgbClr val="C00000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43" name="Raute 80"/>
          <p:cNvSpPr/>
          <p:nvPr/>
        </p:nvSpPr>
        <p:spPr>
          <a:xfrm>
            <a:off x="8406064" y="4680318"/>
            <a:ext cx="129001" cy="200537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4" name="Gerader Verbinder 79"/>
          <p:cNvCxnSpPr/>
          <p:nvPr/>
        </p:nvCxnSpPr>
        <p:spPr>
          <a:xfrm>
            <a:off x="8455108" y="3968212"/>
            <a:ext cx="5982" cy="7480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Gerade Verbindung mit Pfeil 3"/>
          <p:cNvCxnSpPr>
            <a:stCxn id="110" idx="3"/>
            <a:endCxn id="140" idx="1"/>
          </p:cNvCxnSpPr>
          <p:nvPr/>
        </p:nvCxnSpPr>
        <p:spPr>
          <a:xfrm>
            <a:off x="5907055" y="4791031"/>
            <a:ext cx="70196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Gerade Verbindung mit Pfeil 5"/>
          <p:cNvCxnSpPr>
            <a:stCxn id="104" idx="3"/>
            <a:endCxn id="143" idx="1"/>
          </p:cNvCxnSpPr>
          <p:nvPr/>
        </p:nvCxnSpPr>
        <p:spPr>
          <a:xfrm flipV="1">
            <a:off x="7508509" y="4780587"/>
            <a:ext cx="897555" cy="73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Freeform 15"/>
          <p:cNvSpPr>
            <a:spLocks noEditPoints="1"/>
          </p:cNvSpPr>
          <p:nvPr/>
        </p:nvSpPr>
        <p:spPr bwMode="auto">
          <a:xfrm>
            <a:off x="10986670" y="4519330"/>
            <a:ext cx="345854" cy="359007"/>
          </a:xfrm>
          <a:custGeom>
            <a:avLst/>
            <a:gdLst>
              <a:gd name="T0" fmla="*/ 747 w 747"/>
              <a:gd name="T1" fmla="*/ 373 h 746"/>
              <a:gd name="T2" fmla="*/ 374 w 747"/>
              <a:gd name="T3" fmla="*/ 746 h 746"/>
              <a:gd name="T4" fmla="*/ 0 w 747"/>
              <a:gd name="T5" fmla="*/ 373 h 746"/>
              <a:gd name="T6" fmla="*/ 374 w 747"/>
              <a:gd name="T7" fmla="*/ 0 h 746"/>
              <a:gd name="T8" fmla="*/ 747 w 747"/>
              <a:gd name="T9" fmla="*/ 373 h 746"/>
              <a:gd name="T10" fmla="*/ 321 w 747"/>
              <a:gd name="T11" fmla="*/ 520 h 746"/>
              <a:gd name="T12" fmla="*/ 588 w 747"/>
              <a:gd name="T13" fmla="*/ 254 h 746"/>
              <a:gd name="T14" fmla="*/ 588 w 747"/>
              <a:gd name="T15" fmla="*/ 226 h 746"/>
              <a:gd name="T16" fmla="*/ 560 w 747"/>
              <a:gd name="T17" fmla="*/ 226 h 746"/>
              <a:gd name="T18" fmla="*/ 307 w 747"/>
              <a:gd name="T19" fmla="*/ 478 h 746"/>
              <a:gd name="T20" fmla="*/ 201 w 747"/>
              <a:gd name="T21" fmla="*/ 372 h 746"/>
              <a:gd name="T22" fmla="*/ 173 w 747"/>
              <a:gd name="T23" fmla="*/ 372 h 746"/>
              <a:gd name="T24" fmla="*/ 173 w 747"/>
              <a:gd name="T25" fmla="*/ 400 h 746"/>
              <a:gd name="T26" fmla="*/ 293 w 747"/>
              <a:gd name="T27" fmla="*/ 520 h 746"/>
              <a:gd name="T28" fmla="*/ 307 w 747"/>
              <a:gd name="T29" fmla="*/ 526 h 746"/>
              <a:gd name="T30" fmla="*/ 321 w 747"/>
              <a:gd name="T31" fmla="*/ 520 h 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747" h="746">
                <a:moveTo>
                  <a:pt x="747" y="373"/>
                </a:moveTo>
                <a:cubicBezTo>
                  <a:pt x="747" y="579"/>
                  <a:pt x="580" y="746"/>
                  <a:pt x="374" y="746"/>
                </a:cubicBezTo>
                <a:cubicBezTo>
                  <a:pt x="167" y="746"/>
                  <a:pt x="0" y="579"/>
                  <a:pt x="0" y="373"/>
                </a:cubicBezTo>
                <a:cubicBezTo>
                  <a:pt x="0" y="167"/>
                  <a:pt x="167" y="0"/>
                  <a:pt x="374" y="0"/>
                </a:cubicBezTo>
                <a:cubicBezTo>
                  <a:pt x="580" y="0"/>
                  <a:pt x="747" y="167"/>
                  <a:pt x="747" y="373"/>
                </a:cubicBezTo>
                <a:close/>
                <a:moveTo>
                  <a:pt x="321" y="520"/>
                </a:moveTo>
                <a:cubicBezTo>
                  <a:pt x="588" y="254"/>
                  <a:pt x="588" y="254"/>
                  <a:pt x="588" y="254"/>
                </a:cubicBezTo>
                <a:cubicBezTo>
                  <a:pt x="596" y="246"/>
                  <a:pt x="596" y="233"/>
                  <a:pt x="588" y="226"/>
                </a:cubicBezTo>
                <a:cubicBezTo>
                  <a:pt x="580" y="218"/>
                  <a:pt x="567" y="218"/>
                  <a:pt x="560" y="226"/>
                </a:cubicBezTo>
                <a:cubicBezTo>
                  <a:pt x="307" y="478"/>
                  <a:pt x="307" y="478"/>
                  <a:pt x="307" y="478"/>
                </a:cubicBezTo>
                <a:cubicBezTo>
                  <a:pt x="201" y="372"/>
                  <a:pt x="201" y="372"/>
                  <a:pt x="201" y="372"/>
                </a:cubicBezTo>
                <a:cubicBezTo>
                  <a:pt x="193" y="364"/>
                  <a:pt x="181" y="364"/>
                  <a:pt x="173" y="372"/>
                </a:cubicBezTo>
                <a:cubicBezTo>
                  <a:pt x="165" y="380"/>
                  <a:pt x="165" y="393"/>
                  <a:pt x="173" y="400"/>
                </a:cubicBezTo>
                <a:cubicBezTo>
                  <a:pt x="293" y="520"/>
                  <a:pt x="293" y="520"/>
                  <a:pt x="293" y="520"/>
                </a:cubicBezTo>
                <a:cubicBezTo>
                  <a:pt x="297" y="524"/>
                  <a:pt x="302" y="526"/>
                  <a:pt x="307" y="526"/>
                </a:cubicBezTo>
                <a:cubicBezTo>
                  <a:pt x="312" y="526"/>
                  <a:pt x="317" y="524"/>
                  <a:pt x="321" y="52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grpSp>
        <p:nvGrpSpPr>
          <p:cNvPr id="7" name="Gruppieren 6"/>
          <p:cNvGrpSpPr/>
          <p:nvPr/>
        </p:nvGrpSpPr>
        <p:grpSpPr>
          <a:xfrm>
            <a:off x="9958864" y="5782633"/>
            <a:ext cx="1953339" cy="673434"/>
            <a:chOff x="9958864" y="5782633"/>
            <a:chExt cx="1953339" cy="673434"/>
          </a:xfrm>
        </p:grpSpPr>
        <p:sp>
          <p:nvSpPr>
            <p:cNvPr id="69" name="Freeform 15"/>
            <p:cNvSpPr>
              <a:spLocks noEditPoints="1"/>
            </p:cNvSpPr>
            <p:nvPr/>
          </p:nvSpPr>
          <p:spPr bwMode="auto">
            <a:xfrm>
              <a:off x="10874383" y="6160423"/>
              <a:ext cx="265027" cy="295644"/>
            </a:xfrm>
            <a:custGeom>
              <a:avLst/>
              <a:gdLst>
                <a:gd name="T0" fmla="*/ 747 w 747"/>
                <a:gd name="T1" fmla="*/ 373 h 746"/>
                <a:gd name="T2" fmla="*/ 374 w 747"/>
                <a:gd name="T3" fmla="*/ 746 h 746"/>
                <a:gd name="T4" fmla="*/ 0 w 747"/>
                <a:gd name="T5" fmla="*/ 373 h 746"/>
                <a:gd name="T6" fmla="*/ 374 w 747"/>
                <a:gd name="T7" fmla="*/ 0 h 746"/>
                <a:gd name="T8" fmla="*/ 747 w 747"/>
                <a:gd name="T9" fmla="*/ 373 h 746"/>
                <a:gd name="T10" fmla="*/ 321 w 747"/>
                <a:gd name="T11" fmla="*/ 520 h 746"/>
                <a:gd name="T12" fmla="*/ 588 w 747"/>
                <a:gd name="T13" fmla="*/ 254 h 746"/>
                <a:gd name="T14" fmla="*/ 588 w 747"/>
                <a:gd name="T15" fmla="*/ 226 h 746"/>
                <a:gd name="T16" fmla="*/ 560 w 747"/>
                <a:gd name="T17" fmla="*/ 226 h 746"/>
                <a:gd name="T18" fmla="*/ 307 w 747"/>
                <a:gd name="T19" fmla="*/ 478 h 746"/>
                <a:gd name="T20" fmla="*/ 201 w 747"/>
                <a:gd name="T21" fmla="*/ 372 h 746"/>
                <a:gd name="T22" fmla="*/ 173 w 747"/>
                <a:gd name="T23" fmla="*/ 372 h 746"/>
                <a:gd name="T24" fmla="*/ 173 w 747"/>
                <a:gd name="T25" fmla="*/ 400 h 746"/>
                <a:gd name="T26" fmla="*/ 293 w 747"/>
                <a:gd name="T27" fmla="*/ 520 h 746"/>
                <a:gd name="T28" fmla="*/ 307 w 747"/>
                <a:gd name="T29" fmla="*/ 526 h 746"/>
                <a:gd name="T30" fmla="*/ 321 w 747"/>
                <a:gd name="T31" fmla="*/ 520 h 7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747" h="746">
                  <a:moveTo>
                    <a:pt x="747" y="373"/>
                  </a:moveTo>
                  <a:cubicBezTo>
                    <a:pt x="747" y="579"/>
                    <a:pt x="580" y="746"/>
                    <a:pt x="374" y="746"/>
                  </a:cubicBezTo>
                  <a:cubicBezTo>
                    <a:pt x="167" y="746"/>
                    <a:pt x="0" y="579"/>
                    <a:pt x="0" y="373"/>
                  </a:cubicBezTo>
                  <a:cubicBezTo>
                    <a:pt x="0" y="167"/>
                    <a:pt x="167" y="0"/>
                    <a:pt x="374" y="0"/>
                  </a:cubicBezTo>
                  <a:cubicBezTo>
                    <a:pt x="580" y="0"/>
                    <a:pt x="747" y="167"/>
                    <a:pt x="747" y="373"/>
                  </a:cubicBezTo>
                  <a:close/>
                  <a:moveTo>
                    <a:pt x="321" y="520"/>
                  </a:moveTo>
                  <a:cubicBezTo>
                    <a:pt x="588" y="254"/>
                    <a:pt x="588" y="254"/>
                    <a:pt x="588" y="254"/>
                  </a:cubicBezTo>
                  <a:cubicBezTo>
                    <a:pt x="596" y="246"/>
                    <a:pt x="596" y="233"/>
                    <a:pt x="588" y="226"/>
                  </a:cubicBezTo>
                  <a:cubicBezTo>
                    <a:pt x="580" y="218"/>
                    <a:pt x="567" y="218"/>
                    <a:pt x="560" y="226"/>
                  </a:cubicBezTo>
                  <a:cubicBezTo>
                    <a:pt x="307" y="478"/>
                    <a:pt x="307" y="478"/>
                    <a:pt x="307" y="478"/>
                  </a:cubicBezTo>
                  <a:cubicBezTo>
                    <a:pt x="201" y="372"/>
                    <a:pt x="201" y="372"/>
                    <a:pt x="201" y="372"/>
                  </a:cubicBezTo>
                  <a:cubicBezTo>
                    <a:pt x="193" y="364"/>
                    <a:pt x="181" y="364"/>
                    <a:pt x="173" y="372"/>
                  </a:cubicBezTo>
                  <a:cubicBezTo>
                    <a:pt x="165" y="380"/>
                    <a:pt x="165" y="393"/>
                    <a:pt x="173" y="400"/>
                  </a:cubicBezTo>
                  <a:cubicBezTo>
                    <a:pt x="293" y="520"/>
                    <a:pt x="293" y="520"/>
                    <a:pt x="293" y="520"/>
                  </a:cubicBezTo>
                  <a:cubicBezTo>
                    <a:pt x="297" y="524"/>
                    <a:pt x="302" y="526"/>
                    <a:pt x="307" y="526"/>
                  </a:cubicBezTo>
                  <a:cubicBezTo>
                    <a:pt x="312" y="526"/>
                    <a:pt x="317" y="524"/>
                    <a:pt x="321" y="520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dirty="0"/>
            </a:p>
          </p:txBody>
        </p:sp>
        <p:sp>
          <p:nvSpPr>
            <p:cNvPr id="70" name="Textfeld 5"/>
            <p:cNvSpPr txBox="1"/>
            <p:nvPr/>
          </p:nvSpPr>
          <p:spPr>
            <a:xfrm>
              <a:off x="11076140" y="6129582"/>
              <a:ext cx="83606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achieved</a:t>
              </a:r>
              <a:endParaRPr lang="en-US" sz="1400" dirty="0"/>
            </a:p>
          </p:txBody>
        </p:sp>
        <p:sp>
          <p:nvSpPr>
            <p:cNvPr id="72" name="Freeform 15"/>
            <p:cNvSpPr>
              <a:spLocks noEditPoints="1"/>
            </p:cNvSpPr>
            <p:nvPr/>
          </p:nvSpPr>
          <p:spPr bwMode="auto">
            <a:xfrm>
              <a:off x="10874383" y="5790758"/>
              <a:ext cx="265027" cy="295644"/>
            </a:xfrm>
            <a:custGeom>
              <a:avLst/>
              <a:gdLst>
                <a:gd name="T0" fmla="*/ 747 w 747"/>
                <a:gd name="T1" fmla="*/ 373 h 746"/>
                <a:gd name="T2" fmla="*/ 374 w 747"/>
                <a:gd name="T3" fmla="*/ 746 h 746"/>
                <a:gd name="T4" fmla="*/ 0 w 747"/>
                <a:gd name="T5" fmla="*/ 373 h 746"/>
                <a:gd name="T6" fmla="*/ 374 w 747"/>
                <a:gd name="T7" fmla="*/ 0 h 746"/>
                <a:gd name="T8" fmla="*/ 747 w 747"/>
                <a:gd name="T9" fmla="*/ 373 h 746"/>
                <a:gd name="T10" fmla="*/ 321 w 747"/>
                <a:gd name="T11" fmla="*/ 520 h 746"/>
                <a:gd name="T12" fmla="*/ 588 w 747"/>
                <a:gd name="T13" fmla="*/ 254 h 746"/>
                <a:gd name="T14" fmla="*/ 588 w 747"/>
                <a:gd name="T15" fmla="*/ 226 h 746"/>
                <a:gd name="T16" fmla="*/ 560 w 747"/>
                <a:gd name="T17" fmla="*/ 226 h 746"/>
                <a:gd name="T18" fmla="*/ 307 w 747"/>
                <a:gd name="T19" fmla="*/ 478 h 746"/>
                <a:gd name="T20" fmla="*/ 201 w 747"/>
                <a:gd name="T21" fmla="*/ 372 h 746"/>
                <a:gd name="T22" fmla="*/ 173 w 747"/>
                <a:gd name="T23" fmla="*/ 372 h 746"/>
                <a:gd name="T24" fmla="*/ 173 w 747"/>
                <a:gd name="T25" fmla="*/ 400 h 746"/>
                <a:gd name="T26" fmla="*/ 293 w 747"/>
                <a:gd name="T27" fmla="*/ 520 h 746"/>
                <a:gd name="T28" fmla="*/ 307 w 747"/>
                <a:gd name="T29" fmla="*/ 526 h 746"/>
                <a:gd name="T30" fmla="*/ 321 w 747"/>
                <a:gd name="T31" fmla="*/ 520 h 7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747" h="746">
                  <a:moveTo>
                    <a:pt x="747" y="373"/>
                  </a:moveTo>
                  <a:cubicBezTo>
                    <a:pt x="747" y="579"/>
                    <a:pt x="580" y="746"/>
                    <a:pt x="374" y="746"/>
                  </a:cubicBezTo>
                  <a:cubicBezTo>
                    <a:pt x="167" y="746"/>
                    <a:pt x="0" y="579"/>
                    <a:pt x="0" y="373"/>
                  </a:cubicBezTo>
                  <a:cubicBezTo>
                    <a:pt x="0" y="167"/>
                    <a:pt x="167" y="0"/>
                    <a:pt x="374" y="0"/>
                  </a:cubicBezTo>
                  <a:cubicBezTo>
                    <a:pt x="580" y="0"/>
                    <a:pt x="747" y="167"/>
                    <a:pt x="747" y="373"/>
                  </a:cubicBezTo>
                  <a:close/>
                  <a:moveTo>
                    <a:pt x="321" y="520"/>
                  </a:moveTo>
                  <a:cubicBezTo>
                    <a:pt x="588" y="254"/>
                    <a:pt x="588" y="254"/>
                    <a:pt x="588" y="254"/>
                  </a:cubicBezTo>
                  <a:cubicBezTo>
                    <a:pt x="596" y="246"/>
                    <a:pt x="596" y="233"/>
                    <a:pt x="588" y="226"/>
                  </a:cubicBezTo>
                  <a:cubicBezTo>
                    <a:pt x="580" y="218"/>
                    <a:pt x="567" y="218"/>
                    <a:pt x="560" y="226"/>
                  </a:cubicBezTo>
                  <a:cubicBezTo>
                    <a:pt x="307" y="478"/>
                    <a:pt x="307" y="478"/>
                    <a:pt x="307" y="478"/>
                  </a:cubicBezTo>
                  <a:cubicBezTo>
                    <a:pt x="201" y="372"/>
                    <a:pt x="201" y="372"/>
                    <a:pt x="201" y="372"/>
                  </a:cubicBezTo>
                  <a:cubicBezTo>
                    <a:pt x="193" y="364"/>
                    <a:pt x="181" y="364"/>
                    <a:pt x="173" y="372"/>
                  </a:cubicBezTo>
                  <a:cubicBezTo>
                    <a:pt x="165" y="380"/>
                    <a:pt x="165" y="393"/>
                    <a:pt x="173" y="400"/>
                  </a:cubicBezTo>
                  <a:cubicBezTo>
                    <a:pt x="293" y="520"/>
                    <a:pt x="293" y="520"/>
                    <a:pt x="293" y="520"/>
                  </a:cubicBezTo>
                  <a:cubicBezTo>
                    <a:pt x="297" y="524"/>
                    <a:pt x="302" y="526"/>
                    <a:pt x="307" y="526"/>
                  </a:cubicBezTo>
                  <a:cubicBezTo>
                    <a:pt x="312" y="526"/>
                    <a:pt x="317" y="524"/>
                    <a:pt x="321" y="52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dirty="0"/>
            </a:p>
          </p:txBody>
        </p:sp>
        <p:sp>
          <p:nvSpPr>
            <p:cNvPr id="73" name="Textfeld 95"/>
            <p:cNvSpPr txBox="1"/>
            <p:nvPr/>
          </p:nvSpPr>
          <p:spPr>
            <a:xfrm>
              <a:off x="11082709" y="5782633"/>
              <a:ext cx="78098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planned</a:t>
              </a:r>
            </a:p>
          </p:txBody>
        </p:sp>
        <p:sp>
          <p:nvSpPr>
            <p:cNvPr id="146" name="Textfeld 95"/>
            <p:cNvSpPr txBox="1"/>
            <p:nvPr/>
          </p:nvSpPr>
          <p:spPr>
            <a:xfrm>
              <a:off x="9958864" y="5784691"/>
              <a:ext cx="97770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ratification</a:t>
              </a:r>
              <a:endParaRPr lang="en-US" sz="1400" dirty="0"/>
            </a:p>
          </p:txBody>
        </p:sp>
        <p:sp>
          <p:nvSpPr>
            <p:cNvPr id="148" name="Textfeld 95"/>
            <p:cNvSpPr txBox="1"/>
            <p:nvPr/>
          </p:nvSpPr>
          <p:spPr>
            <a:xfrm>
              <a:off x="9958864" y="6129582"/>
              <a:ext cx="97770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ratification</a:t>
              </a:r>
              <a:endParaRPr lang="en-US" sz="1400" dirty="0"/>
            </a:p>
          </p:txBody>
        </p:sp>
      </p:grpSp>
    </p:spTree>
    <p:extLst>
      <p:ext uri="{BB962C8B-B14F-4D97-AF65-F5344CB8AC3E}">
        <p14:creationId xmlns:p14="http://schemas.microsoft.com/office/powerpoint/2010/main" val="2336991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298</TotalTime>
  <Words>526</Words>
  <Application>Microsoft Office PowerPoint</Application>
  <PresentationFormat>와이드스크린</PresentationFormat>
  <Paragraphs>114</Paragraphs>
  <Slides>8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9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18" baseType="lpstr">
      <vt:lpstr>Book</vt:lpstr>
      <vt:lpstr>Myriad Pro</vt:lpstr>
      <vt:lpstr>Myriad Pro Light</vt:lpstr>
      <vt:lpstr>宋体</vt:lpstr>
      <vt:lpstr>Tele-GroteskFet</vt:lpstr>
      <vt:lpstr>맑은 고딕</vt:lpstr>
      <vt:lpstr>Arial</vt:lpstr>
      <vt:lpstr>Calibri</vt:lpstr>
      <vt:lpstr>Times New Roman</vt:lpstr>
      <vt:lpstr>Office Theme</vt:lpstr>
      <vt:lpstr>WPM status report TP46 opening</vt:lpstr>
      <vt:lpstr>WPM Status at TP45 opening</vt:lpstr>
      <vt:lpstr>TP46 opening - WI Snapshot</vt:lpstr>
      <vt:lpstr>37 active WIs*</vt:lpstr>
      <vt:lpstr>Freeze at TP46</vt:lpstr>
      <vt:lpstr>Approval at TP46</vt:lpstr>
      <vt:lpstr>Overdue WIs</vt:lpstr>
      <vt:lpstr>Timeline Release 4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Han Andrew Min-gyu</cp:lastModifiedBy>
  <cp:revision>189</cp:revision>
  <cp:lastPrinted>2020-04-20T12:01:53Z</cp:lastPrinted>
  <dcterms:created xsi:type="dcterms:W3CDTF">2017-09-21T15:46:31Z</dcterms:created>
  <dcterms:modified xsi:type="dcterms:W3CDTF">2020-07-01T12:47:26Z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(3)ymnEDRJRaOkqliNwYw1KqTlaf8//n81biCO+GQ7haVd5wUddmF6QtdZXse0N+S7XiwfoTaX5
P1rF86dGLFhBn28P2MZOv3JqXT898lvZAUjia9+40oXbmbUoZYWX4WMTrD902BIrGkhNMQa9
Qgupu917UVHESzCU+onh9w9oucPejHEZ72skgRPAaJEvScqZubgoAaO8cpdvW1kkfQMlKeUc
qMc35Tr8hy7aGkO3gl</vt:lpwstr>
  </property>
  <property fmtid="{D5CDD505-2E9C-101B-9397-08002B2CF9AE}" pid="3" name="_2015_ms_pID_7253431">
    <vt:lpwstr>efSEq6t0v0LwoZy5bY+WMepxgjhPpiPonnRv2hHtFDDUYO5C9kN3K1
ogXh0mXeETygEvGTftFHiSAHwL4AG4UojaGoRrSssM/txmvvPsj+gwsJLFW8MIPgBA6GuWNZ
0YAnnkEm0g+RFfdVtWNrAijOueqGSW8t/6eK0ci9GbtK1i3GWW+WKaRTp1a7VG0RIDC1JTqk
vbznww6ePJ+5tZDKZZgrmnWZVXmQlXphGAhp</vt:lpwstr>
  </property>
  <property fmtid="{D5CDD505-2E9C-101B-9397-08002B2CF9AE}" pid="4" name="_2015_ms_pID_7253432">
    <vt:lpwstr>4A==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1568787945</vt:lpwstr>
  </property>
</Properties>
</file>