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4" r:id="rId3"/>
    <p:sldId id="323" r:id="rId4"/>
    <p:sldId id="326" r:id="rId5"/>
    <p:sldId id="324" r:id="rId6"/>
    <p:sldId id="322" r:id="rId7"/>
    <p:sldId id="291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57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7/24/2020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7/24/2020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TP46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62254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Dale Seed, Peter Niblett, SeungMyeong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2020-07-01 to 2020-07-24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33400" y="1600200"/>
            <a:ext cx="80772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800" dirty="0"/>
              <a:t>A total of </a:t>
            </a:r>
            <a:r>
              <a:rPr lang="en-GB" altLang="en-US" sz="2800" dirty="0">
                <a:solidFill>
                  <a:srgbClr val="C00000"/>
                </a:solidFill>
              </a:rPr>
              <a:t>70</a:t>
            </a:r>
            <a:r>
              <a:rPr lang="en-GB" altLang="en-US" sz="2800" dirty="0"/>
              <a:t> SDS contributions were submitted</a:t>
            </a:r>
          </a:p>
          <a:p>
            <a:pPr lvl="1"/>
            <a:r>
              <a:rPr lang="en-GB" altLang="en-US" sz="2400" dirty="0"/>
              <a:t> 66 </a:t>
            </a:r>
            <a:r>
              <a:rPr lang="en-GB" altLang="en-US" sz="2400" dirty="0">
                <a:solidFill>
                  <a:schemeClr val="tx1"/>
                </a:solidFill>
              </a:rPr>
              <a:t>contributions were treated</a:t>
            </a:r>
          </a:p>
          <a:p>
            <a:pPr lvl="2"/>
            <a:r>
              <a:rPr lang="en-GB" altLang="en-US" sz="1800" dirty="0">
                <a:solidFill>
                  <a:srgbClr val="C00000"/>
                </a:solidFill>
              </a:rPr>
              <a:t>47</a:t>
            </a:r>
            <a:r>
              <a:rPr lang="en-GB" altLang="en-US" sz="1800" dirty="0"/>
              <a:t> Agreed, </a:t>
            </a:r>
            <a:r>
              <a:rPr lang="en-GB" altLang="en-US" sz="1800" dirty="0">
                <a:solidFill>
                  <a:srgbClr val="C00000"/>
                </a:solidFill>
              </a:rPr>
              <a:t>19</a:t>
            </a:r>
            <a:r>
              <a:rPr lang="en-GB" altLang="en-US" sz="1800" dirty="0"/>
              <a:t> Noted</a:t>
            </a:r>
          </a:p>
          <a:p>
            <a:pPr lvl="2"/>
            <a:r>
              <a:rPr lang="en-GB" altLang="en-US" sz="1800" dirty="0">
                <a:solidFill>
                  <a:schemeClr val="tx1"/>
                </a:solidFill>
              </a:rPr>
              <a:t>Priority was given to Rel-4 Stage 3 contributions</a:t>
            </a:r>
          </a:p>
          <a:p>
            <a:pPr lvl="1"/>
            <a:r>
              <a:rPr lang="en-GB" altLang="en-US" sz="2400" dirty="0"/>
              <a:t> </a:t>
            </a:r>
            <a:r>
              <a:rPr lang="en-GB" altLang="en-US" sz="2400" dirty="0">
                <a:solidFill>
                  <a:srgbClr val="C00000"/>
                </a:solidFill>
              </a:rPr>
              <a:t>4</a:t>
            </a:r>
            <a:r>
              <a:rPr lang="en-GB" altLang="en-US" sz="2400" dirty="0"/>
              <a:t> </a:t>
            </a:r>
            <a:r>
              <a:rPr lang="en-GB" altLang="en-US" sz="2400" dirty="0">
                <a:solidFill>
                  <a:schemeClr val="tx1"/>
                </a:solidFill>
              </a:rPr>
              <a:t>contributions were not treated due to lack of time</a:t>
            </a:r>
          </a:p>
          <a:p>
            <a:pPr lvl="2"/>
            <a:r>
              <a:rPr lang="en-GB" altLang="en-US" sz="1800" dirty="0"/>
              <a:t>Rel-5 contributions </a:t>
            </a:r>
            <a:endParaRPr lang="en-GB" altLang="en-US" sz="2800" dirty="0"/>
          </a:p>
          <a:p>
            <a:pPr marL="0" indent="0">
              <a:buNone/>
            </a:pPr>
            <a:endParaRPr lang="en-GB" alt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19010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 (no risk for Rel-4)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18902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 (low risk for Rel-4)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2985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 (med risk for Rel-4)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25135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 started or stalled (high risk Rel-4)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0A5ADA4-2740-4051-99F0-2DC9FC0D17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643371"/>
              </p:ext>
            </p:extLst>
          </p:nvPr>
        </p:nvGraphicFramePr>
        <p:xfrm>
          <a:off x="444006" y="1348872"/>
          <a:ext cx="8072421" cy="3858488"/>
        </p:xfrm>
        <a:graphic>
          <a:graphicData uri="http://schemas.openxmlformats.org/drawingml/2006/table">
            <a:tbl>
              <a:tblPr/>
              <a:tblGrid>
                <a:gridCol w="506816">
                  <a:extLst>
                    <a:ext uri="{9D8B030D-6E8A-4147-A177-3AD203B41FA5}">
                      <a16:colId xmlns:a16="http://schemas.microsoft.com/office/drawing/2014/main" val="2454337126"/>
                    </a:ext>
                  </a:extLst>
                </a:gridCol>
                <a:gridCol w="3500901">
                  <a:extLst>
                    <a:ext uri="{9D8B030D-6E8A-4147-A177-3AD203B41FA5}">
                      <a16:colId xmlns:a16="http://schemas.microsoft.com/office/drawing/2014/main" val="2179083337"/>
                    </a:ext>
                  </a:extLst>
                </a:gridCol>
                <a:gridCol w="374514">
                  <a:extLst>
                    <a:ext uri="{9D8B030D-6E8A-4147-A177-3AD203B41FA5}">
                      <a16:colId xmlns:a16="http://schemas.microsoft.com/office/drawing/2014/main" val="2134944154"/>
                    </a:ext>
                  </a:extLst>
                </a:gridCol>
                <a:gridCol w="374514">
                  <a:extLst>
                    <a:ext uri="{9D8B030D-6E8A-4147-A177-3AD203B41FA5}">
                      <a16:colId xmlns:a16="http://schemas.microsoft.com/office/drawing/2014/main" val="953270123"/>
                    </a:ext>
                  </a:extLst>
                </a:gridCol>
                <a:gridCol w="374514">
                  <a:extLst>
                    <a:ext uri="{9D8B030D-6E8A-4147-A177-3AD203B41FA5}">
                      <a16:colId xmlns:a16="http://schemas.microsoft.com/office/drawing/2014/main" val="3061135584"/>
                    </a:ext>
                  </a:extLst>
                </a:gridCol>
                <a:gridCol w="374514">
                  <a:extLst>
                    <a:ext uri="{9D8B030D-6E8A-4147-A177-3AD203B41FA5}">
                      <a16:colId xmlns:a16="http://schemas.microsoft.com/office/drawing/2014/main" val="4211560039"/>
                    </a:ext>
                  </a:extLst>
                </a:gridCol>
                <a:gridCol w="374514">
                  <a:extLst>
                    <a:ext uri="{9D8B030D-6E8A-4147-A177-3AD203B41FA5}">
                      <a16:colId xmlns:a16="http://schemas.microsoft.com/office/drawing/2014/main" val="4092369923"/>
                    </a:ext>
                  </a:extLst>
                </a:gridCol>
                <a:gridCol w="2192134">
                  <a:extLst>
                    <a:ext uri="{9D8B030D-6E8A-4147-A177-3AD203B41FA5}">
                      <a16:colId xmlns:a16="http://schemas.microsoft.com/office/drawing/2014/main" val="3012717248"/>
                    </a:ext>
                  </a:extLst>
                </a:gridCol>
              </a:tblGrid>
              <a:tr h="2040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</a:t>
                      </a:r>
                    </a:p>
                  </a:txBody>
                  <a:tcPr marL="5207" marR="5207" marT="5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Title</a:t>
                      </a:r>
                    </a:p>
                  </a:txBody>
                  <a:tcPr marL="5207" marR="5207" marT="5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SDS42</a:t>
                      </a:r>
                    </a:p>
                  </a:txBody>
                  <a:tcPr marL="5207" marR="5207" marT="5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SDS43</a:t>
                      </a:r>
                    </a:p>
                  </a:txBody>
                  <a:tcPr marL="5207" marR="5207" marT="5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SDS44</a:t>
                      </a:r>
                    </a:p>
                  </a:txBody>
                  <a:tcPr marL="5207" marR="5207" marT="5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SDS45</a:t>
                      </a:r>
                    </a:p>
                  </a:txBody>
                  <a:tcPr marL="5207" marR="5207" marT="5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SDS46</a:t>
                      </a:r>
                    </a:p>
                  </a:txBody>
                  <a:tcPr marL="5207" marR="5207" marT="5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Comments</a:t>
                      </a:r>
                    </a:p>
                  </a:txBody>
                  <a:tcPr marL="5207" marR="5207" marT="52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0969885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WI-0053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Enhancements on Semantic Support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3 Completed at TP46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505480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WI-0058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Interworking with 3GPP networks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3 Completed at TP46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2547260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WI-0064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Adaption of oneM2M for Smart City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Stalled - No normative R4 work planned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7896799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WI-0069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Heterogen. identificat. service in oneM2M syst.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Stalled - No normative R4 work planned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449487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WI-0072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Modbus Interworking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 Completed at TP46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410153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WI-0076 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Lightweight oneM2M Services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2 Frozen, Stage 3 in progress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218571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WI-0077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Attribute based Access Control Policy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2 Frozen, Stage 3 in progress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095594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WI-0080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Edge and Fog Computing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2 Frozen, Stage 3 in progress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161734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WI-0083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Service Subscribers and Users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2 Frozen, Stage 3 in progress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680481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WI-0089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Getting started with oneM2M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Stalled - No normative R4 work planned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3601099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WI-0090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and Zigbee interworking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 work in progress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934628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WI-0091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Services and Platform Discovery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Stalled - No normative R4 work planned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952808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WI-0093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 Triggering Enhancements 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2 Frozen, Stage 3 in progress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147972"/>
                  </a:ext>
                </a:extLst>
              </a:tr>
              <a:tr h="39031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WI-0095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System Enhancements to Support Data Protection Regulations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038141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WI-0096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Effective IoT Communication to Protect 3GPP Networks 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064437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WI-0100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and SensorThings API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889223"/>
                  </a:ext>
                </a:extLst>
              </a:tr>
              <a:tr h="2040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WI-0102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System enhancements to support Data License Management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5207" marR="5207" marT="52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921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Rel-4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66700" y="1371600"/>
            <a:ext cx="86106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000" dirty="0"/>
              <a:t>SDS WG has frozen Rel-4 Stage 2 (No exceptions </a:t>
            </a:r>
            <a:r>
              <a:rPr lang="en-GB" altLang="en-US" sz="2000" dirty="0">
                <a:sym typeface="Wingdings" panose="05000000000000000000" pitchFamily="2" charset="2"/>
              </a:rPr>
              <a:t>)</a:t>
            </a:r>
            <a:endParaRPr lang="en-GB" altLang="en-US" sz="2000" dirty="0"/>
          </a:p>
          <a:p>
            <a:pPr marL="914400" lvl="2" indent="0">
              <a:buNone/>
            </a:pPr>
            <a:endParaRPr lang="en-GB" altLang="en-US" sz="600" dirty="0"/>
          </a:p>
          <a:p>
            <a:r>
              <a:rPr lang="en-GB" altLang="en-US" sz="2000" dirty="0"/>
              <a:t>Majority of SDS 46 meeting time was spent on Rel-4 Stage 3 work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completed for a few features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Semantic reasoning, ontology management, E2E QoS session, </a:t>
            </a:r>
            <a:r>
              <a:rPr lang="en-GB" altLang="en-US" sz="1600" dirty="0" err="1">
                <a:solidFill>
                  <a:srgbClr val="C00000"/>
                </a:solidFill>
              </a:rPr>
              <a:t>flexContainerInstance</a:t>
            </a:r>
            <a:r>
              <a:rPr lang="en-GB" altLang="en-US" sz="1600" dirty="0">
                <a:solidFill>
                  <a:srgbClr val="C00000"/>
                </a:solidFill>
              </a:rPr>
              <a:t>, geo query, network monitoring 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for several Rel-4 features progressing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E.g. service subscriber, primitive profile, time sync, permission-based discovery, discovery-based operations, attribute-based ACPs, </a:t>
            </a:r>
            <a:r>
              <a:rPr lang="en-GB" altLang="en-US" sz="1600" dirty="0" err="1">
                <a:solidFill>
                  <a:srgbClr val="C00000"/>
                </a:solidFill>
              </a:rPr>
              <a:t>deletionCnt</a:t>
            </a:r>
            <a:r>
              <a:rPr lang="en-GB" altLang="en-US" sz="1600" dirty="0">
                <a:solidFill>
                  <a:srgbClr val="C00000"/>
                </a:solidFill>
              </a:rPr>
              <a:t>, context aware ACPs, etc.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for several Rel-4 features not started yet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E.g. action triggering, notification recording, software campaigning, etc.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As done in prior releases, SDS will compile a more complete checklist of required Rel-4 Stage 3 contributions by reviewing agreed Rel-4 Stage 2 contributions</a:t>
            </a:r>
          </a:p>
          <a:p>
            <a:pPr marL="457200" lvl="1" indent="0">
              <a:buNone/>
            </a:pPr>
            <a:endParaRPr lang="en-GB" altLang="en-US" sz="600" dirty="0">
              <a:solidFill>
                <a:schemeClr val="tx1"/>
              </a:solidFill>
            </a:endParaRPr>
          </a:p>
          <a:p>
            <a:r>
              <a:rPr lang="en-GB" altLang="en-US" sz="2000" dirty="0"/>
              <a:t>Rel-4 XSDs also need to be generated</a:t>
            </a:r>
          </a:p>
          <a:p>
            <a:pPr lvl="1"/>
            <a:r>
              <a:rPr lang="en-GB" altLang="en-US" sz="1600" dirty="0"/>
              <a:t>Joint meeting scheduled with RDM/TDE/SDS on 9/8 to coordinate on XSDs, Git Repos and oneM2M Issue Tracker</a:t>
            </a:r>
          </a:p>
          <a:p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87649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95BFF-8799-4B46-8C5B-FA22D5E33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/>
              <a:t>SDS Actions from TP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49D38-7A41-4D02-9DFF-413375E36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sz="2400" dirty="0"/>
              <a:t>SDS discussed progress made regarding ITU-T Study Group 20 comments on TS-0003 v2.4.1</a:t>
            </a:r>
          </a:p>
          <a:p>
            <a:pPr lvl="1"/>
            <a:r>
              <a:rPr lang="en-US" sz="2000" dirty="0"/>
              <a:t>Thanks to BT (Colin and Rana) who have been leading this dialogue with ITU-T and addressing these actions</a:t>
            </a:r>
          </a:p>
          <a:p>
            <a:pPr lvl="1"/>
            <a:r>
              <a:rPr lang="en-US" sz="2000" dirty="0"/>
              <a:t>Plans:</a:t>
            </a:r>
          </a:p>
          <a:p>
            <a:pPr lvl="2"/>
            <a:r>
              <a:rPr lang="en-US" sz="1600" dirty="0"/>
              <a:t>Rana and Colin plan to discuss / resolve remaining issues with ITU-T </a:t>
            </a:r>
          </a:p>
          <a:p>
            <a:pPr lvl="2"/>
            <a:r>
              <a:rPr lang="en-US" sz="1600" dirty="0"/>
              <a:t>Rana and Colin plan to bring in maintenance CRs to TS-0003 in upcoming Aug/Sept SDS conf calls</a:t>
            </a:r>
          </a:p>
          <a:p>
            <a:pPr lvl="3"/>
            <a:r>
              <a:rPr lang="en-US" sz="1800" dirty="0"/>
              <a:t>CRs will be aligned with the agreed upon way forward that has been discussed with ITU-T and captured in issue tracker list</a:t>
            </a:r>
          </a:p>
          <a:p>
            <a:pPr lvl="2"/>
            <a:r>
              <a:rPr lang="en-US" sz="1600" dirty="0"/>
              <a:t>The near-term goal is still to get ITU-T Study Group 20 approve TS-0003 R2  </a:t>
            </a:r>
          </a:p>
        </p:txBody>
      </p:sp>
    </p:spTree>
    <p:extLst>
      <p:ext uri="{BB962C8B-B14F-4D97-AF65-F5344CB8AC3E}">
        <p14:creationId xmlns:p14="http://schemas.microsoft.com/office/powerpoint/2010/main" val="3471147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6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TP-2020-0093 – </a:t>
            </a:r>
            <a:r>
              <a:rPr lang="en-US" altLang="en-US" sz="2400" dirty="0">
                <a:solidFill>
                  <a:srgbClr val="C00000"/>
                </a:solidFill>
              </a:rPr>
              <a:t>04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04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07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15</a:t>
            </a:r>
          </a:p>
          <a:p>
            <a:r>
              <a:rPr lang="en-US" altLang="en-US" sz="2400" dirty="0"/>
              <a:t>TS-0003 – TP-2020-0094 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</a:p>
          <a:p>
            <a:r>
              <a:rPr lang="en-US" altLang="en-US" sz="2400" dirty="0"/>
              <a:t>TS-0004 – TP-2020-0095 – </a:t>
            </a:r>
            <a:r>
              <a:rPr lang="en-US" altLang="en-US" sz="2400" dirty="0">
                <a:solidFill>
                  <a:srgbClr val="C00000"/>
                </a:solidFill>
              </a:rPr>
              <a:t>05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05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12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22</a:t>
            </a:r>
          </a:p>
          <a:p>
            <a:r>
              <a:rPr lang="en-US" altLang="en-US" sz="2400" dirty="0"/>
              <a:t>TS-0008 – TP-2020-0096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01 </a:t>
            </a:r>
          </a:p>
          <a:p>
            <a:r>
              <a:rPr lang="en-US" altLang="en-US" sz="2400" dirty="0"/>
              <a:t>TS-0009 – TP-2020-0097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endParaRPr lang="en-US" altLang="en-US" sz="2400" dirty="0"/>
          </a:p>
          <a:p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7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299161"/>
              </p:ext>
            </p:extLst>
          </p:nvPr>
        </p:nvGraphicFramePr>
        <p:xfrm>
          <a:off x="1295400" y="1712166"/>
          <a:ext cx="6400800" cy="3433668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46.1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13-Aug-2020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46.2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27-Aug-2020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5463217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SDS/RDM/TDE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Tues 08-Sep-2020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12:00 – 13:30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377403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46.3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10-Sep-2020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0924263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46.4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Fri 24-Sep-2020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03805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23464</TotalTime>
  <Words>881</Words>
  <Application>Microsoft Office PowerPoint</Application>
  <PresentationFormat>On-screen Show (4:3)</PresentationFormat>
  <Paragraphs>212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Myriad pro</vt:lpstr>
      <vt:lpstr>Times New Roman</vt:lpstr>
      <vt:lpstr>Office Theme</vt:lpstr>
      <vt:lpstr>SDS Status Report to TP46</vt:lpstr>
      <vt:lpstr>Summary</vt:lpstr>
      <vt:lpstr>SDS WI Status </vt:lpstr>
      <vt:lpstr>Rel-4 Progress</vt:lpstr>
      <vt:lpstr>SDS Actions from TP 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Dale03</cp:lastModifiedBy>
  <cp:revision>605</cp:revision>
  <dcterms:created xsi:type="dcterms:W3CDTF">2012-09-11T22:52:11Z</dcterms:created>
  <dcterms:modified xsi:type="dcterms:W3CDTF">2020-07-24T13:01:27Z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</Properties>
</file>