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62" r:id="rId4"/>
    <p:sldId id="265" r:id="rId5"/>
    <p:sldId id="263" r:id="rId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9999FF"/>
    <a:srgbClr val="0066FF"/>
    <a:srgbClr val="FF66FF"/>
    <a:srgbClr val="9933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/>
      <a:tcStyle>
        <a:tcBdr/>
        <a:fill>
          <a:solidFill>
            <a:srgbClr val="F4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FD7"/>
          </a:solidFill>
        </a:fill>
      </a:tcStyle>
    </a:wholeTbl>
    <a:band2H>
      <a:tcTxStyle/>
      <a:tcStyle>
        <a:tcBdr/>
        <a:fill>
          <a:solidFill>
            <a:srgbClr val="E6E9EC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9E8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8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2020 oneM2M</a:t>
            </a:r>
          </a:p>
        </p:txBody>
      </p:sp>
      <p:sp>
        <p:nvSpPr>
          <p:cNvPr id="19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0" name="Rectangle 6"/>
          <p:cNvSpPr/>
          <p:nvPr/>
        </p:nvSpPr>
        <p:spPr>
          <a:xfrm>
            <a:off x="0" y="4285396"/>
            <a:ext cx="12192000" cy="2572604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pic>
        <p:nvPicPr>
          <p:cNvPr id="22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860" y="194184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50196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2" name="Rectangle 6"/>
          <p:cNvSpPr/>
          <p:nvPr/>
        </p:nvSpPr>
        <p:spPr>
          <a:xfrm>
            <a:off x="0" y="5341434"/>
            <a:ext cx="12192000" cy="1516567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3" name="Title Text"/>
          <p:cNvSpPr txBox="1">
            <a:spLocks noGrp="1"/>
          </p:cNvSpPr>
          <p:nvPr>
            <p:ph type="title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pic>
        <p:nvPicPr>
          <p:cNvPr id="34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860" y="194184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5847555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4" name="Title Text"/>
          <p:cNvSpPr txBox="1">
            <a:spLocks noGrp="1"/>
          </p:cNvSpPr>
          <p:nvPr>
            <p:ph type="title"/>
          </p:nvPr>
        </p:nvSpPr>
        <p:spPr>
          <a:xfrm>
            <a:off x="659779" y="1233865"/>
            <a:ext cx="11296186" cy="2387601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r>
              <a:t>Title Text</a:t>
            </a:r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44" y="305687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59779" y="3837899"/>
            <a:ext cx="914400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>
            <a:spLocks noGrp="1"/>
          </p:cNvSpPr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 b="1"/>
            </a:lvl1pPr>
            <a:lvl2pPr marL="0" indent="457200">
              <a:buClrTx/>
              <a:buSzTx/>
              <a:buFontTx/>
              <a:buNone/>
              <a:defRPr sz="2400" b="1"/>
            </a:lvl2pPr>
            <a:lvl3pPr marL="0" indent="914400">
              <a:buClrTx/>
              <a:buSzTx/>
              <a:buFontTx/>
              <a:buNone/>
              <a:defRPr sz="2400" b="1"/>
            </a:lvl3pPr>
            <a:lvl4pPr marL="0" indent="1371600">
              <a:buClrTx/>
              <a:buSzTx/>
              <a:buFontTx/>
              <a:buNone/>
              <a:defRPr sz="2400" b="1"/>
            </a:lvl4pPr>
            <a:lvl5pPr marL="0" indent="1828800">
              <a:buClrTx/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400" b="1"/>
            </a:pPr>
            <a:endParaRPr/>
          </a:p>
        </p:txBody>
      </p:sp>
      <p:sp>
        <p:nvSpPr>
          <p:cNvPr id="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2020 oneM2M</a:t>
            </a:r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18343" y="6543310"/>
            <a:ext cx="273656" cy="26425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79597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as.Kraft@t-systems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sma.com/aboutus/workinggroups/resources/opg-meeting-19-document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ctrTitle"/>
          </p:nvPr>
        </p:nvSpPr>
        <p:spPr>
          <a:xfrm>
            <a:off x="401443" y="1792922"/>
            <a:ext cx="11296186" cy="2387601"/>
          </a:xfrm>
          <a:prstGeom prst="rect">
            <a:avLst/>
          </a:prstGeom>
        </p:spPr>
        <p:txBody>
          <a:bodyPr anchor="ctr"/>
          <a:lstStyle/>
          <a:p>
            <a:pPr>
              <a:defRPr sz="5400"/>
            </a:pPr>
            <a:r>
              <a:rPr lang="de-DE" altLang="ja-JP" dirty="0"/>
              <a:t>Architecture mapping of</a:t>
            </a:r>
            <a:br>
              <a:rPr lang="de-DE" altLang="ja-JP" dirty="0"/>
            </a:br>
            <a:r>
              <a:rPr lang="de-DE" altLang="ja-JP" dirty="0"/>
              <a:t>GSMA OPG</a:t>
            </a:r>
            <a:endParaRPr dirty="0"/>
          </a:p>
        </p:txBody>
      </p:sp>
      <p:sp>
        <p:nvSpPr>
          <p:cNvPr id="113" name="Text Placeholder 2"/>
          <p:cNvSpPr txBox="1">
            <a:spLocks noGrp="1"/>
          </p:cNvSpPr>
          <p:nvPr>
            <p:ph type="subTitle" sz="half" idx="1"/>
          </p:nvPr>
        </p:nvSpPr>
        <p:spPr>
          <a:xfrm>
            <a:off x="0" y="5019675"/>
            <a:ext cx="12192000" cy="165576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1000"/>
              </a:lnSpc>
            </a:pPr>
            <a:r>
              <a:rPr lang="en-US" sz="2800" dirty="0"/>
              <a:t>Kenichi Yamamoto</a:t>
            </a:r>
            <a:r>
              <a:rPr sz="2800" dirty="0"/>
              <a:t>, </a:t>
            </a:r>
            <a:r>
              <a:rPr lang="en-US" sz="2800" dirty="0"/>
              <a:t>KDDI</a:t>
            </a:r>
            <a:endParaRPr sz="2800" u="sng" dirty="0">
              <a:solidFill>
                <a:srgbClr val="668C97"/>
              </a:solidFill>
              <a:uFill>
                <a:solidFill>
                  <a:srgbClr val="668C97"/>
                </a:solidFill>
              </a:uFill>
              <a:hlinkClick r:id="rId2"/>
            </a:endParaRPr>
          </a:p>
        </p:txBody>
      </p:sp>
      <p:sp>
        <p:nvSpPr>
          <p:cNvPr id="114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12003102" y="6543310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/>
          </a:bodyPr>
          <a:lstStyle/>
          <a:p>
            <a:r>
              <a:rPr lang="en-US" dirty="0"/>
              <a:t>Background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3735" y="1382278"/>
            <a:ext cx="11062855" cy="5155682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GSMA has launched a project, Operator Platform Group (OPG), to define the architecture and technical requirements for a federated platform.</a:t>
            </a:r>
          </a:p>
          <a:p>
            <a:r>
              <a:rPr lang="en-US" altLang="ja-JP" sz="2400" dirty="0"/>
              <a:t>It is the desire of the GSMA to instruct existing SDOs with the realization of the requirements.</a:t>
            </a:r>
          </a:p>
          <a:p>
            <a:r>
              <a:rPr lang="en-US" altLang="ja-JP" sz="2400" dirty="0"/>
              <a:t>GSMA OPG plan to collaborate with the SDOs (e.g. invitation of the SDOs Chairs, Liaison Statements) to align the activities and they are considering oneM2M for this collaboration.</a:t>
            </a:r>
          </a:p>
          <a:p>
            <a:r>
              <a:rPr lang="en-US" altLang="ja-JP" sz="2400" dirty="0"/>
              <a:t>GSMA TEC(Telco Edge Cloud) Chair gave a presentation of GSMA OPG activity on July 16.</a:t>
            </a:r>
          </a:p>
          <a:p>
            <a:r>
              <a:rPr lang="en-US" altLang="ja-JP" sz="2400" dirty="0"/>
              <a:t>oneM2M needs to reply the SDO survey of GSMA OPG.</a:t>
            </a:r>
          </a:p>
          <a:p>
            <a:r>
              <a:rPr lang="en-US" altLang="ja-JP" sz="2400" dirty="0"/>
              <a:t>This contribution is for architecture mapping based on the SDO survey. </a:t>
            </a:r>
            <a:endParaRPr lang="ja-JP" altLang="en-US" sz="2400" dirty="0"/>
          </a:p>
          <a:p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68807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142">
            <a:extLst>
              <a:ext uri="{FF2B5EF4-FFF2-40B4-BE49-F238E27FC236}">
                <a16:creationId xmlns:a16="http://schemas.microsoft.com/office/drawing/2014/main" id="{579B666E-3FEE-42C5-BBA9-B650B208FDD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0110"/>
            <a:ext cx="7081887" cy="471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 fontScale="90000"/>
          </a:bodyPr>
          <a:lstStyle/>
          <a:p>
            <a:r>
              <a:rPr lang="de-DE" dirty="0"/>
              <a:t>Architecture mapping between GSMA OPG and oneM2M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C97C3E2-66B6-4C3E-B517-4BB511C753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60421" y="1173571"/>
            <a:ext cx="11027664" cy="73544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en-US" i="1" dirty="0"/>
          </a:p>
          <a:p>
            <a:pPr marL="0" indent="0">
              <a:lnSpc>
                <a:spcPct val="120000"/>
              </a:lnSpc>
              <a:buNone/>
            </a:pPr>
            <a:endParaRPr lang="en-US" i="1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de-DE" dirty="0"/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5819368E-82AA-45C9-8709-018D850DB733}"/>
              </a:ext>
            </a:extLst>
          </p:cNvPr>
          <p:cNvSpPr/>
          <p:nvPr/>
        </p:nvSpPr>
        <p:spPr>
          <a:xfrm>
            <a:off x="7242308" y="2567710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</a:t>
            </a:r>
            <a:r>
              <a:rPr kumimoji="1" lang="ja-JP" altLang="en-US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 </a:t>
            </a:r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1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E58DC1BA-777F-49BE-AE8F-E870B038A178}"/>
              </a:ext>
            </a:extLst>
          </p:cNvPr>
          <p:cNvSpPr/>
          <p:nvPr/>
        </p:nvSpPr>
        <p:spPr>
          <a:xfrm>
            <a:off x="10479052" y="2567710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 2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F249AED9-B4AF-4728-BC67-4F184014DD86}"/>
              </a:ext>
            </a:extLst>
          </p:cNvPr>
          <p:cNvSpPr/>
          <p:nvPr/>
        </p:nvSpPr>
        <p:spPr>
          <a:xfrm>
            <a:off x="7242308" y="1301394"/>
            <a:ext cx="1584176" cy="522004"/>
          </a:xfrm>
          <a:prstGeom prst="round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Application Provider</a:t>
            </a:r>
            <a:endParaRPr kumimoji="1" lang="ja-JP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9">
            <a:extLst>
              <a:ext uri="{FF2B5EF4-FFF2-40B4-BE49-F238E27FC236}">
                <a16:creationId xmlns:a16="http://schemas.microsoft.com/office/drawing/2014/main" id="{B9B6A3AA-A1E1-414A-A8FA-0F70924306BF}"/>
              </a:ext>
            </a:extLst>
          </p:cNvPr>
          <p:cNvSpPr/>
          <p:nvPr/>
        </p:nvSpPr>
        <p:spPr>
          <a:xfrm>
            <a:off x="7242307" y="4129658"/>
            <a:ext cx="1584175" cy="522004"/>
          </a:xfrm>
          <a:prstGeom prst="roundRect">
            <a:avLst/>
          </a:prstGeom>
          <a:solidFill>
            <a:schemeClr val="accent3"/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Network</a:t>
            </a:r>
          </a:p>
          <a:p>
            <a:pPr algn="ctr"/>
            <a:r>
              <a:rPr lang="en-US" altLang="ja-JP" sz="13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  <a:endParaRPr lang="ja-JP" altLang="en-US" sz="135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5F8CD88-98E0-4513-8416-3928E7D0DB18}"/>
              </a:ext>
            </a:extLst>
          </p:cNvPr>
          <p:cNvSpPr/>
          <p:nvPr/>
        </p:nvSpPr>
        <p:spPr>
          <a:xfrm>
            <a:off x="9901743" y="4124172"/>
            <a:ext cx="1584176" cy="5220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latin typeface="Calibri" panose="020F0502020204030204" pitchFamily="34" charset="0"/>
                <a:cs typeface="Calibri" panose="020F0502020204030204" pitchFamily="34" charset="0"/>
              </a:rPr>
              <a:t>User Client</a:t>
            </a:r>
            <a:endParaRPr lang="ja-JP" alt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Arrow Connector 13">
            <a:extLst>
              <a:ext uri="{FF2B5EF4-FFF2-40B4-BE49-F238E27FC236}">
                <a16:creationId xmlns:a16="http://schemas.microsoft.com/office/drawing/2014/main" id="{3A92D4BB-3289-484E-8D82-125D492D1561}"/>
              </a:ext>
            </a:extLst>
          </p:cNvPr>
          <p:cNvCxnSpPr>
            <a:cxnSpLocks/>
            <a:stCxn id="10" idx="2"/>
            <a:endCxn id="7" idx="0"/>
          </p:cNvCxnSpPr>
          <p:nvPr/>
        </p:nvCxnSpPr>
        <p:spPr>
          <a:xfrm>
            <a:off x="8034396" y="1823398"/>
            <a:ext cx="0" cy="744312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Rectangle 15">
            <a:extLst>
              <a:ext uri="{FF2B5EF4-FFF2-40B4-BE49-F238E27FC236}">
                <a16:creationId xmlns:a16="http://schemas.microsoft.com/office/drawing/2014/main" id="{13E808E1-82C2-4347-8897-291421A8B00F}"/>
              </a:ext>
            </a:extLst>
          </p:cNvPr>
          <p:cNvSpPr/>
          <p:nvPr/>
        </p:nvSpPr>
        <p:spPr>
          <a:xfrm>
            <a:off x="8047116" y="1993941"/>
            <a:ext cx="225298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NBI (NorthBound Interface)</a:t>
            </a:r>
            <a:endParaRPr lang="ja-JP" altLang="en-US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5" name="Straight Arrow Connector 31">
            <a:extLst>
              <a:ext uri="{FF2B5EF4-FFF2-40B4-BE49-F238E27FC236}">
                <a16:creationId xmlns:a16="http://schemas.microsoft.com/office/drawing/2014/main" id="{78F9DC06-16F2-4689-8752-E677ED0709DC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8826484" y="2828712"/>
            <a:ext cx="1652568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Rectangle 34">
            <a:extLst>
              <a:ext uri="{FF2B5EF4-FFF2-40B4-BE49-F238E27FC236}">
                <a16:creationId xmlns:a16="http://schemas.microsoft.com/office/drawing/2014/main" id="{BD908488-C7F0-4B2C-B150-FAAD2352B57C}"/>
              </a:ext>
            </a:extLst>
          </p:cNvPr>
          <p:cNvSpPr/>
          <p:nvPr/>
        </p:nvSpPr>
        <p:spPr>
          <a:xfrm>
            <a:off x="8504854" y="2550824"/>
            <a:ext cx="2437231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EWBI</a:t>
            </a:r>
          </a:p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(East-WestBound</a:t>
            </a:r>
          </a:p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Interface)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9" name="Straight Arrow Connector 43">
            <a:extLst>
              <a:ext uri="{FF2B5EF4-FFF2-40B4-BE49-F238E27FC236}">
                <a16:creationId xmlns:a16="http://schemas.microsoft.com/office/drawing/2014/main" id="{1E773DB1-5CBF-478F-B394-15D3D901CF5A}"/>
              </a:ext>
            </a:extLst>
          </p:cNvPr>
          <p:cNvCxnSpPr>
            <a:cxnSpLocks/>
            <a:stCxn id="11" idx="0"/>
            <a:endCxn id="7" idx="2"/>
          </p:cNvCxnSpPr>
          <p:nvPr/>
        </p:nvCxnSpPr>
        <p:spPr>
          <a:xfrm flipV="1">
            <a:off x="8034395" y="3089714"/>
            <a:ext cx="1" cy="1039944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ctangle 22">
            <a:extLst>
              <a:ext uri="{FF2B5EF4-FFF2-40B4-BE49-F238E27FC236}">
                <a16:creationId xmlns:a16="http://schemas.microsoft.com/office/drawing/2014/main" id="{FBFF1CEC-7A15-40D2-9B99-C8456A75AEF0}"/>
              </a:ext>
            </a:extLst>
          </p:cNvPr>
          <p:cNvSpPr/>
          <p:nvPr/>
        </p:nvSpPr>
        <p:spPr>
          <a:xfrm>
            <a:off x="8965639" y="4369210"/>
            <a:ext cx="93610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APP APIs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25" name="Connector: Elbow 20">
            <a:extLst>
              <a:ext uri="{FF2B5EF4-FFF2-40B4-BE49-F238E27FC236}">
                <a16:creationId xmlns:a16="http://schemas.microsoft.com/office/drawing/2014/main" id="{BBCACCE2-AD00-4045-B208-022478E632BE}"/>
              </a:ext>
            </a:extLst>
          </p:cNvPr>
          <p:cNvCxnSpPr>
            <a:cxnSpLocks/>
          </p:cNvCxnSpPr>
          <p:nvPr/>
        </p:nvCxnSpPr>
        <p:spPr>
          <a:xfrm rot="16200000" flipH="1">
            <a:off x="9089954" y="2277225"/>
            <a:ext cx="1034458" cy="2659435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Rectangle 35">
            <a:extLst>
              <a:ext uri="{FF2B5EF4-FFF2-40B4-BE49-F238E27FC236}">
                <a16:creationId xmlns:a16="http://schemas.microsoft.com/office/drawing/2014/main" id="{FF334DAE-A708-420A-9BAB-27301A4DA705}"/>
              </a:ext>
            </a:extLst>
          </p:cNvPr>
          <p:cNvSpPr/>
          <p:nvPr/>
        </p:nvSpPr>
        <p:spPr>
          <a:xfrm>
            <a:off x="8334970" y="3367602"/>
            <a:ext cx="246429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solidFill>
                  <a:schemeClr val="accent6"/>
                </a:solidFill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UNI (User-Network Interface)</a:t>
            </a:r>
            <a:endParaRPr lang="ja-JP" altLang="en-US" sz="1400" dirty="0">
              <a:solidFill>
                <a:schemeClr val="accent6"/>
              </a:solidFill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30" name="Straight Arrow Connector 13">
            <a:extLst>
              <a:ext uri="{FF2B5EF4-FFF2-40B4-BE49-F238E27FC236}">
                <a16:creationId xmlns:a16="http://schemas.microsoft.com/office/drawing/2014/main" id="{2D055D66-3C3B-4545-BAE5-F8B5A27D32C1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 flipV="1">
            <a:off x="8826482" y="4385174"/>
            <a:ext cx="1075261" cy="5486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4CD84613-5FBD-487F-B2BA-C8736B92113D}"/>
              </a:ext>
            </a:extLst>
          </p:cNvPr>
          <p:cNvCxnSpPr>
            <a:cxnSpLocks/>
          </p:cNvCxnSpPr>
          <p:nvPr/>
        </p:nvCxnSpPr>
        <p:spPr>
          <a:xfrm flipV="1">
            <a:off x="4468639" y="1569351"/>
            <a:ext cx="2934878" cy="642004"/>
          </a:xfrm>
          <a:prstGeom prst="straightConnector1">
            <a:avLst/>
          </a:prstGeom>
          <a:noFill/>
          <a:ln w="38100" cap="flat">
            <a:solidFill>
              <a:schemeClr val="accent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C44EE23-204A-4650-AC27-25D8D1D0BE96}"/>
              </a:ext>
            </a:extLst>
          </p:cNvPr>
          <p:cNvCxnSpPr>
            <a:cxnSpLocks/>
          </p:cNvCxnSpPr>
          <p:nvPr/>
        </p:nvCxnSpPr>
        <p:spPr>
          <a:xfrm flipV="1">
            <a:off x="4439520" y="2049770"/>
            <a:ext cx="3582157" cy="331405"/>
          </a:xfrm>
          <a:prstGeom prst="straightConnector1">
            <a:avLst/>
          </a:prstGeom>
          <a:noFill/>
          <a:ln w="38100" cap="flat">
            <a:solidFill>
              <a:srgbClr val="00B05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55697E9-D988-4D43-B35F-F6FCD6FBF5DE}"/>
              </a:ext>
            </a:extLst>
          </p:cNvPr>
          <p:cNvCxnSpPr>
            <a:cxnSpLocks/>
          </p:cNvCxnSpPr>
          <p:nvPr/>
        </p:nvCxnSpPr>
        <p:spPr>
          <a:xfrm>
            <a:off x="4949693" y="2783192"/>
            <a:ext cx="3049695" cy="612385"/>
          </a:xfrm>
          <a:prstGeom prst="straightConnector1">
            <a:avLst/>
          </a:prstGeom>
          <a:noFill/>
          <a:ln w="3810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6F0709E-87BD-4CD7-B3BF-03DC5AC64B66}"/>
              </a:ext>
            </a:extLst>
          </p:cNvPr>
          <p:cNvCxnSpPr>
            <a:cxnSpLocks/>
          </p:cNvCxnSpPr>
          <p:nvPr/>
        </p:nvCxnSpPr>
        <p:spPr>
          <a:xfrm>
            <a:off x="4358580" y="2591428"/>
            <a:ext cx="3185220" cy="191764"/>
          </a:xfrm>
          <a:prstGeom prst="straightConnector1">
            <a:avLst/>
          </a:prstGeom>
          <a:noFill/>
          <a:ln w="38100" cap="flat">
            <a:solidFill>
              <a:srgbClr val="FF66FF"/>
            </a:solidFill>
            <a:prstDash val="solid"/>
            <a:miter lim="800000"/>
            <a:headEnd type="non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楕円 62">
            <a:extLst>
              <a:ext uri="{FF2B5EF4-FFF2-40B4-BE49-F238E27FC236}">
                <a16:creationId xmlns:a16="http://schemas.microsoft.com/office/drawing/2014/main" id="{55483BB7-A976-401F-8840-0326D938F3BE}"/>
              </a:ext>
            </a:extLst>
          </p:cNvPr>
          <p:cNvSpPr/>
          <p:nvPr/>
        </p:nvSpPr>
        <p:spPr>
          <a:xfrm>
            <a:off x="3833658" y="2865580"/>
            <a:ext cx="955613" cy="19594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フリーフォーム: 図形 63">
            <a:extLst>
              <a:ext uri="{FF2B5EF4-FFF2-40B4-BE49-F238E27FC236}">
                <a16:creationId xmlns:a16="http://schemas.microsoft.com/office/drawing/2014/main" id="{9787A1E8-E1C3-4C65-9773-547BF0690918}"/>
              </a:ext>
            </a:extLst>
          </p:cNvPr>
          <p:cNvSpPr/>
          <p:nvPr/>
        </p:nvSpPr>
        <p:spPr>
          <a:xfrm>
            <a:off x="4309871" y="2991015"/>
            <a:ext cx="5267761" cy="924403"/>
          </a:xfrm>
          <a:custGeom>
            <a:avLst/>
            <a:gdLst>
              <a:gd name="connsiteX0" fmla="*/ 5309705 w 5309705"/>
              <a:gd name="connsiteY0" fmla="*/ 537328 h 841347"/>
              <a:gd name="connsiteX1" fmla="*/ 4385878 w 5309705"/>
              <a:gd name="connsiteY1" fmla="*/ 801279 h 841347"/>
              <a:gd name="connsiteX2" fmla="*/ 681144 w 5309705"/>
              <a:gd name="connsiteY2" fmla="*/ 754144 h 841347"/>
              <a:gd name="connsiteX3" fmla="*/ 11841 w 5309705"/>
              <a:gd name="connsiteY3" fmla="*/ 0 h 8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09705" h="841347">
                <a:moveTo>
                  <a:pt x="5309705" y="537328"/>
                </a:moveTo>
                <a:cubicBezTo>
                  <a:pt x="5233505" y="651235"/>
                  <a:pt x="5157305" y="765143"/>
                  <a:pt x="4385878" y="801279"/>
                </a:cubicBezTo>
                <a:cubicBezTo>
                  <a:pt x="3614451" y="837415"/>
                  <a:pt x="1410150" y="887690"/>
                  <a:pt x="681144" y="754144"/>
                </a:cubicBezTo>
                <a:cubicBezTo>
                  <a:pt x="-47862" y="620598"/>
                  <a:pt x="-18011" y="310299"/>
                  <a:pt x="11841" y="0"/>
                </a:cubicBezTo>
              </a:path>
            </a:pathLst>
          </a:custGeom>
          <a:noFill/>
          <a:ln w="38100" cap="flat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25B68852-FE0B-413F-A061-AB893C7BCFB4}"/>
              </a:ext>
            </a:extLst>
          </p:cNvPr>
          <p:cNvSpPr/>
          <p:nvPr/>
        </p:nvSpPr>
        <p:spPr>
          <a:xfrm>
            <a:off x="128772" y="3046781"/>
            <a:ext cx="6696234" cy="2826117"/>
          </a:xfrm>
          <a:prstGeom prst="roundRect">
            <a:avLst>
              <a:gd name="adj" fmla="val 9936"/>
            </a:avLst>
          </a:prstGeom>
          <a:noFill/>
          <a:ln w="28575" cap="flat">
            <a:solidFill>
              <a:srgbClr val="0066F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endParaRPr lang="ja-JP" altLang="en-US"/>
          </a:p>
        </p:txBody>
      </p:sp>
      <p:sp>
        <p:nvSpPr>
          <p:cNvPr id="69" name="フリーフォーム: 図形 68">
            <a:extLst>
              <a:ext uri="{FF2B5EF4-FFF2-40B4-BE49-F238E27FC236}">
                <a16:creationId xmlns:a16="http://schemas.microsoft.com/office/drawing/2014/main" id="{E3C9F029-CD6D-45EC-832F-0A7907B8E118}"/>
              </a:ext>
            </a:extLst>
          </p:cNvPr>
          <p:cNvSpPr/>
          <p:nvPr/>
        </p:nvSpPr>
        <p:spPr>
          <a:xfrm>
            <a:off x="6819900" y="4655820"/>
            <a:ext cx="4069080" cy="810350"/>
          </a:xfrm>
          <a:custGeom>
            <a:avLst/>
            <a:gdLst>
              <a:gd name="connsiteX0" fmla="*/ 0 w 4069080"/>
              <a:gd name="connsiteY0" fmla="*/ 769620 h 810350"/>
              <a:gd name="connsiteX1" fmla="*/ 3040380 w 4069080"/>
              <a:gd name="connsiteY1" fmla="*/ 723900 h 810350"/>
              <a:gd name="connsiteX2" fmla="*/ 4069080 w 4069080"/>
              <a:gd name="connsiteY2" fmla="*/ 0 h 81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69080" h="810350">
                <a:moveTo>
                  <a:pt x="0" y="769620"/>
                </a:moveTo>
                <a:cubicBezTo>
                  <a:pt x="1181100" y="810895"/>
                  <a:pt x="2362200" y="852170"/>
                  <a:pt x="3040380" y="723900"/>
                </a:cubicBezTo>
                <a:cubicBezTo>
                  <a:pt x="3718560" y="595630"/>
                  <a:pt x="3893820" y="297815"/>
                  <a:pt x="4069080" y="0"/>
                </a:cubicBezTo>
              </a:path>
            </a:pathLst>
          </a:custGeom>
          <a:noFill/>
          <a:ln w="38100" cap="flat">
            <a:solidFill>
              <a:srgbClr val="9933FF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latinLnBrk="1"/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B0193899-F201-4317-A2A5-60CA2179FDA4}"/>
              </a:ext>
            </a:extLst>
          </p:cNvPr>
          <p:cNvSpPr/>
          <p:nvPr/>
        </p:nvSpPr>
        <p:spPr>
          <a:xfrm>
            <a:off x="5939681" y="3601200"/>
            <a:ext cx="2107434" cy="307777"/>
          </a:xfrm>
          <a:custGeom>
            <a:avLst/>
            <a:gdLst>
              <a:gd name="connsiteX0" fmla="*/ 0 w 1303020"/>
              <a:gd name="connsiteY0" fmla="*/ 281940 h 287805"/>
              <a:gd name="connsiteX1" fmla="*/ 373380 w 1303020"/>
              <a:gd name="connsiteY1" fmla="*/ 281940 h 287805"/>
              <a:gd name="connsiteX2" fmla="*/ 762000 w 1303020"/>
              <a:gd name="connsiteY2" fmla="*/ 220980 h 287805"/>
              <a:gd name="connsiteX3" fmla="*/ 1303020 w 1303020"/>
              <a:gd name="connsiteY3" fmla="*/ 0 h 28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3020" h="287805">
                <a:moveTo>
                  <a:pt x="0" y="281940"/>
                </a:moveTo>
                <a:cubicBezTo>
                  <a:pt x="123190" y="287020"/>
                  <a:pt x="246380" y="292100"/>
                  <a:pt x="373380" y="281940"/>
                </a:cubicBezTo>
                <a:cubicBezTo>
                  <a:pt x="500380" y="271780"/>
                  <a:pt x="607060" y="267970"/>
                  <a:pt x="762000" y="220980"/>
                </a:cubicBezTo>
                <a:cubicBezTo>
                  <a:pt x="916940" y="173990"/>
                  <a:pt x="1109980" y="86995"/>
                  <a:pt x="1303020" y="0"/>
                </a:cubicBezTo>
              </a:path>
            </a:pathLst>
          </a:custGeom>
          <a:noFill/>
          <a:ln w="38100" cap="flat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" name="Rectangle 44">
            <a:extLst>
              <a:ext uri="{FF2B5EF4-FFF2-40B4-BE49-F238E27FC236}">
                <a16:creationId xmlns:a16="http://schemas.microsoft.com/office/drawing/2014/main" id="{58D1F6A6-DDC0-4B8F-BD2E-233851C21EB6}"/>
              </a:ext>
            </a:extLst>
          </p:cNvPr>
          <p:cNvSpPr/>
          <p:nvPr/>
        </p:nvSpPr>
        <p:spPr>
          <a:xfrm>
            <a:off x="7338772" y="3362780"/>
            <a:ext cx="676788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SBI-NR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1F0F2913-2685-492B-B343-1AF42CD5438C}"/>
              </a:ext>
            </a:extLst>
          </p:cNvPr>
          <p:cNvSpPr/>
          <p:nvPr/>
        </p:nvSpPr>
        <p:spPr>
          <a:xfrm>
            <a:off x="4012766" y="2282180"/>
            <a:ext cx="426754" cy="18683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0BACF1AF-FAA4-40DC-8EC2-E6A67B142DD7}"/>
              </a:ext>
            </a:extLst>
          </p:cNvPr>
          <p:cNvSpPr/>
          <p:nvPr/>
        </p:nvSpPr>
        <p:spPr>
          <a:xfrm>
            <a:off x="4575501" y="2636216"/>
            <a:ext cx="426754" cy="18683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812934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: Rounded Corners 7">
            <a:extLst>
              <a:ext uri="{FF2B5EF4-FFF2-40B4-BE49-F238E27FC236}">
                <a16:creationId xmlns:a16="http://schemas.microsoft.com/office/drawing/2014/main" id="{872B16F1-700C-47B3-A22F-7ECE700B6D66}"/>
              </a:ext>
            </a:extLst>
          </p:cNvPr>
          <p:cNvSpPr/>
          <p:nvPr/>
        </p:nvSpPr>
        <p:spPr>
          <a:xfrm>
            <a:off x="6735811" y="3167223"/>
            <a:ext cx="5456189" cy="369077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Application Provider</a:t>
            </a:r>
            <a:endParaRPr kumimoji="1" lang="ja-JP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 fontScale="90000"/>
          </a:bodyPr>
          <a:lstStyle/>
          <a:p>
            <a:r>
              <a:rPr lang="de-DE" altLang="ja-JP" dirty="0"/>
              <a:t>Architecture mapping between GSMA OPG and oneM2M (cont.)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15686" y="1215136"/>
            <a:ext cx="11062855" cy="5578514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Northbound interface, i</a:t>
            </a:r>
            <a:r>
              <a:rPr lang="en-GB" altLang="ja-JP" sz="2400" dirty="0">
                <a:latin typeface="+mj-lt"/>
                <a:cs typeface="Arial" panose="020B0604020202020204" pitchFamily="34" charset="0"/>
              </a:rPr>
              <a:t>n charge of service management and enabling fulfilment of enterprise and application provider use case requirements.</a:t>
            </a:r>
            <a:endParaRPr lang="en-US" altLang="ja-JP" sz="2400" dirty="0">
              <a:latin typeface="+mj-lt"/>
              <a:cs typeface="Arial" panose="020B0604020202020204" pitchFamily="34" charset="0"/>
            </a:endParaRP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This IF can be mapped between IN-CSE and IN-AE.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features may support some OPG requirements.</a:t>
            </a: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SBI-NR,</a:t>
            </a:r>
            <a:r>
              <a:rPr lang="en-US" altLang="ja-JP" sz="2400" dirty="0">
                <a:latin typeface="+mj-lt"/>
                <a:cs typeface="Arial" panose="020B0604020202020204" pitchFamily="34" charset="0"/>
              </a:rPr>
              <a:t> allows access to network resources (e.g. 3GPP mobile data network)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supports 3GPP SCEF APIs and defines how to leverage those APIs.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features can support some OPG requirements (KDDI has already input SCEF/NEF requirements at GSMA OPG meeting on July) .</a:t>
            </a: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SBI CR, </a:t>
            </a:r>
            <a:r>
              <a:rPr lang="en-US" altLang="ja-JP" sz="2400" dirty="0">
                <a:latin typeface="+mj-lt"/>
                <a:cs typeface="Arial" panose="020B0604020202020204" pitchFamily="34" charset="0"/>
              </a:rPr>
              <a:t>allows Access to cloud resources (e.g. operator VDC)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does not support the functionalities.</a:t>
            </a: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UNI, </a:t>
            </a:r>
            <a:r>
              <a:rPr lang="en-GB" altLang="ja-JP" sz="2400" dirty="0">
                <a:latin typeface="+mj-lt"/>
                <a:cs typeface="Arial" panose="020B0604020202020204" pitchFamily="34" charset="0"/>
              </a:rPr>
              <a:t>means for the User Client hosted in the user equipment </a:t>
            </a:r>
            <a:br>
              <a:rPr lang="en-GB" altLang="ja-JP" sz="2400" dirty="0">
                <a:latin typeface="+mj-lt"/>
                <a:cs typeface="Arial" panose="020B0604020202020204" pitchFamily="34" charset="0"/>
              </a:rPr>
            </a:br>
            <a:r>
              <a:rPr lang="en-GB" altLang="ja-JP" sz="2400" dirty="0">
                <a:latin typeface="+mj-lt"/>
                <a:cs typeface="Arial" panose="020B0604020202020204" pitchFamily="34" charset="0"/>
              </a:rPr>
              <a:t>to communicate with the Operator PF.</a:t>
            </a:r>
            <a:endParaRPr lang="en-US" altLang="ja-JP" sz="2400" dirty="0">
              <a:latin typeface="+mj-lt"/>
              <a:cs typeface="Arial" panose="020B0604020202020204" pitchFamily="34" charset="0"/>
            </a:endParaRP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may support the functionality. 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WI-0096 also studies to support GSMA TS.34.</a:t>
            </a:r>
            <a:endParaRPr lang="en-US" altLang="ja-JP" sz="2400" b="1" dirty="0">
              <a:latin typeface="+mj-lt"/>
              <a:cs typeface="Arial" panose="020B0604020202020204" pitchFamily="34" charset="0"/>
            </a:endParaRP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EWBI, </a:t>
            </a:r>
            <a:r>
              <a:rPr lang="en-GB" altLang="ja-JP" sz="2400" dirty="0">
                <a:latin typeface="+mj-lt"/>
                <a:cs typeface="Arial" panose="020B0604020202020204" pitchFamily="34" charset="0"/>
              </a:rPr>
              <a:t>extends operator reach beyond own footprint,</a:t>
            </a:r>
            <a:br>
              <a:rPr lang="en-GB" altLang="ja-JP" sz="2400" dirty="0">
                <a:latin typeface="+mj-lt"/>
                <a:cs typeface="Arial" panose="020B0604020202020204" pitchFamily="34" charset="0"/>
              </a:rPr>
            </a:br>
            <a:r>
              <a:rPr lang="en-GB" altLang="ja-JP" sz="2400" dirty="0">
                <a:latin typeface="+mj-lt"/>
                <a:cs typeface="Arial" panose="020B0604020202020204" pitchFamily="34" charset="0"/>
              </a:rPr>
              <a:t> this is the IF between instances of the Operator PF.</a:t>
            </a:r>
            <a:endParaRPr lang="en-US" altLang="ja-JP" sz="2400" dirty="0">
              <a:latin typeface="+mj-lt"/>
              <a:cs typeface="Arial" panose="020B0604020202020204" pitchFamily="34" charset="0"/>
            </a:endParaRPr>
          </a:p>
          <a:p>
            <a:pPr marL="855300" lvl="1" indent="-180000">
              <a:spcAft>
                <a:spcPts val="300"/>
              </a:spcAft>
              <a:buClr>
                <a:srgbClr val="E30613"/>
              </a:buClr>
              <a:buSzPct val="90000"/>
              <a:buFont typeface="Wingdings" charset="2"/>
              <a:buChar char="§"/>
            </a:pPr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does not support the functionalities.</a:t>
            </a:r>
          </a:p>
          <a:p>
            <a:endParaRPr lang="ja-JP" altLang="en-US" sz="2400" dirty="0"/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66E6BBC0-63A9-4960-A2EF-241D87771BC0}"/>
              </a:ext>
            </a:extLst>
          </p:cNvPr>
          <p:cNvSpPr/>
          <p:nvPr/>
        </p:nvSpPr>
        <p:spPr>
          <a:xfrm>
            <a:off x="7371080" y="4715184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</a:t>
            </a:r>
            <a:r>
              <a:rPr kumimoji="1" lang="ja-JP" altLang="en-US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 </a:t>
            </a:r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1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8" name="Rectangle: Rounded Corners 6">
            <a:extLst>
              <a:ext uri="{FF2B5EF4-FFF2-40B4-BE49-F238E27FC236}">
                <a16:creationId xmlns:a16="http://schemas.microsoft.com/office/drawing/2014/main" id="{FE3E8A02-7ED6-4B3C-A03F-C2894DB61F00}"/>
              </a:ext>
            </a:extLst>
          </p:cNvPr>
          <p:cNvSpPr/>
          <p:nvPr/>
        </p:nvSpPr>
        <p:spPr>
          <a:xfrm>
            <a:off x="10607824" y="4715184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 2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9" name="Rectangle: Rounded Corners 7">
            <a:extLst>
              <a:ext uri="{FF2B5EF4-FFF2-40B4-BE49-F238E27FC236}">
                <a16:creationId xmlns:a16="http://schemas.microsoft.com/office/drawing/2014/main" id="{DB617064-4230-40BF-BEF1-F7A05A7D0276}"/>
              </a:ext>
            </a:extLst>
          </p:cNvPr>
          <p:cNvSpPr/>
          <p:nvPr/>
        </p:nvSpPr>
        <p:spPr>
          <a:xfrm>
            <a:off x="7371080" y="3628979"/>
            <a:ext cx="1584176" cy="522004"/>
          </a:xfrm>
          <a:prstGeom prst="round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Application Provider</a:t>
            </a:r>
            <a:endParaRPr kumimoji="1" lang="ja-JP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FD2E342-38BE-4ECB-B8A2-3964E25947B4}"/>
              </a:ext>
            </a:extLst>
          </p:cNvPr>
          <p:cNvSpPr/>
          <p:nvPr/>
        </p:nvSpPr>
        <p:spPr>
          <a:xfrm>
            <a:off x="7371079" y="6277132"/>
            <a:ext cx="1584175" cy="522004"/>
          </a:xfrm>
          <a:prstGeom prst="roundRect">
            <a:avLst/>
          </a:prstGeom>
          <a:solidFill>
            <a:schemeClr val="accent3"/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Network</a:t>
            </a:r>
          </a:p>
          <a:p>
            <a:pPr algn="ctr"/>
            <a:r>
              <a:rPr lang="en-US" altLang="ja-JP" sz="13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  <a:endParaRPr lang="ja-JP" altLang="en-US" sz="135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A558A66A-5CF3-41AB-9FCB-4455A2C40515}"/>
              </a:ext>
            </a:extLst>
          </p:cNvPr>
          <p:cNvSpPr/>
          <p:nvPr/>
        </p:nvSpPr>
        <p:spPr>
          <a:xfrm>
            <a:off x="10030515" y="6271646"/>
            <a:ext cx="1584176" cy="5220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latin typeface="Calibri" panose="020F0502020204030204" pitchFamily="34" charset="0"/>
                <a:cs typeface="Calibri" panose="020F0502020204030204" pitchFamily="34" charset="0"/>
              </a:rPr>
              <a:t>User Client</a:t>
            </a:r>
            <a:endParaRPr lang="ja-JP" alt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Arrow Connector 13">
            <a:extLst>
              <a:ext uri="{FF2B5EF4-FFF2-40B4-BE49-F238E27FC236}">
                <a16:creationId xmlns:a16="http://schemas.microsoft.com/office/drawing/2014/main" id="{85063527-DA2C-4D13-8004-52A79268E0DC}"/>
              </a:ext>
            </a:extLst>
          </p:cNvPr>
          <p:cNvCxnSpPr>
            <a:cxnSpLocks/>
            <a:stCxn id="9" idx="2"/>
            <a:endCxn id="7" idx="0"/>
          </p:cNvCxnSpPr>
          <p:nvPr/>
        </p:nvCxnSpPr>
        <p:spPr>
          <a:xfrm>
            <a:off x="8163168" y="4150983"/>
            <a:ext cx="0" cy="564201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Rectangle 15">
            <a:extLst>
              <a:ext uri="{FF2B5EF4-FFF2-40B4-BE49-F238E27FC236}">
                <a16:creationId xmlns:a16="http://schemas.microsoft.com/office/drawing/2014/main" id="{45C2A131-A00F-4463-BB80-5FCA5BCDC92C}"/>
              </a:ext>
            </a:extLst>
          </p:cNvPr>
          <p:cNvSpPr/>
          <p:nvPr/>
        </p:nvSpPr>
        <p:spPr>
          <a:xfrm>
            <a:off x="8114024" y="4140273"/>
            <a:ext cx="27896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NBI (NorthBound Interface)</a:t>
            </a:r>
            <a:endParaRPr lang="ja-JP" altLang="en-US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4" name="Straight Arrow Connector 31">
            <a:extLst>
              <a:ext uri="{FF2B5EF4-FFF2-40B4-BE49-F238E27FC236}">
                <a16:creationId xmlns:a16="http://schemas.microsoft.com/office/drawing/2014/main" id="{2B57226F-C15E-4B2D-A891-3A7CAD96C0E6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8955256" y="4976186"/>
            <a:ext cx="1652568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Rectangle 34">
            <a:extLst>
              <a:ext uri="{FF2B5EF4-FFF2-40B4-BE49-F238E27FC236}">
                <a16:creationId xmlns:a16="http://schemas.microsoft.com/office/drawing/2014/main" id="{3D32F8B8-E2E9-4AD8-B59B-37D840DA7B52}"/>
              </a:ext>
            </a:extLst>
          </p:cNvPr>
          <p:cNvSpPr/>
          <p:nvPr/>
        </p:nvSpPr>
        <p:spPr>
          <a:xfrm>
            <a:off x="8463742" y="4938365"/>
            <a:ext cx="278961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EWBI</a:t>
            </a:r>
          </a:p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(East-WestBound Interface)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6" name="Straight Arrow Connector 43">
            <a:extLst>
              <a:ext uri="{FF2B5EF4-FFF2-40B4-BE49-F238E27FC236}">
                <a16:creationId xmlns:a16="http://schemas.microsoft.com/office/drawing/2014/main" id="{D96FD79F-F1FA-49A0-A9D5-ADA36CD35AA3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>
          <a:xfrm flipV="1">
            <a:off x="8163167" y="5237188"/>
            <a:ext cx="1" cy="1039944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Rectangle 22">
            <a:extLst>
              <a:ext uri="{FF2B5EF4-FFF2-40B4-BE49-F238E27FC236}">
                <a16:creationId xmlns:a16="http://schemas.microsoft.com/office/drawing/2014/main" id="{96EA4FB5-DD77-4435-BC28-E920D713EEBD}"/>
              </a:ext>
            </a:extLst>
          </p:cNvPr>
          <p:cNvSpPr/>
          <p:nvPr/>
        </p:nvSpPr>
        <p:spPr>
          <a:xfrm>
            <a:off x="9094411" y="6516684"/>
            <a:ext cx="93610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APP APIs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8" name="Connector: Elbow 20">
            <a:extLst>
              <a:ext uri="{FF2B5EF4-FFF2-40B4-BE49-F238E27FC236}">
                <a16:creationId xmlns:a16="http://schemas.microsoft.com/office/drawing/2014/main" id="{EB514DDB-157A-478B-BE7F-93534D5EC796}"/>
              </a:ext>
            </a:extLst>
          </p:cNvPr>
          <p:cNvCxnSpPr>
            <a:cxnSpLocks/>
          </p:cNvCxnSpPr>
          <p:nvPr/>
        </p:nvCxnSpPr>
        <p:spPr>
          <a:xfrm rot="16200000" flipH="1">
            <a:off x="9218726" y="4424699"/>
            <a:ext cx="1034458" cy="2659435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ctangle 35">
            <a:extLst>
              <a:ext uri="{FF2B5EF4-FFF2-40B4-BE49-F238E27FC236}">
                <a16:creationId xmlns:a16="http://schemas.microsoft.com/office/drawing/2014/main" id="{FAF6401C-D4C2-4C1D-8612-F61D04D6A5F2}"/>
              </a:ext>
            </a:extLst>
          </p:cNvPr>
          <p:cNvSpPr/>
          <p:nvPr/>
        </p:nvSpPr>
        <p:spPr>
          <a:xfrm>
            <a:off x="8463742" y="5515076"/>
            <a:ext cx="246429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solidFill>
                  <a:schemeClr val="accent6"/>
                </a:solidFill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UNI (User-Network Interface)</a:t>
            </a:r>
            <a:endParaRPr lang="ja-JP" altLang="en-US" sz="1400" dirty="0">
              <a:solidFill>
                <a:schemeClr val="accent6"/>
              </a:solidFill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20" name="Straight Arrow Connector 13">
            <a:extLst>
              <a:ext uri="{FF2B5EF4-FFF2-40B4-BE49-F238E27FC236}">
                <a16:creationId xmlns:a16="http://schemas.microsoft.com/office/drawing/2014/main" id="{810869E1-74D4-4448-AE49-C2179D2BBAFF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 flipV="1">
            <a:off x="8955254" y="6532648"/>
            <a:ext cx="1075261" cy="5486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Rectangle 44">
            <a:extLst>
              <a:ext uri="{FF2B5EF4-FFF2-40B4-BE49-F238E27FC236}">
                <a16:creationId xmlns:a16="http://schemas.microsoft.com/office/drawing/2014/main" id="{35563700-6646-461C-A0D3-59385F2E63A3}"/>
              </a:ext>
            </a:extLst>
          </p:cNvPr>
          <p:cNvSpPr/>
          <p:nvPr/>
        </p:nvSpPr>
        <p:spPr>
          <a:xfrm>
            <a:off x="7541815" y="5600527"/>
            <a:ext cx="69059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SBI-NR</a:t>
            </a:r>
          </a:p>
        </p:txBody>
      </p:sp>
    </p:spTree>
    <p:extLst>
      <p:ext uri="{BB962C8B-B14F-4D97-AF65-F5344CB8AC3E}">
        <p14:creationId xmlns:p14="http://schemas.microsoft.com/office/powerpoint/2010/main" val="123081696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727CF0B-E06C-4A2F-986F-C3CB4D95F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342" y="1782991"/>
            <a:ext cx="7921658" cy="4455932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/>
          </a:bodyPr>
          <a:lstStyle/>
          <a:p>
            <a:r>
              <a:rPr lang="en-US" dirty="0"/>
              <a:t>Next Steps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64572" y="1253331"/>
            <a:ext cx="11062855" cy="1369854"/>
          </a:xfrm>
        </p:spPr>
        <p:txBody>
          <a:bodyPr>
            <a:normAutofit/>
          </a:bodyPr>
          <a:lstStyle/>
          <a:p>
            <a:r>
              <a:rPr lang="en-US" altLang="ja-JP" dirty="0"/>
              <a:t>Based on the feedback / comments, we’ll prepare the SDO survey of GSMA OPG (TP-2020-0069R01).</a:t>
            </a:r>
          </a:p>
          <a:p>
            <a:endParaRPr lang="ja-JP" altLang="en-US" dirty="0"/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2364827C-64CD-4940-B4DF-01922E081B39}"/>
              </a:ext>
            </a:extLst>
          </p:cNvPr>
          <p:cNvSpPr txBox="1">
            <a:spLocks/>
          </p:cNvSpPr>
          <p:nvPr/>
        </p:nvSpPr>
        <p:spPr>
          <a:xfrm>
            <a:off x="0" y="6211872"/>
            <a:ext cx="12192000" cy="64612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77500" lnSpcReduction="20000"/>
          </a:bodyPr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hangingPunct="1">
              <a:buNone/>
            </a:pPr>
            <a:r>
              <a:rPr lang="en-US" altLang="ja-JP" sz="2400" dirty="0"/>
              <a:t>NOTE: Regarding latest baseline document of GSMA OPG, please refer to the following meeting document. </a:t>
            </a:r>
          </a:p>
          <a:p>
            <a:pPr marL="0" indent="0" hangingPunct="1">
              <a:buNone/>
            </a:pPr>
            <a:r>
              <a:rPr lang="en-US" altLang="ja-JP" sz="2600" dirty="0">
                <a:hlinkClick r:id="rId3"/>
              </a:rPr>
              <a:t>https://www.gsma.com/aboutus/workinggroups/resources/opg-meeting-19-documents</a:t>
            </a:r>
            <a:endParaRPr lang="ja-JP" altLang="en-US" sz="3800" dirty="0"/>
          </a:p>
        </p:txBody>
      </p:sp>
    </p:spTree>
    <p:extLst>
      <p:ext uri="{BB962C8B-B14F-4D97-AF65-F5344CB8AC3E}">
        <p14:creationId xmlns:p14="http://schemas.microsoft.com/office/powerpoint/2010/main" val="258431775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545054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445</Words>
  <Application>Microsoft Office PowerPoint</Application>
  <PresentationFormat>ワイド画面</PresentationFormat>
  <Paragraphs>64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Myriad Pro</vt:lpstr>
      <vt:lpstr>Myriad Pro Light</vt:lpstr>
      <vt:lpstr>Arial</vt:lpstr>
      <vt:lpstr>Calibri</vt:lpstr>
      <vt:lpstr>Wingdings</vt:lpstr>
      <vt:lpstr>Office Theme</vt:lpstr>
      <vt:lpstr>Architecture mapping of GSMA OPG</vt:lpstr>
      <vt:lpstr>Background</vt:lpstr>
      <vt:lpstr>Architecture mapping between GSMA OPG and oneM2M</vt:lpstr>
      <vt:lpstr>Architecture mapping between GSMA OPG and oneM2M (cont.)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TS-0014 LwM2M Interworking Wrong Definition for resourceName Attribute</dc:title>
  <dc:creator>山本賢一</dc:creator>
  <cp:lastModifiedBy>Kenichi Yamamoto</cp:lastModifiedBy>
  <cp:revision>43</cp:revision>
  <dcterms:modified xsi:type="dcterms:W3CDTF">2020-07-24T06:13:42Z</dcterms:modified>
</cp:coreProperties>
</file>