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4" r:id="rId3"/>
    <p:sldId id="323" r:id="rId4"/>
    <p:sldId id="326" r:id="rId5"/>
    <p:sldId id="324" r:id="rId6"/>
    <p:sldId id="322" r:id="rId7"/>
    <p:sldId id="29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57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10/22/2020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10/22/2020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TP47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2020-09-28 to 2020-10-23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600200"/>
            <a:ext cx="83058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A total of </a:t>
            </a:r>
            <a:r>
              <a:rPr lang="en-GB" altLang="en-US" dirty="0">
                <a:solidFill>
                  <a:srgbClr val="C00000"/>
                </a:solidFill>
              </a:rPr>
              <a:t>49</a:t>
            </a:r>
            <a:r>
              <a:rPr lang="en-GB" altLang="en-US" dirty="0"/>
              <a:t> SDS contributions were submitted</a:t>
            </a:r>
          </a:p>
          <a:p>
            <a:pPr lvl="1"/>
            <a:r>
              <a:rPr lang="en-GB" altLang="en-US" sz="3200" dirty="0">
                <a:solidFill>
                  <a:schemeClr val="tx1"/>
                </a:solidFill>
              </a:rPr>
              <a:t>Priority was </a:t>
            </a:r>
            <a:r>
              <a:rPr lang="en-GB" altLang="en-US" sz="3200" dirty="0"/>
              <a:t>Rel-4 Stage 3 </a:t>
            </a:r>
            <a:r>
              <a:rPr lang="en-GB" altLang="en-US" sz="3200" dirty="0">
                <a:solidFill>
                  <a:schemeClr val="tx1"/>
                </a:solidFill>
              </a:rPr>
              <a:t>contributions</a:t>
            </a:r>
          </a:p>
          <a:p>
            <a:pPr lvl="1"/>
            <a:r>
              <a:rPr lang="en-GB" altLang="en-US" sz="2400" dirty="0"/>
              <a:t> </a:t>
            </a:r>
            <a:r>
              <a:rPr lang="en-GB" altLang="en-US" sz="3200" dirty="0"/>
              <a:t>47 </a:t>
            </a:r>
            <a:r>
              <a:rPr lang="en-GB" altLang="en-US" sz="3200" dirty="0">
                <a:solidFill>
                  <a:schemeClr val="tx1"/>
                </a:solidFill>
              </a:rPr>
              <a:t>contributions were treated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20</a:t>
            </a:r>
            <a:r>
              <a:rPr lang="en-GB" altLang="en-US" dirty="0"/>
              <a:t> Agreed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21</a:t>
            </a:r>
            <a:r>
              <a:rPr lang="en-GB" altLang="en-US" dirty="0"/>
              <a:t> Noted (Revisions expected)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6</a:t>
            </a:r>
            <a:r>
              <a:rPr lang="en-GB" altLang="en-US" dirty="0"/>
              <a:t> Noted</a:t>
            </a:r>
          </a:p>
          <a:p>
            <a:pPr lvl="2"/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19010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 (no risk for Rel-4)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1890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 (low risk for Rel-4)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2985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 (med risk for Rel-4)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2513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 started or stalled (high risk Rel-4)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DCC4CB-4799-451E-9BED-927B03FE4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46" y="1590691"/>
            <a:ext cx="8778254" cy="363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Majority of SDS 47 meeting time was spent on Rel-4 Stage 3 work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complete for several Rel-4 features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Semantic reasoning, ontology management, E2E QoS session, </a:t>
            </a:r>
            <a:r>
              <a:rPr lang="en-GB" altLang="en-US" sz="1600" dirty="0" err="1">
                <a:solidFill>
                  <a:srgbClr val="C00000"/>
                </a:solidFill>
              </a:rPr>
              <a:t>flexContainerInstance</a:t>
            </a:r>
            <a:r>
              <a:rPr lang="en-GB" altLang="en-US" sz="1600" dirty="0">
                <a:solidFill>
                  <a:srgbClr val="C00000"/>
                </a:solidFill>
              </a:rPr>
              <a:t>, geo query, network monitoring, time sync, </a:t>
            </a:r>
            <a:r>
              <a:rPr lang="en-GB" altLang="en-US" sz="1600" dirty="0" err="1">
                <a:solidFill>
                  <a:srgbClr val="C00000"/>
                </a:solidFill>
              </a:rPr>
              <a:t>deletionCnt</a:t>
            </a:r>
            <a:r>
              <a:rPr lang="en-GB" altLang="en-US" sz="1600" dirty="0">
                <a:solidFill>
                  <a:srgbClr val="C00000"/>
                </a:solidFill>
              </a:rPr>
              <a:t>, discovery-based operations, 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progressing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 network monitoring, </a:t>
            </a:r>
            <a:r>
              <a:rPr lang="en-GB" altLang="en-US" sz="1600" dirty="0" err="1">
                <a:solidFill>
                  <a:srgbClr val="C00000"/>
                </a:solidFill>
              </a:rPr>
              <a:t>flexContainerInstance</a:t>
            </a:r>
            <a:r>
              <a:rPr lang="en-GB" altLang="en-US" sz="1600" dirty="0">
                <a:solidFill>
                  <a:srgbClr val="C00000"/>
                </a:solidFill>
              </a:rPr>
              <a:t>, service subscriber, primitive profile, attribute-based ACPs, action triggering, software campaigning, etc.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not started yet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 notification recording, </a:t>
            </a:r>
            <a:r>
              <a:rPr lang="en-GB" altLang="en-US" sz="1600" dirty="0" err="1">
                <a:solidFill>
                  <a:srgbClr val="C00000"/>
                </a:solidFill>
              </a:rPr>
              <a:t>accessControlLimit</a:t>
            </a:r>
            <a:r>
              <a:rPr lang="en-GB" altLang="en-US" sz="1600" dirty="0">
                <a:solidFill>
                  <a:srgbClr val="C00000"/>
                </a:solidFill>
              </a:rPr>
              <a:t>, permission-based discovery, </a:t>
            </a:r>
            <a:r>
              <a:rPr lang="en-GB" altLang="en-US" sz="1600" dirty="0" err="1">
                <a:solidFill>
                  <a:srgbClr val="C00000"/>
                </a:solidFill>
              </a:rPr>
              <a:t>resourceMappingRules</a:t>
            </a:r>
            <a:r>
              <a:rPr lang="en-GB" altLang="en-US" sz="1600" dirty="0">
                <a:solidFill>
                  <a:srgbClr val="C00000"/>
                </a:solidFill>
              </a:rPr>
              <a:t>, etc.</a:t>
            </a:r>
          </a:p>
          <a:p>
            <a:pPr marL="457200" lvl="1" indent="0">
              <a:buNone/>
            </a:pPr>
            <a:endParaRPr lang="en-GB" altLang="en-US" sz="600" dirty="0">
              <a:solidFill>
                <a:schemeClr val="tx1"/>
              </a:solidFill>
            </a:endParaRPr>
          </a:p>
          <a:p>
            <a:r>
              <a:rPr lang="en-GB" altLang="en-US" sz="2000" dirty="0"/>
              <a:t>Rel-4 XSDs also need to be generated</a:t>
            </a:r>
          </a:p>
          <a:p>
            <a:pPr lvl="1"/>
            <a:r>
              <a:rPr lang="en-GB" altLang="en-US" sz="1600" dirty="0"/>
              <a:t>Rel-2/3 TS-0004 XSD updates progressing with the plan to start Rel-4 soon</a:t>
            </a:r>
          </a:p>
          <a:p>
            <a:pPr lvl="1"/>
            <a:r>
              <a:rPr lang="en-GB" altLang="en-US" sz="1600" dirty="0"/>
              <a:t>Thanks to Peter for taking the lead on this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C4C1E3-0E24-496E-A012-D2B33A3FAE9B}"/>
              </a:ext>
            </a:extLst>
          </p:cNvPr>
          <p:cNvSpPr/>
          <p:nvPr/>
        </p:nvSpPr>
        <p:spPr>
          <a:xfrm>
            <a:off x="381000" y="56388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en-GB" altLang="en-US" dirty="0">
                <a:solidFill>
                  <a:srgbClr val="C00000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At least one more meeting cycle is needed before can consider freezing Stage 3 Rel-4</a:t>
            </a:r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95BFF-8799-4B46-8C5B-FA22D5E3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/>
              <a:t>SDS Actions from TP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49D38-7A41-4D02-9DFF-413375E36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sz="2400" dirty="0"/>
              <a:t>SDS discussed progress made regarding ITU-T Study Group 20 comments on TS-0003 v2.4.1</a:t>
            </a:r>
          </a:p>
          <a:p>
            <a:pPr lvl="1"/>
            <a:r>
              <a:rPr lang="en-US" sz="2000" dirty="0"/>
              <a:t>Plans:</a:t>
            </a:r>
          </a:p>
          <a:p>
            <a:pPr lvl="2"/>
            <a:r>
              <a:rPr lang="en-US" sz="1600" dirty="0"/>
              <a:t>Colin, Rana and Wei plan to bring in maintenance CRs to TS-0003 in upcoming SDS conf calls</a:t>
            </a:r>
          </a:p>
          <a:p>
            <a:pPr lvl="3"/>
            <a:r>
              <a:rPr lang="en-US" sz="1800" dirty="0"/>
              <a:t>CRs will be aligned with the agreed upon way forward that has been discussed with ITU-T and captured in issue tracker list</a:t>
            </a:r>
          </a:p>
          <a:p>
            <a:pPr lvl="2"/>
            <a:r>
              <a:rPr lang="en-US" sz="1600" dirty="0"/>
              <a:t>The near-term goal is still to get ITU-T Study Group 20 approve TS-0003 R2  </a:t>
            </a:r>
          </a:p>
        </p:txBody>
      </p:sp>
    </p:spTree>
    <p:extLst>
      <p:ext uri="{BB962C8B-B14F-4D97-AF65-F5344CB8AC3E}">
        <p14:creationId xmlns:p14="http://schemas.microsoft.com/office/powerpoint/2010/main" val="3471147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TP-2020-0116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05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07</a:t>
            </a:r>
          </a:p>
          <a:p>
            <a:r>
              <a:rPr lang="en-US" altLang="en-US" sz="2400" dirty="0"/>
              <a:t>TS-0004 – TP-2020-0117 –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05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09</a:t>
            </a:r>
          </a:p>
          <a:p>
            <a:r>
              <a:rPr lang="en-US" altLang="en-US" sz="2400" dirty="0"/>
              <a:t>TS-0014 – TP-2020-0118 –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04 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156113"/>
              </p:ext>
            </p:extLst>
          </p:nvPr>
        </p:nvGraphicFramePr>
        <p:xfrm>
          <a:off x="1295400" y="1712166"/>
          <a:ext cx="6400800" cy="228911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47.1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05-Nov-2020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47.2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12-Nov-2020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4632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47.3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19-Nov-2020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092426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24683</TotalTime>
  <Words>407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Myriad pro</vt:lpstr>
      <vt:lpstr>Times New Roman</vt:lpstr>
      <vt:lpstr>Wingdings</vt:lpstr>
      <vt:lpstr>Office Theme</vt:lpstr>
      <vt:lpstr>SDS Status Report to TP47</vt:lpstr>
      <vt:lpstr>Summary</vt:lpstr>
      <vt:lpstr>SDS WI Status </vt:lpstr>
      <vt:lpstr>Rel-4 Progress</vt:lpstr>
      <vt:lpstr>SDS Actions from TP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Dale03</cp:lastModifiedBy>
  <cp:revision>612</cp:revision>
  <dcterms:created xsi:type="dcterms:W3CDTF">2012-09-11T22:52:11Z</dcterms:created>
  <dcterms:modified xsi:type="dcterms:W3CDTF">2020-10-23T11:38:37Z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