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8" r:id="rId2"/>
    <p:sldId id="281" r:id="rId3"/>
    <p:sldId id="283" r:id="rId4"/>
    <p:sldId id="280" r:id="rId5"/>
    <p:sldId id="262" r:id="rId6"/>
    <p:sldId id="290" r:id="rId7"/>
    <p:sldId id="288" r:id="rId8"/>
    <p:sldId id="292" r:id="rId9"/>
    <p:sldId id="259" r:id="rId10"/>
    <p:sldId id="263" r:id="rId11"/>
    <p:sldId id="293" r:id="rId12"/>
    <p:sldId id="28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31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8" autoAdjust="0"/>
    <p:restoredTop sz="94660"/>
  </p:normalViewPr>
  <p:slideViewPr>
    <p:cSldViewPr snapToGrid="0">
      <p:cViewPr varScale="1">
        <p:scale>
          <a:sx n="96" d="100"/>
          <a:sy n="96" d="100"/>
        </p:scale>
        <p:origin x="282"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0ECF8-D9AA-4A97-8FE5-4BB3863FB588}" type="datetimeFigureOut">
              <a:rPr lang="en-GB" smtClean="0"/>
              <a:t>30/11/2020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B83E45-F57C-4A72-9DF3-49BD35FB2B14}" type="slidenum">
              <a:rPr lang="en-GB" smtClean="0"/>
              <a:t>‹#›</a:t>
            </a:fld>
            <a:endParaRPr lang="en-GB"/>
          </a:p>
        </p:txBody>
      </p:sp>
    </p:spTree>
    <p:extLst>
      <p:ext uri="{BB962C8B-B14F-4D97-AF65-F5344CB8AC3E}">
        <p14:creationId xmlns:p14="http://schemas.microsoft.com/office/powerpoint/2010/main" val="2083837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b="1" dirty="0"/>
              <a:t>Key message: </a:t>
            </a:r>
          </a:p>
          <a:p>
            <a:endParaRPr lang="sv-SE"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TO-DO: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 the slide (INDICO team action point).</a:t>
            </a:r>
          </a:p>
          <a:p>
            <a:endParaRPr lang="sv-SE"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Script (Portuguese):</a:t>
            </a:r>
          </a:p>
          <a:p>
            <a:r>
              <a:rPr lang="pt-BR" sz="1200" kern="1200" dirty="0">
                <a:solidFill>
                  <a:schemeClr val="tx1"/>
                </a:solidFill>
                <a:effectLst/>
                <a:latin typeface="Ericsson Hilda Light" panose="00000400000000000000" pitchFamily="2" charset="0"/>
                <a:ea typeface="+mn-ea"/>
                <a:cs typeface="+mn-cs"/>
              </a:rPr>
              <a:t>Além de projetos de pesquisa, como o 5G Range, o Brasil também trabalha como um país parceiro de atividades de padronização nos setores de ICT. Nós fazemos parte também de um projeto chamado InDiCo que tem como objetivo ser um catalizador de colaborações entre diferentes parceiras, empresas e governos, pra promoção de padrões internacionais.</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As atividades do InDiCo involvem discussões de regulamentação das tecnologias e de diferentes padrões, como por exemplo o padrão 5G do 3GPP.</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Um dos objetivos é diminuir as barreiras e os custos para a implantação das tecnologias no mundo.</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Além do Brasil, países como estados Unidos, Índia, Japão, Coréia e China fazem parte do projeto, além da União Européia.</a:t>
            </a:r>
            <a:endParaRPr lang="en-US" sz="1200" kern="1200" dirty="0">
              <a:solidFill>
                <a:schemeClr val="tx1"/>
              </a:solidFill>
              <a:effectLst/>
              <a:latin typeface="Ericsson Hilda Light" panose="00000400000000000000" pitchFamily="2" charset="0"/>
              <a:ea typeface="+mn-ea"/>
              <a:cs typeface="+mn-cs"/>
            </a:endParaRPr>
          </a:p>
          <a:p>
            <a:r>
              <a:rPr lang="pt-BR" sz="1200" kern="1200" dirty="0">
                <a:solidFill>
                  <a:schemeClr val="tx1"/>
                </a:solidFill>
                <a:effectLst/>
                <a:latin typeface="Ericsson Hilda Light" panose="00000400000000000000" pitchFamily="2" charset="0"/>
                <a:ea typeface="+mn-ea"/>
                <a:cs typeface="+mn-cs"/>
              </a:rPr>
              <a:t>As tecnologias envolvidas nas discussão, além do 5G, incluem também IoT, big data, computação em núvel, blockchain, dentre outras.</a:t>
            </a:r>
            <a:endParaRPr lang="en-US" sz="1200" kern="1200" dirty="0">
              <a:solidFill>
                <a:schemeClr val="tx1"/>
              </a:solidFill>
              <a:effectLst/>
              <a:latin typeface="Ericsson Hilda Light" panose="00000400000000000000" pitchFamily="2" charset="0"/>
              <a:ea typeface="+mn-ea"/>
              <a:cs typeface="+mn-cs"/>
            </a:endParaRPr>
          </a:p>
          <a:p>
            <a:endParaRPr lang="en-US" altLang="sv-SE" sz="1200" dirty="0">
              <a:latin typeface="Ericsson Hild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Script (English):</a:t>
            </a:r>
          </a:p>
          <a:p>
            <a:endParaRPr lang="en-US" dirty="0"/>
          </a:p>
        </p:txBody>
      </p:sp>
      <p:sp>
        <p:nvSpPr>
          <p:cNvPr id="4" name="Header Placeholder 3"/>
          <p:cNvSpPr>
            <a:spLocks noGrp="1"/>
          </p:cNvSpPr>
          <p:nvPr>
            <p:ph type="hdr" sz="quarter"/>
          </p:nvPr>
        </p:nvSpPr>
        <p:spPr/>
        <p:txBody>
          <a:bodyPr/>
          <a:lstStyle/>
          <a:p>
            <a:r>
              <a:rPr lang="en-US"/>
              <a:t>Test document 2 </a:t>
            </a:r>
            <a:endParaRPr lang="en-US" dirty="0"/>
          </a:p>
        </p:txBody>
      </p:sp>
      <p:sp>
        <p:nvSpPr>
          <p:cNvPr id="5" name="Date Placeholder 4"/>
          <p:cNvSpPr>
            <a:spLocks noGrp="1"/>
          </p:cNvSpPr>
          <p:nvPr>
            <p:ph type="dt" idx="1"/>
          </p:nvPr>
        </p:nvSpPr>
        <p:spPr/>
        <p:txBody>
          <a:bodyPr/>
          <a:lstStyle/>
          <a:p>
            <a:r>
              <a:rPr lang="en-US"/>
              <a:t> </a:t>
            </a:r>
            <a:endParaRPr lang="en-US" dirty="0"/>
          </a:p>
        </p:txBody>
      </p:sp>
      <p:sp>
        <p:nvSpPr>
          <p:cNvPr id="6" name="Footer Placeholder 5"/>
          <p:cNvSpPr>
            <a:spLocks noGrp="1"/>
          </p:cNvSpPr>
          <p:nvPr>
            <p:ph type="ftr" sz="quarter" idx="4"/>
          </p:nvPr>
        </p:nvSpPr>
        <p:spPr/>
        <p:txBody>
          <a:bodyPr/>
          <a:lstStyle/>
          <a:p>
            <a:r>
              <a:rPr lang="en-US"/>
              <a:t>1551-192072 Uen, Rev PA1 </a:t>
            </a:r>
            <a:endParaRPr lang="en-US" dirty="0"/>
          </a:p>
        </p:txBody>
      </p:sp>
      <p:sp>
        <p:nvSpPr>
          <p:cNvPr id="7" name="Slide Number Placeholder 6"/>
          <p:cNvSpPr>
            <a:spLocks noGrp="1"/>
          </p:cNvSpPr>
          <p:nvPr>
            <p:ph type="sldNum" sz="quarter" idx="5"/>
          </p:nvPr>
        </p:nvSpPr>
        <p:spPr/>
        <p:txBody>
          <a:bodyPr/>
          <a:lstStyle/>
          <a:p>
            <a:fld id="{F949BC75-2359-4F98-918A-7033C92AD487}" type="slidenum">
              <a:rPr lang="en-US" smtClean="0"/>
              <a:pPr/>
              <a:t>3</a:t>
            </a:fld>
            <a:endParaRPr lang="en-US" dirty="0"/>
          </a:p>
        </p:txBody>
      </p:sp>
    </p:spTree>
    <p:extLst>
      <p:ext uri="{BB962C8B-B14F-4D97-AF65-F5344CB8AC3E}">
        <p14:creationId xmlns:p14="http://schemas.microsoft.com/office/powerpoint/2010/main" val="3983799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4285397"/>
            <a:ext cx="12192000" cy="2572603"/>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019675"/>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148782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5341434"/>
            <a:ext cx="12192000" cy="1516566"/>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01444" y="1122363"/>
            <a:ext cx="11296184" cy="2387600"/>
          </a:xfrm>
        </p:spPr>
        <p:txBody>
          <a:bodyPr anchor="b"/>
          <a:lstStyle>
            <a:lvl1pPr algn="ctr">
              <a:defRPr sz="6000"/>
            </a:lvl1pPr>
          </a:lstStyle>
          <a:p>
            <a:r>
              <a:rPr lang="en-US"/>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25860" y="194184"/>
            <a:ext cx="2722432" cy="1856358"/>
          </a:xfrm>
          <a:prstGeom prst="rect">
            <a:avLst/>
          </a:prstGeom>
        </p:spPr>
      </p:pic>
      <p:sp>
        <p:nvSpPr>
          <p:cNvPr id="3" name="Subtitle 2"/>
          <p:cNvSpPr>
            <a:spLocks noGrp="1"/>
          </p:cNvSpPr>
          <p:nvPr>
            <p:ph type="subTitle" idx="1"/>
          </p:nvPr>
        </p:nvSpPr>
        <p:spPr>
          <a:xfrm>
            <a:off x="1524000" y="5847556"/>
            <a:ext cx="9144000" cy="1655762"/>
          </a:xfrm>
        </p:spPr>
        <p:txBody>
          <a:bodyPr/>
          <a:lstStyle>
            <a:lvl1pPr marL="0" indent="0" algn="ctr">
              <a:buNone/>
              <a:defRPr sz="2400">
                <a:solidFill>
                  <a:schemeClr val="bg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094554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9" name="Rectangle 8"/>
          <p:cNvSpPr/>
          <p:nvPr userDrawn="1"/>
        </p:nvSpPr>
        <p:spPr>
          <a:xfrm>
            <a:off x="0" y="0"/>
            <a:ext cx="12192000" cy="217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9780" y="1233866"/>
            <a:ext cx="11296184" cy="2387600"/>
          </a:xfrm>
        </p:spPr>
        <p:txBody>
          <a:bodyPr anchor="b">
            <a:normAutofit/>
          </a:bodyPr>
          <a:lstStyle>
            <a:lvl1pPr algn="l">
              <a:defRPr sz="4800">
                <a:solidFill>
                  <a:schemeClr val="tx1"/>
                </a:solidFill>
              </a:defRPr>
            </a:lvl1pPr>
          </a:lstStyle>
          <a:p>
            <a:r>
              <a:rPr lang="en-US" dirty="0"/>
              <a:t>Click to edit Master title style</a:t>
            </a:r>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01444" y="305687"/>
            <a:ext cx="2722432" cy="1856358"/>
          </a:xfrm>
          <a:prstGeom prst="rect">
            <a:avLst/>
          </a:prstGeom>
        </p:spPr>
      </p:pic>
      <p:sp>
        <p:nvSpPr>
          <p:cNvPr id="3" name="Subtitle 2"/>
          <p:cNvSpPr>
            <a:spLocks noGrp="1"/>
          </p:cNvSpPr>
          <p:nvPr>
            <p:ph type="subTitle" idx="1"/>
          </p:nvPr>
        </p:nvSpPr>
        <p:spPr>
          <a:xfrm>
            <a:off x="659780" y="3837899"/>
            <a:ext cx="9144000" cy="1655762"/>
          </a:xfrm>
        </p:spPr>
        <p:txBody>
          <a:bodyPr/>
          <a:lstStyle>
            <a:lvl1pPr marL="0" indent="0" algn="l">
              <a:buNone/>
              <a:defRPr sz="2400">
                <a:solidFill>
                  <a:schemeClr val="tx1">
                    <a:lumMod val="50000"/>
                    <a:lumOff val="50000"/>
                  </a:schemeClr>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7940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10276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1601451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893867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2961219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C0F6329-576D-4C21-8FF7-61FA27709438}" type="datetimeFigureOut">
              <a:rPr lang="en-US" smtClean="0"/>
              <a:t>11/30/2020</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3001594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63F5A94-8458-4F17-AD3C-1A083E20221D}" type="slidenum">
              <a:rPr lang="en-US" smtClean="0"/>
              <a:t>‹#›</a:t>
            </a:fld>
            <a:endParaRPr lang="en-US"/>
          </a:p>
        </p:txBody>
      </p:sp>
    </p:spTree>
    <p:extLst>
      <p:ext uri="{BB962C8B-B14F-4D97-AF65-F5344CB8AC3E}">
        <p14:creationId xmlns:p14="http://schemas.microsoft.com/office/powerpoint/2010/main" val="4071596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4696" y="0"/>
            <a:ext cx="7850299" cy="117357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334696" y="1493919"/>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11697628" y="6492875"/>
            <a:ext cx="49437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3F5A94-8458-4F17-AD3C-1A083E20221D}" type="slidenum">
              <a:rPr lang="en-US" smtClean="0"/>
              <a:t>‹#›</a:t>
            </a:fld>
            <a:endParaRPr lang="en-US"/>
          </a:p>
        </p:txBody>
      </p:sp>
      <p:sp>
        <p:nvSpPr>
          <p:cNvPr id="7" name="Rectangle 6"/>
          <p:cNvSpPr/>
          <p:nvPr userDrawn="1"/>
        </p:nvSpPr>
        <p:spPr>
          <a:xfrm>
            <a:off x="0" y="1155282"/>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0748241" y="105845"/>
            <a:ext cx="1325890" cy="904091"/>
          </a:xfrm>
          <a:prstGeom prst="rect">
            <a:avLst/>
          </a:prstGeom>
        </p:spPr>
      </p:pic>
      <p:sp>
        <p:nvSpPr>
          <p:cNvPr id="9" name="Rectangle 8"/>
          <p:cNvSpPr/>
          <p:nvPr userDrawn="1"/>
        </p:nvSpPr>
        <p:spPr>
          <a:xfrm>
            <a:off x="0" y="6497638"/>
            <a:ext cx="12192000" cy="18288"/>
          </a:xfrm>
          <a:prstGeom prst="rect">
            <a:avLst/>
          </a:prstGeom>
          <a:solidFill>
            <a:srgbClr val="A7A9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5592496" y="6592129"/>
            <a:ext cx="1007007" cy="369332"/>
          </a:xfrm>
          <a:prstGeom prst="rect">
            <a:avLst/>
          </a:prstGeom>
          <a:noFill/>
        </p:spPr>
        <p:txBody>
          <a:bodyPr wrap="none" rtlCol="0">
            <a:spAutoFit/>
          </a:bodyPr>
          <a:lstStyle/>
          <a:p>
            <a:r>
              <a:rPr lang="en-US" sz="900" dirty="0">
                <a:solidFill>
                  <a:schemeClr val="bg1">
                    <a:lumMod val="75000"/>
                  </a:schemeClr>
                </a:solidFill>
                <a:latin typeface="Myriad Pro Light" panose="020B0603030403020204" pitchFamily="34" charset="0"/>
              </a:rPr>
              <a:t>© 2017 oneM2M</a:t>
            </a:r>
          </a:p>
          <a:p>
            <a:endParaRPr lang="en-US" sz="900" dirty="0">
              <a:solidFill>
                <a:schemeClr val="bg1">
                  <a:lumMod val="50000"/>
                </a:schemeClr>
              </a:solidFill>
              <a:latin typeface="Myriad Pro Light" panose="020B0603030403020204" pitchFamily="34" charset="0"/>
            </a:endParaRPr>
          </a:p>
        </p:txBody>
      </p:sp>
    </p:spTree>
    <p:extLst>
      <p:ext uri="{BB962C8B-B14F-4D97-AF65-F5344CB8AC3E}">
        <p14:creationId xmlns:p14="http://schemas.microsoft.com/office/powerpoint/2010/main" val="43189451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Lst>
  <p:txStyles>
    <p:titleStyle>
      <a:lvl1pPr algn="l" defTabSz="914400" rtl="0" eaLnBrk="1" latinLnBrk="0" hangingPunct="1">
        <a:lnSpc>
          <a:spcPct val="90000"/>
        </a:lnSpc>
        <a:spcBef>
          <a:spcPct val="0"/>
        </a:spcBef>
        <a:buNone/>
        <a:defRPr sz="4400" b="1" kern="1200">
          <a:solidFill>
            <a:srgbClr val="C63133"/>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Clr>
          <a:srgbClr val="C00000"/>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C0000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C00000"/>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C0000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eebum.kim@tta.or.kr" TargetMode="External"/><Relationship Id="rId2" Type="http://schemas.openxmlformats.org/officeDocument/2006/relationships/hyperlink" Target="mailto:laurent.velez@etsi.org"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indico-ictstandards.eu/"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emf"/><Relationship Id="rId2" Type="http://schemas.openxmlformats.org/officeDocument/2006/relationships/slideLayout" Target="../slideLayouts/slideLayout8.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oneM2M </a:t>
            </a:r>
            <a:r>
              <a:rPr lang="en-US" dirty="0">
                <a:solidFill>
                  <a:srgbClr val="FF0000"/>
                </a:solidFill>
              </a:rPr>
              <a:t>Virtual</a:t>
            </a:r>
            <a:r>
              <a:rPr lang="en-US" dirty="0"/>
              <a:t> 7</a:t>
            </a:r>
            <a:r>
              <a:rPr lang="en-US" baseline="30000" dirty="0"/>
              <a:t>th</a:t>
            </a:r>
            <a:r>
              <a:rPr lang="en-US" dirty="0"/>
              <a:t> Interop Event</a:t>
            </a:r>
            <a:br>
              <a:rPr lang="en-US" dirty="0"/>
            </a:br>
            <a:r>
              <a:rPr lang="en-US" dirty="0"/>
              <a:t>Summary</a:t>
            </a:r>
          </a:p>
        </p:txBody>
      </p:sp>
      <p:sp>
        <p:nvSpPr>
          <p:cNvPr id="4" name="Slide Number Placeholder 3"/>
          <p:cNvSpPr>
            <a:spLocks noGrp="1"/>
          </p:cNvSpPr>
          <p:nvPr>
            <p:ph type="sldNum" sz="quarter" idx="12"/>
          </p:nvPr>
        </p:nvSpPr>
        <p:spPr/>
        <p:txBody>
          <a:bodyPr/>
          <a:lstStyle/>
          <a:p>
            <a:fld id="{CF81B550-7CF2-4283-9092-C0AEF1549117}" type="slidenum">
              <a:rPr lang="en-US" smtClean="0"/>
              <a:t>1</a:t>
            </a:fld>
            <a:endParaRPr lang="en-US"/>
          </a:p>
        </p:txBody>
      </p:sp>
      <p:sp>
        <p:nvSpPr>
          <p:cNvPr id="3" name="Text Placeholder 2"/>
          <p:cNvSpPr>
            <a:spLocks noGrp="1"/>
          </p:cNvSpPr>
          <p:nvPr>
            <p:ph type="subTitle" idx="1"/>
          </p:nvPr>
        </p:nvSpPr>
        <p:spPr>
          <a:xfrm>
            <a:off x="659780" y="4394491"/>
            <a:ext cx="9144000" cy="1655762"/>
          </a:xfrm>
        </p:spPr>
        <p:txBody>
          <a:bodyPr>
            <a:normAutofit/>
          </a:bodyPr>
          <a:lstStyle/>
          <a:p>
            <a:r>
              <a:rPr lang="fi-FI" dirty="0"/>
              <a:t>Laurent Velez, ETSI, </a:t>
            </a:r>
            <a:r>
              <a:rPr lang="fi-FI" dirty="0">
                <a:hlinkClick r:id="rId2"/>
              </a:rPr>
              <a:t>laurent.velez@etsi.org</a:t>
            </a:r>
            <a:endParaRPr lang="fi-FI" dirty="0"/>
          </a:p>
          <a:p>
            <a:r>
              <a:rPr lang="fi-FI" dirty="0"/>
              <a:t>Keebum Kim, TTA, </a:t>
            </a:r>
            <a:r>
              <a:rPr lang="fi-FI" dirty="0">
                <a:hlinkClick r:id="rId3"/>
              </a:rPr>
              <a:t>keebum.kim@tta.or.kr</a:t>
            </a:r>
            <a:endParaRPr lang="fi-FI" dirty="0"/>
          </a:p>
          <a:p>
            <a:r>
              <a:rPr lang="en-US" dirty="0"/>
              <a:t>Meeting Date: </a:t>
            </a:r>
            <a:r>
              <a:rPr lang="en-US" altLang="ko-KR" dirty="0"/>
              <a:t>TP 48</a:t>
            </a:r>
            <a:endParaRPr lang="en-US" dirty="0"/>
          </a:p>
        </p:txBody>
      </p:sp>
    </p:spTree>
    <p:extLst>
      <p:ext uri="{BB962C8B-B14F-4D97-AF65-F5344CB8AC3E}">
        <p14:creationId xmlns:p14="http://schemas.microsoft.com/office/powerpoint/2010/main" val="1827208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Event Information</a:t>
            </a:r>
          </a:p>
        </p:txBody>
      </p:sp>
      <p:sp>
        <p:nvSpPr>
          <p:cNvPr id="3" name="Content Placeholder 2"/>
          <p:cNvSpPr>
            <a:spLocks noGrp="1"/>
          </p:cNvSpPr>
          <p:nvPr>
            <p:ph idx="1"/>
          </p:nvPr>
        </p:nvSpPr>
        <p:spPr>
          <a:xfrm>
            <a:off x="334696" y="1173570"/>
            <a:ext cx="10515600" cy="4916820"/>
          </a:xfrm>
        </p:spPr>
        <p:txBody>
          <a:bodyPr>
            <a:normAutofit fontScale="92500" lnSpcReduction="20000"/>
          </a:bodyPr>
          <a:lstStyle/>
          <a:p>
            <a:r>
              <a:rPr lang="fr-FR" dirty="0"/>
              <a:t>oneM2M 7</a:t>
            </a:r>
            <a:r>
              <a:rPr lang="fr-FR" baseline="30000" dirty="0"/>
              <a:t>th</a:t>
            </a:r>
            <a:r>
              <a:rPr lang="fr-FR" dirty="0"/>
              <a:t> </a:t>
            </a:r>
            <a:r>
              <a:rPr lang="fr-FR" dirty="0">
                <a:solidFill>
                  <a:srgbClr val="FF0000"/>
                </a:solidFill>
              </a:rPr>
              <a:t>Virtual</a:t>
            </a:r>
            <a:r>
              <a:rPr lang="fr-FR" dirty="0"/>
              <a:t> </a:t>
            </a:r>
            <a:r>
              <a:rPr lang="fr-FR" dirty="0" err="1"/>
              <a:t>Interop</a:t>
            </a:r>
            <a:r>
              <a:rPr lang="fr-FR" dirty="0"/>
              <a:t> Event</a:t>
            </a:r>
          </a:p>
          <a:p>
            <a:pPr lvl="1"/>
            <a:r>
              <a:rPr lang="en-US" dirty="0"/>
              <a:t>Dates: From 16</a:t>
            </a:r>
            <a:r>
              <a:rPr lang="en-US" baseline="30000" dirty="0"/>
              <a:t>th</a:t>
            </a:r>
            <a:r>
              <a:rPr lang="en-US" dirty="0"/>
              <a:t> (Mon) to 27</a:t>
            </a:r>
            <a:r>
              <a:rPr lang="en-US" baseline="30000" dirty="0"/>
              <a:t>th</a:t>
            </a:r>
            <a:r>
              <a:rPr lang="en-US" dirty="0"/>
              <a:t> (Fri) Nov 2020</a:t>
            </a:r>
          </a:p>
          <a:p>
            <a:pPr lvl="1"/>
            <a:endParaRPr lang="en-US" dirty="0"/>
          </a:p>
          <a:p>
            <a:r>
              <a:rPr lang="en-US" dirty="0"/>
              <a:t>Organization</a:t>
            </a:r>
          </a:p>
          <a:p>
            <a:pPr lvl="1"/>
            <a:r>
              <a:rPr lang="en-GB" dirty="0"/>
              <a:t>The event is co-organized by ETSI and the TTA, and the European Project Indico, led by ETSI. (</a:t>
            </a:r>
            <a:r>
              <a:rPr lang="en-GB" dirty="0">
                <a:hlinkClick r:id="rId2"/>
              </a:rPr>
              <a:t>https://www.indico-ictstandards.eu/</a:t>
            </a:r>
            <a:r>
              <a:rPr lang="en-GB" dirty="0"/>
              <a:t>)</a:t>
            </a:r>
          </a:p>
          <a:p>
            <a:pPr lvl="1"/>
            <a:r>
              <a:rPr lang="en-US" dirty="0"/>
              <a:t>Free of charge for participation.</a:t>
            </a:r>
          </a:p>
          <a:p>
            <a:pPr lvl="1"/>
            <a:r>
              <a:rPr lang="en-US" dirty="0"/>
              <a:t>The company test results are confidential, participants need to sign the Non-Disclosure Agreement (NDA).</a:t>
            </a:r>
          </a:p>
          <a:p>
            <a:pPr lvl="1"/>
            <a:endParaRPr lang="en-US" dirty="0"/>
          </a:p>
          <a:p>
            <a:r>
              <a:rPr lang="fr-FR" dirty="0" err="1"/>
              <a:t>Purpose</a:t>
            </a:r>
            <a:endParaRPr lang="fr-FR" dirty="0"/>
          </a:p>
          <a:p>
            <a:pPr lvl="1"/>
            <a:r>
              <a:rPr lang="en-US" dirty="0"/>
              <a:t>To validate the oneM2M standards in order to eliminate ambiguities and potential issues.</a:t>
            </a:r>
            <a:endParaRPr lang="fr-FR" dirty="0"/>
          </a:p>
          <a:p>
            <a:pPr lvl="1"/>
            <a:r>
              <a:rPr lang="en-US" dirty="0"/>
              <a:t>To test interoperability between implementations from different companies.</a:t>
            </a:r>
          </a:p>
          <a:p>
            <a:pPr lvl="1"/>
            <a:r>
              <a:rPr lang="en-US" dirty="0"/>
              <a:t>To provide conformance testing to verify the existing TTCN-3 test scripts as well as to debug participants’ implementations.</a:t>
            </a:r>
          </a:p>
          <a:p>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2</a:t>
            </a:fld>
            <a:endParaRPr lang="en-US"/>
          </a:p>
        </p:txBody>
      </p:sp>
    </p:spTree>
    <p:extLst>
      <p:ext uri="{BB962C8B-B14F-4D97-AF65-F5344CB8AC3E}">
        <p14:creationId xmlns:p14="http://schemas.microsoft.com/office/powerpoint/2010/main" val="3872505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19" y="327352"/>
            <a:ext cx="11434881" cy="652599"/>
          </a:xfrm>
        </p:spPr>
        <p:txBody>
          <a:bodyPr>
            <a:normAutofit fontScale="90000"/>
          </a:bodyPr>
          <a:lstStyle/>
          <a:p>
            <a:r>
              <a:rPr lang="en-US" sz="2800" dirty="0" err="1">
                <a:latin typeface="+mn-lt"/>
              </a:rPr>
              <a:t>InDiCo</a:t>
            </a:r>
            <a:r>
              <a:rPr lang="en-US" sz="2800" dirty="0">
                <a:latin typeface="+mn-lt"/>
              </a:rPr>
              <a:t> project : </a:t>
            </a:r>
            <a:r>
              <a:rPr lang="en-US" sz="2800" b="1" dirty="0">
                <a:latin typeface="+mn-lt"/>
              </a:rPr>
              <a:t>Developing cooperation </a:t>
            </a:r>
            <a:r>
              <a:rPr lang="en-US" sz="2800" dirty="0">
                <a:latin typeface="+mn-lt"/>
              </a:rPr>
              <a:t>on </a:t>
            </a:r>
            <a:r>
              <a:rPr lang="en-US" sz="2800" b="1" dirty="0">
                <a:latin typeface="+mn-lt"/>
              </a:rPr>
              <a:t>ICT Policies, Regulations and </a:t>
            </a:r>
            <a:br>
              <a:rPr lang="en-US" sz="2800" b="1" dirty="0">
                <a:latin typeface="+mn-lt"/>
              </a:rPr>
            </a:br>
            <a:r>
              <a:rPr lang="en-US" sz="2800" b="1" dirty="0">
                <a:latin typeface="+mn-lt"/>
              </a:rPr>
              <a:t>Standards </a:t>
            </a:r>
            <a:r>
              <a:rPr lang="en-US" sz="2800" dirty="0">
                <a:latin typeface="+mn-lt"/>
              </a:rPr>
              <a:t>between</a:t>
            </a:r>
            <a:r>
              <a:rPr lang="en-US" sz="2800" b="1" dirty="0">
                <a:latin typeface="+mn-lt"/>
              </a:rPr>
              <a:t> Europe and associated partners </a:t>
            </a:r>
            <a:r>
              <a:rPr lang="en-US" sz="2800" dirty="0">
                <a:latin typeface="+mn-lt"/>
              </a:rPr>
              <a:t>countries</a:t>
            </a:r>
          </a:p>
        </p:txBody>
      </p:sp>
      <p:sp>
        <p:nvSpPr>
          <p:cNvPr id="5" name="Rectangle 4"/>
          <p:cNvSpPr/>
          <p:nvPr/>
        </p:nvSpPr>
        <p:spPr bwMode="auto">
          <a:xfrm>
            <a:off x="479424" y="167578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b="1" dirty="0">
                <a:solidFill>
                  <a:schemeClr val="bg1"/>
                </a:solidFill>
              </a:rPr>
              <a:t>Catalyst for</a:t>
            </a:r>
          </a:p>
          <a:p>
            <a:pPr algn="ctr" fontAlgn="base">
              <a:spcBef>
                <a:spcPts val="300"/>
              </a:spcBef>
              <a:spcAft>
                <a:spcPct val="0"/>
              </a:spcAft>
            </a:pPr>
            <a:r>
              <a:rPr lang="en-US" b="1" dirty="0">
                <a:solidFill>
                  <a:schemeClr val="bg1"/>
                </a:solidFill>
              </a:rPr>
              <a:t>collaboration </a:t>
            </a:r>
            <a:r>
              <a:rPr lang="en-US" dirty="0">
                <a:solidFill>
                  <a:schemeClr val="bg1"/>
                </a:solidFill>
              </a:rPr>
              <a:t>between EU and partner countries on</a:t>
            </a:r>
          </a:p>
          <a:p>
            <a:pPr algn="ctr" fontAlgn="base">
              <a:spcBef>
                <a:spcPts val="300"/>
              </a:spcBef>
              <a:spcAft>
                <a:spcPct val="0"/>
              </a:spcAft>
            </a:pPr>
            <a:r>
              <a:rPr lang="en-US" b="1" dirty="0">
                <a:solidFill>
                  <a:schemeClr val="bg1"/>
                </a:solidFill>
              </a:rPr>
              <a:t>ICT standardization</a:t>
            </a:r>
          </a:p>
        </p:txBody>
      </p:sp>
      <p:sp>
        <p:nvSpPr>
          <p:cNvPr id="6" name="Rectangle 5"/>
          <p:cNvSpPr/>
          <p:nvPr/>
        </p:nvSpPr>
        <p:spPr bwMode="auto">
          <a:xfrm>
            <a:off x="479425" y="398083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dirty="0">
                <a:solidFill>
                  <a:schemeClr val="bg1"/>
                </a:solidFill>
              </a:rPr>
              <a:t>Help EU and partners understanding</a:t>
            </a:r>
          </a:p>
          <a:p>
            <a:pPr algn="ctr" fontAlgn="base">
              <a:spcBef>
                <a:spcPts val="300"/>
              </a:spcBef>
              <a:spcAft>
                <a:spcPct val="0"/>
              </a:spcAft>
            </a:pPr>
            <a:r>
              <a:rPr lang="en-US" dirty="0">
                <a:solidFill>
                  <a:schemeClr val="bg1"/>
                </a:solidFill>
              </a:rPr>
              <a:t>each others'</a:t>
            </a:r>
          </a:p>
          <a:p>
            <a:pPr algn="ctr" fontAlgn="base">
              <a:spcBef>
                <a:spcPts val="300"/>
              </a:spcBef>
              <a:spcAft>
                <a:spcPct val="0"/>
              </a:spcAft>
            </a:pPr>
            <a:r>
              <a:rPr lang="en-US" b="1" dirty="0">
                <a:solidFill>
                  <a:schemeClr val="bg1"/>
                </a:solidFill>
              </a:rPr>
              <a:t>regulatory frameworks </a:t>
            </a:r>
            <a:r>
              <a:rPr lang="en-US" dirty="0">
                <a:solidFill>
                  <a:schemeClr val="bg1"/>
                </a:solidFill>
              </a:rPr>
              <a:t>and</a:t>
            </a:r>
            <a:r>
              <a:rPr lang="en-US" b="1" dirty="0">
                <a:solidFill>
                  <a:schemeClr val="bg1"/>
                </a:solidFill>
              </a:rPr>
              <a:t> standardization models</a:t>
            </a:r>
          </a:p>
        </p:txBody>
      </p:sp>
      <p:sp>
        <p:nvSpPr>
          <p:cNvPr id="7" name="Rectangle 6"/>
          <p:cNvSpPr/>
          <p:nvPr/>
        </p:nvSpPr>
        <p:spPr bwMode="auto">
          <a:xfrm>
            <a:off x="3359149" y="3980839"/>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algn="ctr" fontAlgn="base">
              <a:spcBef>
                <a:spcPts val="300"/>
              </a:spcBef>
              <a:spcAft>
                <a:spcPct val="0"/>
              </a:spcAft>
            </a:pPr>
            <a:r>
              <a:rPr lang="en-US" b="1" dirty="0">
                <a:solidFill>
                  <a:schemeClr val="bg1"/>
                </a:solidFill>
              </a:rPr>
              <a:t>Contribute to lower technical barriers to trade for players in</a:t>
            </a:r>
          </a:p>
          <a:p>
            <a:pPr algn="ctr" fontAlgn="base">
              <a:spcBef>
                <a:spcPts val="300"/>
              </a:spcBef>
              <a:spcAft>
                <a:spcPct val="0"/>
              </a:spcAft>
            </a:pPr>
            <a:r>
              <a:rPr lang="en-US" b="1" dirty="0">
                <a:solidFill>
                  <a:schemeClr val="bg1"/>
                </a:solidFill>
              </a:rPr>
              <a:t>EU and partner countries</a:t>
            </a:r>
          </a:p>
        </p:txBody>
      </p:sp>
      <p:sp>
        <p:nvSpPr>
          <p:cNvPr id="8" name="Rectangle 7"/>
          <p:cNvSpPr/>
          <p:nvPr/>
        </p:nvSpPr>
        <p:spPr bwMode="auto">
          <a:xfrm>
            <a:off x="3359149" y="1691755"/>
            <a:ext cx="2592386" cy="2089150"/>
          </a:xfrm>
          <a:prstGeom prst="rect">
            <a:avLst/>
          </a:prstGeom>
          <a:solidFill>
            <a:srgbClr val="346AAF"/>
          </a:solidFill>
          <a:ln w="12700" cap="flat" cmpd="sng" algn="ctr">
            <a:noFill/>
            <a:prstDash val="solid"/>
            <a:round/>
            <a:headEnd type="none" w="med" len="med"/>
            <a:tailEnd type="none" w="med" len="med"/>
          </a:ln>
          <a:effectLst/>
        </p:spPr>
        <p:txBody>
          <a:bodyPr rot="0" spcFirstLastPara="0" vertOverflow="overflow" horzOverflow="overflow" vert="horz" wrap="square" lIns="182880" tIns="182880" rIns="182880" bIns="182880" numCol="1" spcCol="0" rtlCol="0" fromWordArt="0" anchor="ctr" anchorCtr="0" forceAA="0" compatLnSpc="1">
            <a:prstTxWarp prst="textNoShape">
              <a:avLst/>
            </a:prstTxWarp>
            <a:noAutofit/>
          </a:bodyPr>
          <a:lstStyle/>
          <a:p>
            <a:pPr marL="0" indent="0" algn="ctr" fontAlgn="base">
              <a:spcBef>
                <a:spcPts val="300"/>
              </a:spcBef>
              <a:spcAft>
                <a:spcPct val="0"/>
              </a:spcAft>
              <a:buNone/>
            </a:pPr>
            <a:r>
              <a:rPr lang="en-US" dirty="0">
                <a:solidFill>
                  <a:schemeClr val="bg1"/>
                </a:solidFill>
              </a:rPr>
              <a:t>Promote </a:t>
            </a:r>
            <a:r>
              <a:rPr lang="en-US" b="1" dirty="0">
                <a:solidFill>
                  <a:schemeClr val="bg1"/>
                </a:solidFill>
              </a:rPr>
              <a:t>inclusive</a:t>
            </a:r>
            <a:r>
              <a:rPr lang="en-US" dirty="0">
                <a:solidFill>
                  <a:schemeClr val="bg1"/>
                </a:solidFill>
              </a:rPr>
              <a:t> and industry-led cooperative processes for the development of </a:t>
            </a:r>
            <a:r>
              <a:rPr lang="en-US" b="1" dirty="0">
                <a:solidFill>
                  <a:schemeClr val="bg1"/>
                </a:solidFill>
              </a:rPr>
              <a:t>global ICT standards</a:t>
            </a:r>
          </a:p>
        </p:txBody>
      </p:sp>
      <p:pic>
        <p:nvPicPr>
          <p:cNvPr id="9" name="Picture 4" descr="ETSI Logo [The European Telecommunications Standards Institute] | Logos,  European, Institute">
            <a:extLst>
              <a:ext uri="{FF2B5EF4-FFF2-40B4-BE49-F238E27FC236}">
                <a16:creationId xmlns:a16="http://schemas.microsoft.com/office/drawing/2014/main" id="{425AAF43-F574-43E5-8A6B-884A31A28E8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8523" y="6109934"/>
            <a:ext cx="1900130" cy="5700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F40C0B9-2041-412F-A202-C1A1D1988CE8}"/>
              </a:ext>
            </a:extLst>
          </p:cNvPr>
          <p:cNvSpPr txBox="1"/>
          <p:nvPr/>
        </p:nvSpPr>
        <p:spPr>
          <a:xfrm>
            <a:off x="6288698" y="1378400"/>
            <a:ext cx="2197894" cy="391127"/>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b="1" kern="1000" spc="-30" dirty="0">
                <a:solidFill>
                  <a:srgbClr val="181818"/>
                </a:solidFill>
                <a:latin typeface="Ericsson Hilda"/>
                <a:ea typeface="+mn-ea"/>
                <a:cs typeface="+mn-cs"/>
              </a:rPr>
              <a:t>Geographical scope:</a:t>
            </a:r>
          </a:p>
        </p:txBody>
      </p:sp>
      <p:sp>
        <p:nvSpPr>
          <p:cNvPr id="11" name="TextBox 10">
            <a:extLst>
              <a:ext uri="{FF2B5EF4-FFF2-40B4-BE49-F238E27FC236}">
                <a16:creationId xmlns:a16="http://schemas.microsoft.com/office/drawing/2014/main" id="{174589C1-FC09-4C6A-B5B4-88A9D888E7F7}"/>
              </a:ext>
            </a:extLst>
          </p:cNvPr>
          <p:cNvSpPr txBox="1"/>
          <p:nvPr/>
        </p:nvSpPr>
        <p:spPr>
          <a:xfrm>
            <a:off x="6314968" y="4164439"/>
            <a:ext cx="2197894" cy="391127"/>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b="1" kern="1000" spc="-30" dirty="0">
                <a:solidFill>
                  <a:srgbClr val="181818"/>
                </a:solidFill>
                <a:latin typeface="Ericsson Hilda"/>
                <a:ea typeface="+mn-ea"/>
                <a:cs typeface="+mn-cs"/>
              </a:rPr>
              <a:t>Technological priorities:</a:t>
            </a:r>
            <a:endParaRPr kumimoji="0" lang="en-US" b="1" i="0" strike="noStrike" kern="1000" cap="none" spc="-30" normalizeH="0" baseline="0" noProof="0" dirty="0" err="1">
              <a:ln>
                <a:noFill/>
              </a:ln>
              <a:solidFill>
                <a:srgbClr val="181818"/>
              </a:solidFill>
              <a:effectLst/>
              <a:uLnTx/>
              <a:uFillTx/>
              <a:latin typeface="Ericsson Hilda"/>
              <a:ea typeface="+mn-ea"/>
              <a:cs typeface="+mn-cs"/>
            </a:endParaRPr>
          </a:p>
        </p:txBody>
      </p:sp>
      <p:sp>
        <p:nvSpPr>
          <p:cNvPr id="14" name="TextBox 13">
            <a:extLst>
              <a:ext uri="{FF2B5EF4-FFF2-40B4-BE49-F238E27FC236}">
                <a16:creationId xmlns:a16="http://schemas.microsoft.com/office/drawing/2014/main" id="{B7D6B9AA-A835-254B-97D1-A7C9EA5D8C66}"/>
              </a:ext>
            </a:extLst>
          </p:cNvPr>
          <p:cNvSpPr txBox="1"/>
          <p:nvPr/>
        </p:nvSpPr>
        <p:spPr>
          <a:xfrm>
            <a:off x="6338523" y="4544754"/>
            <a:ext cx="5692004" cy="614213"/>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kumimoji="0" lang="en-US" b="0" i="0" u="none" strike="noStrike" kern="1000" cap="none" spc="-30" normalizeH="0" baseline="0" noProof="0">
                <a:ln>
                  <a:noFill/>
                </a:ln>
                <a:solidFill>
                  <a:srgbClr val="181818"/>
                </a:solidFill>
                <a:effectLst/>
                <a:uLnTx/>
                <a:uFillTx/>
                <a:latin typeface="Ericsson Hilda"/>
                <a:ea typeface="+mn-ea"/>
                <a:cs typeface="+mn-cs"/>
              </a:rPr>
              <a:t>5G, </a:t>
            </a:r>
            <a:r>
              <a:rPr lang="en-US" kern="1000" spc="-30" dirty="0">
                <a:solidFill>
                  <a:srgbClr val="181818"/>
                </a:solidFill>
                <a:latin typeface="Ericsson Hilda"/>
                <a:ea typeface="+mn-ea"/>
                <a:cs typeface="+mn-cs"/>
              </a:rPr>
              <a:t>IoT </a:t>
            </a:r>
            <a:r>
              <a:rPr lang="en-US" kern="1000" spc="-30" dirty="0">
                <a:solidFill>
                  <a:srgbClr val="181818"/>
                </a:solidFill>
                <a:latin typeface="Ericsson Hilda"/>
              </a:rPr>
              <a:t>and </a:t>
            </a:r>
            <a:r>
              <a:rPr lang="en-US" kern="1000" spc="-30" dirty="0">
                <a:solidFill>
                  <a:srgbClr val="181818"/>
                </a:solidFill>
                <a:latin typeface="Ericsson Hilda"/>
                <a:ea typeface="+mn-ea"/>
                <a:cs typeface="+mn-cs"/>
              </a:rPr>
              <a:t>Cybersecurity</a:t>
            </a:r>
          </a:p>
        </p:txBody>
      </p:sp>
      <p:sp>
        <p:nvSpPr>
          <p:cNvPr id="15" name="TextBox 14">
            <a:extLst>
              <a:ext uri="{FF2B5EF4-FFF2-40B4-BE49-F238E27FC236}">
                <a16:creationId xmlns:a16="http://schemas.microsoft.com/office/drawing/2014/main" id="{26B98E5E-8594-7847-A26A-C8DFB6E8A7CD}"/>
              </a:ext>
            </a:extLst>
          </p:cNvPr>
          <p:cNvSpPr txBox="1"/>
          <p:nvPr/>
        </p:nvSpPr>
        <p:spPr>
          <a:xfrm>
            <a:off x="6749689" y="5745350"/>
            <a:ext cx="1488964" cy="360716"/>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sz="1600" kern="1000" spc="-30" dirty="0">
                <a:solidFill>
                  <a:srgbClr val="181818"/>
                </a:solidFill>
                <a:latin typeface="Ericsson Hilda"/>
                <a:ea typeface="+mn-ea"/>
                <a:cs typeface="+mn-cs"/>
              </a:rPr>
              <a:t>implemented by</a:t>
            </a:r>
            <a:endParaRPr kumimoji="0" lang="en-US" sz="1600" b="0" i="0" u="none" strike="noStrike" kern="1000" cap="none" spc="-30" normalizeH="0" baseline="0" noProof="0" dirty="0" err="1">
              <a:ln>
                <a:noFill/>
              </a:ln>
              <a:solidFill>
                <a:srgbClr val="181818"/>
              </a:solidFill>
              <a:effectLst/>
              <a:uLnTx/>
              <a:uFillTx/>
              <a:latin typeface="Ericsson Hilda"/>
              <a:ea typeface="+mn-ea"/>
              <a:cs typeface="+mn-cs"/>
            </a:endParaRPr>
          </a:p>
        </p:txBody>
      </p:sp>
      <p:sp>
        <p:nvSpPr>
          <p:cNvPr id="16" name="TextBox 15">
            <a:extLst>
              <a:ext uri="{FF2B5EF4-FFF2-40B4-BE49-F238E27FC236}">
                <a16:creationId xmlns:a16="http://schemas.microsoft.com/office/drawing/2014/main" id="{1B82BFAC-9C25-8048-A725-670843A1FA1E}"/>
              </a:ext>
            </a:extLst>
          </p:cNvPr>
          <p:cNvSpPr txBox="1"/>
          <p:nvPr/>
        </p:nvSpPr>
        <p:spPr>
          <a:xfrm>
            <a:off x="9220470" y="5745350"/>
            <a:ext cx="2812473" cy="360716"/>
          </a:xfrm>
          <a:prstGeom prst="rect">
            <a:avLst/>
          </a:prstGeom>
        </p:spPr>
        <p:txBody>
          <a:bodyPr vert="horz" wrap="none" lIns="72000" tIns="36000" rIns="72000" bIns="36000" rtlCol="0" anchor="t">
            <a:noAutofit/>
          </a:bodyPr>
          <a:lstStyle/>
          <a:p>
            <a:pPr marR="0" algn="l" defTabSz="914400" rtl="0" eaLnBrk="1" fontAlgn="base" latinLnBrk="0" hangingPunct="1">
              <a:lnSpc>
                <a:spcPct val="100000"/>
              </a:lnSpc>
              <a:spcBef>
                <a:spcPts val="800"/>
              </a:spcBef>
              <a:spcAft>
                <a:spcPct val="0"/>
              </a:spcAft>
              <a:buClrTx/>
              <a:buSzTx/>
              <a:tabLst/>
            </a:pPr>
            <a:r>
              <a:rPr lang="en-US" sz="1600" kern="1000" spc="-30" dirty="0">
                <a:solidFill>
                  <a:srgbClr val="181818"/>
                </a:solidFill>
                <a:latin typeface="Ericsson Hilda"/>
                <a:ea typeface="+mn-ea"/>
                <a:cs typeface="+mn-cs"/>
              </a:rPr>
              <a:t>funded by the European Union</a:t>
            </a:r>
            <a:endParaRPr kumimoji="0" lang="en-US" sz="1600" b="0" i="0" u="none" strike="noStrike" kern="1000" cap="none" spc="-30" normalizeH="0" baseline="0" noProof="0" dirty="0" err="1">
              <a:ln>
                <a:noFill/>
              </a:ln>
              <a:solidFill>
                <a:srgbClr val="181818"/>
              </a:solidFill>
              <a:effectLst/>
              <a:uLnTx/>
              <a:uFillTx/>
              <a:latin typeface="Ericsson Hilda"/>
              <a:ea typeface="+mn-ea"/>
              <a:cs typeface="+mn-cs"/>
            </a:endParaRPr>
          </a:p>
        </p:txBody>
      </p:sp>
      <p:pic>
        <p:nvPicPr>
          <p:cNvPr id="1026" name="Picture 2" descr="Flag of Europe - Wikipedia">
            <a:extLst>
              <a:ext uri="{FF2B5EF4-FFF2-40B4-BE49-F238E27FC236}">
                <a16:creationId xmlns:a16="http://schemas.microsoft.com/office/drawing/2014/main" id="{565FC696-D60E-394E-AFFA-B249628D7E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26733" y="6106066"/>
            <a:ext cx="855876" cy="57058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88688821-49AC-7841-AFCB-3890C0C32360}"/>
              </a:ext>
            </a:extLst>
          </p:cNvPr>
          <p:cNvPicPr>
            <a:picLocks noChangeAspect="1"/>
          </p:cNvPicPr>
          <p:nvPr/>
        </p:nvPicPr>
        <p:blipFill>
          <a:blip r:embed="rId6"/>
          <a:stretch>
            <a:fillRect/>
          </a:stretch>
        </p:blipFill>
        <p:spPr>
          <a:xfrm>
            <a:off x="8024197" y="5069823"/>
            <a:ext cx="1752147" cy="774157"/>
          </a:xfrm>
          <a:prstGeom prst="rect">
            <a:avLst/>
          </a:prstGeom>
        </p:spPr>
      </p:pic>
      <p:pic>
        <p:nvPicPr>
          <p:cNvPr id="3" name="Picture 2">
            <a:extLst>
              <a:ext uri="{FF2B5EF4-FFF2-40B4-BE49-F238E27FC236}">
                <a16:creationId xmlns:a16="http://schemas.microsoft.com/office/drawing/2014/main" id="{950C3664-DB6D-4E5A-B6B6-41329E8B9065}"/>
              </a:ext>
            </a:extLst>
          </p:cNvPr>
          <p:cNvPicPr>
            <a:picLocks noChangeAspect="1"/>
          </p:cNvPicPr>
          <p:nvPr/>
        </p:nvPicPr>
        <p:blipFill>
          <a:blip r:embed="rId7"/>
          <a:stretch>
            <a:fillRect/>
          </a:stretch>
        </p:blipFill>
        <p:spPr>
          <a:xfrm>
            <a:off x="6749689" y="1744542"/>
            <a:ext cx="4301165" cy="2444883"/>
          </a:xfrm>
          <a:prstGeom prst="rect">
            <a:avLst/>
          </a:prstGeom>
        </p:spPr>
      </p:pic>
    </p:spTree>
    <p:custDataLst>
      <p:tags r:id="rId1"/>
    </p:custDataLst>
    <p:extLst>
      <p:ext uri="{BB962C8B-B14F-4D97-AF65-F5344CB8AC3E}">
        <p14:creationId xmlns:p14="http://schemas.microsoft.com/office/powerpoint/2010/main" val="140146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Fully</a:t>
            </a:r>
            <a:r>
              <a:rPr lang="fr-FR" dirty="0"/>
              <a:t> </a:t>
            </a:r>
            <a:r>
              <a:rPr lang="fr-FR" dirty="0" err="1"/>
              <a:t>virtual</a:t>
            </a:r>
            <a:r>
              <a:rPr lang="fr-FR" dirty="0"/>
              <a:t> ?</a:t>
            </a:r>
          </a:p>
        </p:txBody>
      </p:sp>
      <p:sp>
        <p:nvSpPr>
          <p:cNvPr id="3" name="Content Placeholder 2"/>
          <p:cNvSpPr>
            <a:spLocks noGrp="1"/>
          </p:cNvSpPr>
          <p:nvPr>
            <p:ph idx="1"/>
          </p:nvPr>
        </p:nvSpPr>
        <p:spPr/>
        <p:txBody>
          <a:bodyPr>
            <a:normAutofit/>
          </a:bodyPr>
          <a:lstStyle/>
          <a:p>
            <a:r>
              <a:rPr lang="fr-FR" dirty="0"/>
              <a:t>On 16 and 17 </a:t>
            </a:r>
            <a:r>
              <a:rPr lang="fr-FR" dirty="0" err="1"/>
              <a:t>Nov</a:t>
            </a:r>
            <a:r>
              <a:rPr lang="fr-FR" dirty="0"/>
              <a:t> 2020, </a:t>
            </a:r>
            <a:r>
              <a:rPr lang="fr-FR" dirty="0" err="1"/>
              <a:t>some</a:t>
            </a:r>
            <a:r>
              <a:rPr lang="fr-FR" dirty="0"/>
              <a:t> F2F </a:t>
            </a:r>
            <a:r>
              <a:rPr lang="fr-FR" dirty="0" err="1"/>
              <a:t>Interop</a:t>
            </a:r>
            <a:r>
              <a:rPr lang="fr-FR" dirty="0"/>
              <a:t> test sessions </a:t>
            </a:r>
            <a:r>
              <a:rPr lang="fr-FR" dirty="0" err="1"/>
              <a:t>took</a:t>
            </a:r>
            <a:r>
              <a:rPr lang="fr-FR" dirty="0"/>
              <a:t> place in TTA </a:t>
            </a:r>
            <a:r>
              <a:rPr lang="fr-FR" dirty="0" err="1"/>
              <a:t>premises</a:t>
            </a:r>
            <a:r>
              <a:rPr lang="fr-FR" dirty="0"/>
              <a:t> at </a:t>
            </a:r>
            <a:r>
              <a:rPr lang="en-US" altLang="zh-CN" dirty="0"/>
              <a:t>Global IoT Certification Center, </a:t>
            </a:r>
            <a:r>
              <a:rPr lang="en-US" altLang="zh-CN" dirty="0" err="1"/>
              <a:t>Pangyo</a:t>
            </a:r>
            <a:r>
              <a:rPr lang="en-US" altLang="zh-CN" dirty="0"/>
              <a:t> City, Korea</a:t>
            </a:r>
            <a:endParaRPr lang="en-US" dirty="0"/>
          </a:p>
          <a:p>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4</a:t>
            </a:fld>
            <a:endParaRPr lang="en-US"/>
          </a:p>
        </p:txBody>
      </p:sp>
      <p:pic>
        <p:nvPicPr>
          <p:cNvPr id="5" name="Picture 2" descr="C:\Users\Jayne\AppData\Local\Microsoft\Windows\INetCache\Content.Word\Pangyo Global IoT Certification Center (002).png">
            <a:extLst>
              <a:ext uri="{FF2B5EF4-FFF2-40B4-BE49-F238E27FC236}">
                <a16:creationId xmlns:a16="http://schemas.microsoft.com/office/drawing/2014/main" id="{DB9C42B6-84FE-46AE-956D-94D1EF0BD9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6172"/>
          <a:stretch>
            <a:fillRect/>
          </a:stretch>
        </p:blipFill>
        <p:spPr bwMode="auto">
          <a:xfrm>
            <a:off x="1516790" y="2482893"/>
            <a:ext cx="7932752" cy="310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732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Testing</a:t>
            </a:r>
            <a:r>
              <a:rPr lang="fr-FR" dirty="0"/>
              <a:t> Scope</a:t>
            </a:r>
          </a:p>
        </p:txBody>
      </p:sp>
      <p:sp>
        <p:nvSpPr>
          <p:cNvPr id="3" name="Content Placeholder 2"/>
          <p:cNvSpPr>
            <a:spLocks noGrp="1"/>
          </p:cNvSpPr>
          <p:nvPr>
            <p:ph idx="1"/>
          </p:nvPr>
        </p:nvSpPr>
        <p:spPr>
          <a:xfrm>
            <a:off x="334696" y="1493919"/>
            <a:ext cx="10515600" cy="4351338"/>
          </a:xfrm>
        </p:spPr>
        <p:txBody>
          <a:bodyPr>
            <a:normAutofit/>
          </a:bodyPr>
          <a:lstStyle/>
          <a:p>
            <a:r>
              <a:rPr lang="en-GB" dirty="0"/>
              <a:t>Interoperability tests from TS-0013 (interoperability testing) V3.3.0.</a:t>
            </a:r>
          </a:p>
          <a:p>
            <a:pPr lvl="1"/>
            <a:r>
              <a:rPr lang="en-GB" dirty="0"/>
              <a:t>235 Tests in total ( ~ 130 more than at Interop 6)</a:t>
            </a:r>
          </a:p>
          <a:p>
            <a:pPr lvl="1"/>
            <a:endParaRPr lang="en-GB" dirty="0"/>
          </a:p>
          <a:p>
            <a:pPr marL="228600" lvl="1">
              <a:spcBef>
                <a:spcPts val="1000"/>
              </a:spcBef>
            </a:pPr>
            <a:r>
              <a:rPr lang="en-US" sz="2800" dirty="0"/>
              <a:t>Conformance testing (TS-0018 and TS-0019) Release 2 and 3.</a:t>
            </a:r>
          </a:p>
          <a:p>
            <a:pPr lvl="1"/>
            <a:endParaRPr lang="en-US" dirty="0"/>
          </a:p>
          <a:p>
            <a:pPr marL="228600" lvl="1">
              <a:spcBef>
                <a:spcPts val="1000"/>
              </a:spcBef>
            </a:pPr>
            <a:r>
              <a:rPr lang="en-US" sz="2800" dirty="0"/>
              <a:t>Conformance sessions were operated in parallel of Interoperability testing sessions.</a:t>
            </a:r>
          </a:p>
          <a:p>
            <a:pPr lvl="2"/>
            <a:r>
              <a:rPr lang="en-US" dirty="0"/>
              <a:t>Validate Test Purpose, TTCN-3 (oneM2M ATS).</a:t>
            </a:r>
          </a:p>
          <a:p>
            <a:pPr lvl="2"/>
            <a:r>
              <a:rPr lang="en-US" dirty="0"/>
              <a:t>Run Conformance Test on participants’ implementations. (not for certification)</a:t>
            </a:r>
            <a:endParaRPr lang="fr-FR" dirty="0"/>
          </a:p>
        </p:txBody>
      </p:sp>
      <p:sp>
        <p:nvSpPr>
          <p:cNvPr id="7" name="Slide Number Placeholder 6"/>
          <p:cNvSpPr>
            <a:spLocks noGrp="1"/>
          </p:cNvSpPr>
          <p:nvPr>
            <p:ph type="sldNum" sz="quarter" idx="12"/>
          </p:nvPr>
        </p:nvSpPr>
        <p:spPr/>
        <p:txBody>
          <a:bodyPr/>
          <a:lstStyle/>
          <a:p>
            <a:fld id="{CF81B550-7CF2-4283-9092-C0AEF1549117}" type="slidenum">
              <a:rPr lang="en-US" smtClean="0"/>
              <a:t>5</a:t>
            </a:fld>
            <a:endParaRPr lang="en-US"/>
          </a:p>
        </p:txBody>
      </p:sp>
    </p:spTree>
    <p:extLst>
      <p:ext uri="{BB962C8B-B14F-4D97-AF65-F5344CB8AC3E}">
        <p14:creationId xmlns:p14="http://schemas.microsoft.com/office/powerpoint/2010/main" val="261641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Tools</a:t>
            </a:r>
          </a:p>
        </p:txBody>
      </p:sp>
      <p:sp>
        <p:nvSpPr>
          <p:cNvPr id="3" name="Content Placeholder 2"/>
          <p:cNvSpPr>
            <a:spLocks noGrp="1"/>
          </p:cNvSpPr>
          <p:nvPr>
            <p:ph idx="1"/>
          </p:nvPr>
        </p:nvSpPr>
        <p:spPr>
          <a:xfrm>
            <a:off x="334696" y="1493919"/>
            <a:ext cx="10515600" cy="4351338"/>
          </a:xfrm>
        </p:spPr>
        <p:txBody>
          <a:bodyPr>
            <a:normAutofit fontScale="92500" lnSpcReduction="20000"/>
          </a:bodyPr>
          <a:lstStyle/>
          <a:p>
            <a:r>
              <a:rPr lang="fr-FR" dirty="0"/>
              <a:t>oneM2M </a:t>
            </a:r>
            <a:r>
              <a:rPr lang="fr-FR" dirty="0" err="1"/>
              <a:t>Interop</a:t>
            </a:r>
            <a:r>
              <a:rPr lang="fr-FR" dirty="0"/>
              <a:t> 7 Wiki </a:t>
            </a:r>
          </a:p>
          <a:p>
            <a:pPr lvl="1"/>
            <a:r>
              <a:rPr lang="en-GB" dirty="0"/>
              <a:t>All the details on of the event and user guide of the Test Automated Platform</a:t>
            </a:r>
          </a:p>
          <a:p>
            <a:pPr marL="457200" lvl="1" indent="0">
              <a:buNone/>
            </a:pPr>
            <a:endParaRPr lang="en-GB" dirty="0"/>
          </a:p>
          <a:p>
            <a:r>
              <a:rPr lang="fr-FR" dirty="0"/>
              <a:t>oneM2M </a:t>
            </a:r>
            <a:r>
              <a:rPr lang="fr-FR" dirty="0" err="1"/>
              <a:t>Interop</a:t>
            </a:r>
            <a:r>
              <a:rPr lang="fr-FR" dirty="0"/>
              <a:t> 7 Slack</a:t>
            </a:r>
          </a:p>
          <a:p>
            <a:pPr lvl="1"/>
            <a:r>
              <a:rPr lang="fr-FR" dirty="0"/>
              <a:t>Sharing information en </a:t>
            </a:r>
            <a:r>
              <a:rPr lang="fr-FR" dirty="0" err="1"/>
              <a:t>technical</a:t>
            </a:r>
            <a:r>
              <a:rPr lang="fr-FR" dirty="0"/>
              <a:t> or </a:t>
            </a:r>
            <a:r>
              <a:rPr lang="fr-FR" dirty="0" err="1"/>
              <a:t>general</a:t>
            </a:r>
            <a:r>
              <a:rPr lang="fr-FR" dirty="0"/>
              <a:t> topics</a:t>
            </a:r>
          </a:p>
          <a:p>
            <a:pPr lvl="1"/>
            <a:r>
              <a:rPr lang="fr-FR" dirty="0"/>
              <a:t>Direct chat or </a:t>
            </a:r>
            <a:r>
              <a:rPr lang="fr-FR" dirty="0" err="1"/>
              <a:t>private</a:t>
            </a:r>
            <a:r>
              <a:rPr lang="fr-FR" dirty="0"/>
              <a:t> </a:t>
            </a:r>
            <a:r>
              <a:rPr lang="fr-FR" dirty="0" err="1"/>
              <a:t>channel</a:t>
            </a:r>
            <a:r>
              <a:rPr lang="fr-FR" dirty="0"/>
              <a:t> for participants </a:t>
            </a:r>
            <a:r>
              <a:rPr lang="fr-FR" dirty="0" err="1"/>
              <a:t>during</a:t>
            </a:r>
            <a:r>
              <a:rPr lang="fr-FR" dirty="0"/>
              <a:t> test sessions.</a:t>
            </a:r>
          </a:p>
          <a:p>
            <a:pPr lvl="1"/>
            <a:endParaRPr lang="fr-FR" dirty="0"/>
          </a:p>
          <a:p>
            <a:r>
              <a:rPr lang="fr-FR" dirty="0"/>
              <a:t>TRT Tool</a:t>
            </a:r>
          </a:p>
          <a:p>
            <a:pPr lvl="1">
              <a:buFont typeface="Courier New" panose="02070309020205020404" pitchFamily="49" charset="0"/>
              <a:buChar char="o"/>
            </a:pPr>
            <a:r>
              <a:rPr lang="en-GB" dirty="0"/>
              <a:t>It allows to report Interoperability test results of each sessions</a:t>
            </a:r>
          </a:p>
          <a:p>
            <a:pPr lvl="2">
              <a:buFont typeface="Wingdings" panose="05000000000000000000" pitchFamily="2" charset="2"/>
              <a:buChar char="§"/>
            </a:pPr>
            <a:r>
              <a:rPr lang="en-GB" dirty="0"/>
              <a:t>Results are anonymous, covered by NDA</a:t>
            </a:r>
          </a:p>
          <a:p>
            <a:pPr lvl="2">
              <a:buFont typeface="Wingdings" panose="05000000000000000000" pitchFamily="2" charset="2"/>
              <a:buChar char="§"/>
            </a:pPr>
            <a:r>
              <a:rPr lang="en-GB" dirty="0"/>
              <a:t>Very important to get overall statistics </a:t>
            </a:r>
          </a:p>
          <a:p>
            <a:pPr lvl="1">
              <a:buFont typeface="Courier New" panose="02070309020205020404" pitchFamily="49" charset="0"/>
              <a:buChar char="o"/>
            </a:pPr>
            <a:endParaRPr lang="en-GB" dirty="0"/>
          </a:p>
          <a:p>
            <a:pPr lvl="1">
              <a:buFont typeface="Courier New" panose="02070309020205020404" pitchFamily="49" charset="0"/>
              <a:buChar char="o"/>
            </a:pPr>
            <a:r>
              <a:rPr lang="en-GB" dirty="0"/>
              <a:t>Test report schedule of the event</a:t>
            </a:r>
          </a:p>
          <a:p>
            <a:pPr marL="914400" lvl="2" indent="0">
              <a:buNone/>
            </a:pPr>
            <a:endParaRPr lang="en-GB" dirty="0"/>
          </a:p>
        </p:txBody>
      </p:sp>
      <p:sp>
        <p:nvSpPr>
          <p:cNvPr id="7" name="Slide Number Placeholder 6"/>
          <p:cNvSpPr>
            <a:spLocks noGrp="1"/>
          </p:cNvSpPr>
          <p:nvPr>
            <p:ph type="sldNum" sz="quarter" idx="12"/>
          </p:nvPr>
        </p:nvSpPr>
        <p:spPr/>
        <p:txBody>
          <a:bodyPr/>
          <a:lstStyle/>
          <a:p>
            <a:fld id="{CF81B550-7CF2-4283-9092-C0AEF1549117}" type="slidenum">
              <a:rPr lang="en-US" smtClean="0"/>
              <a:t>6</a:t>
            </a:fld>
            <a:endParaRPr lang="en-US"/>
          </a:p>
        </p:txBody>
      </p:sp>
    </p:spTree>
    <p:extLst>
      <p:ext uri="{BB962C8B-B14F-4D97-AF65-F5344CB8AC3E}">
        <p14:creationId xmlns:p14="http://schemas.microsoft.com/office/powerpoint/2010/main" val="3432893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7A6C0-5818-4D6D-ADF0-B331D50DDAC2}"/>
              </a:ext>
            </a:extLst>
          </p:cNvPr>
          <p:cNvSpPr>
            <a:spLocks noGrp="1"/>
          </p:cNvSpPr>
          <p:nvPr>
            <p:ph type="title"/>
          </p:nvPr>
        </p:nvSpPr>
        <p:spPr/>
        <p:txBody>
          <a:bodyPr/>
          <a:lstStyle/>
          <a:p>
            <a:r>
              <a:rPr lang="fr-FR" dirty="0"/>
              <a:t>Test </a:t>
            </a:r>
            <a:r>
              <a:rPr lang="fr-FR" dirty="0" err="1"/>
              <a:t>Automated</a:t>
            </a:r>
            <a:r>
              <a:rPr lang="fr-FR" dirty="0"/>
              <a:t> Platform</a:t>
            </a:r>
          </a:p>
        </p:txBody>
      </p:sp>
      <p:sp>
        <p:nvSpPr>
          <p:cNvPr id="3" name="Content Placeholder 2">
            <a:extLst>
              <a:ext uri="{FF2B5EF4-FFF2-40B4-BE49-F238E27FC236}">
                <a16:creationId xmlns:a16="http://schemas.microsoft.com/office/drawing/2014/main" id="{14059673-724F-4A97-88F7-FF096A05CE31}"/>
              </a:ext>
            </a:extLst>
          </p:cNvPr>
          <p:cNvSpPr>
            <a:spLocks noGrp="1"/>
          </p:cNvSpPr>
          <p:nvPr>
            <p:ph idx="1"/>
          </p:nvPr>
        </p:nvSpPr>
        <p:spPr>
          <a:xfrm>
            <a:off x="241390" y="1173571"/>
            <a:ext cx="10507475" cy="935148"/>
          </a:xfrm>
        </p:spPr>
        <p:txBody>
          <a:bodyPr>
            <a:normAutofit fontScale="92500" lnSpcReduction="20000"/>
          </a:bodyPr>
          <a:lstStyle/>
          <a:p>
            <a:pPr lvl="1"/>
            <a:r>
              <a:rPr lang="fr-FR" dirty="0" err="1"/>
              <a:t>Hosted</a:t>
            </a:r>
            <a:r>
              <a:rPr lang="fr-FR" dirty="0"/>
              <a:t> at ETSI, first time </a:t>
            </a:r>
            <a:r>
              <a:rPr lang="fr-FR" dirty="0" err="1"/>
              <a:t>we</a:t>
            </a:r>
            <a:r>
              <a:rPr lang="fr-FR" dirty="0"/>
              <a:t> </a:t>
            </a:r>
            <a:r>
              <a:rPr lang="fr-FR" dirty="0" err="1"/>
              <a:t>will</a:t>
            </a:r>
            <a:r>
              <a:rPr lang="fr-FR" dirty="0"/>
              <a:t> use </a:t>
            </a:r>
            <a:r>
              <a:rPr lang="fr-FR" dirty="0" err="1"/>
              <a:t>it</a:t>
            </a:r>
            <a:r>
              <a:rPr lang="fr-FR" dirty="0"/>
              <a:t> for a </a:t>
            </a:r>
            <a:r>
              <a:rPr lang="fr-FR" dirty="0" err="1"/>
              <a:t>virtual</a:t>
            </a:r>
            <a:r>
              <a:rPr lang="fr-FR" dirty="0"/>
              <a:t> </a:t>
            </a:r>
            <a:r>
              <a:rPr lang="fr-FR" dirty="0" err="1"/>
              <a:t>interop</a:t>
            </a:r>
            <a:r>
              <a:rPr lang="fr-FR" dirty="0"/>
              <a:t> </a:t>
            </a:r>
            <a:r>
              <a:rPr lang="fr-FR" dirty="0" err="1"/>
              <a:t>event</a:t>
            </a:r>
            <a:r>
              <a:rPr lang="fr-FR" dirty="0"/>
              <a:t>.</a:t>
            </a:r>
          </a:p>
          <a:p>
            <a:pPr lvl="1"/>
            <a:r>
              <a:rPr lang="en-GB" dirty="0"/>
              <a:t>Web portal , allow remote interop testing by establishing VPN between participants at each session.</a:t>
            </a:r>
          </a:p>
        </p:txBody>
      </p:sp>
      <p:pic>
        <p:nvPicPr>
          <p:cNvPr id="4" name="Content Placeholder 6" descr="Graphical user interface, text, application, email&#10;&#10;Description automatically generated">
            <a:extLst>
              <a:ext uri="{FF2B5EF4-FFF2-40B4-BE49-F238E27FC236}">
                <a16:creationId xmlns:a16="http://schemas.microsoft.com/office/drawing/2014/main" id="{45D79CA1-5C17-4B83-ACBE-29940C67A4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1495" y="2108719"/>
            <a:ext cx="6987257" cy="4354538"/>
          </a:xfrm>
          <a:prstGeom prst="rect">
            <a:avLst/>
          </a:prstGeom>
        </p:spPr>
      </p:pic>
    </p:spTree>
    <p:extLst>
      <p:ext uri="{BB962C8B-B14F-4D97-AF65-F5344CB8AC3E}">
        <p14:creationId xmlns:p14="http://schemas.microsoft.com/office/powerpoint/2010/main" val="1696506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7A6C0-5818-4D6D-ADF0-B331D50DDAC2}"/>
              </a:ext>
            </a:extLst>
          </p:cNvPr>
          <p:cNvSpPr>
            <a:spLocks noGrp="1"/>
          </p:cNvSpPr>
          <p:nvPr>
            <p:ph type="title"/>
          </p:nvPr>
        </p:nvSpPr>
        <p:spPr/>
        <p:txBody>
          <a:bodyPr/>
          <a:lstStyle/>
          <a:p>
            <a:r>
              <a:rPr lang="fr-FR" dirty="0"/>
              <a:t>Test </a:t>
            </a:r>
            <a:r>
              <a:rPr lang="fr-FR" dirty="0" err="1"/>
              <a:t>Automated</a:t>
            </a:r>
            <a:r>
              <a:rPr lang="fr-FR" dirty="0"/>
              <a:t> Platform</a:t>
            </a:r>
            <a:endParaRPr lang="en-GB" dirty="0"/>
          </a:p>
        </p:txBody>
      </p:sp>
      <p:pic>
        <p:nvPicPr>
          <p:cNvPr id="6" name="Content Placeholder 5" descr="Table&#10;&#10;Description automatically generated">
            <a:extLst>
              <a:ext uri="{FF2B5EF4-FFF2-40B4-BE49-F238E27FC236}">
                <a16:creationId xmlns:a16="http://schemas.microsoft.com/office/drawing/2014/main" id="{BC4A5A8C-60A9-4E6E-B6C8-3E8C2BC64D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43846" y="1322375"/>
            <a:ext cx="3779288" cy="4856386"/>
          </a:xfrm>
        </p:spPr>
      </p:pic>
      <p:sp>
        <p:nvSpPr>
          <p:cNvPr id="8" name="Rectangle 7">
            <a:extLst>
              <a:ext uri="{FF2B5EF4-FFF2-40B4-BE49-F238E27FC236}">
                <a16:creationId xmlns:a16="http://schemas.microsoft.com/office/drawing/2014/main" id="{963525DD-EB4A-4F2A-88FF-F757BFD88468}"/>
              </a:ext>
            </a:extLst>
          </p:cNvPr>
          <p:cNvSpPr/>
          <p:nvPr/>
        </p:nvSpPr>
        <p:spPr>
          <a:xfrm>
            <a:off x="334696" y="1540491"/>
            <a:ext cx="6909150" cy="3046988"/>
          </a:xfrm>
          <a:prstGeom prst="rect">
            <a:avLst/>
          </a:prstGeom>
        </p:spPr>
        <p:txBody>
          <a:bodyPr wrap="square">
            <a:spAutoFit/>
          </a:bodyPr>
          <a:lstStyle/>
          <a:p>
            <a:pPr lvl="1"/>
            <a:r>
              <a:rPr lang="en-GB" sz="2400" dirty="0">
                <a:solidFill>
                  <a:srgbClr val="FF0000"/>
                </a:solidFill>
              </a:rPr>
              <a:t>Not only VPN</a:t>
            </a:r>
            <a:r>
              <a:rPr lang="en-GB" sz="2400" dirty="0"/>
              <a:t>. It is a full test tool providing procedures and guidance for each test :</a:t>
            </a:r>
          </a:p>
          <a:p>
            <a:pPr lvl="1"/>
            <a:endParaRPr lang="en-GB" sz="2400" dirty="0"/>
          </a:p>
          <a:p>
            <a:pPr marL="742950" lvl="1" indent="-285750">
              <a:buFont typeface="Arial" panose="020B0604020202020204" pitchFamily="34" charset="0"/>
              <a:buChar char="•"/>
            </a:pPr>
            <a:r>
              <a:rPr lang="en-GB" sz="2400" dirty="0"/>
              <a:t>Config descriptions</a:t>
            </a:r>
          </a:p>
          <a:p>
            <a:pPr marL="742950" lvl="1" indent="-285750">
              <a:buFont typeface="Arial" panose="020B0604020202020204" pitchFamily="34" charset="0"/>
              <a:buChar char="•"/>
            </a:pPr>
            <a:r>
              <a:rPr lang="en-GB" sz="2400" dirty="0"/>
              <a:t>test description</a:t>
            </a:r>
          </a:p>
          <a:p>
            <a:pPr marL="742950" lvl="1" indent="-285750">
              <a:buFont typeface="Arial" panose="020B0604020202020204" pitchFamily="34" charset="0"/>
              <a:buChar char="•"/>
            </a:pPr>
            <a:r>
              <a:rPr lang="en-GB" sz="2400" dirty="0"/>
              <a:t>step by step procedure to run the interop test</a:t>
            </a:r>
          </a:p>
          <a:p>
            <a:pPr marL="742950" lvl="1" indent="-285750">
              <a:buFont typeface="Arial" panose="020B0604020202020204" pitchFamily="34" charset="0"/>
              <a:buChar char="•"/>
            </a:pPr>
            <a:r>
              <a:rPr lang="en-GB" sz="2400" dirty="0"/>
              <a:t>oneM2M messages analysis to help debugging</a:t>
            </a:r>
          </a:p>
          <a:p>
            <a:pPr marL="742950" lvl="1" indent="-285750">
              <a:buFont typeface="Arial" panose="020B0604020202020204" pitchFamily="34" charset="0"/>
              <a:buChar char="•"/>
            </a:pPr>
            <a:r>
              <a:rPr lang="en-GB" sz="2400" dirty="0"/>
              <a:t>Test Report with capture .</a:t>
            </a:r>
            <a:r>
              <a:rPr lang="en-GB" sz="2400" dirty="0" err="1"/>
              <a:t>pcap</a:t>
            </a:r>
            <a:endParaRPr lang="en-GB" sz="2400" dirty="0"/>
          </a:p>
        </p:txBody>
      </p:sp>
    </p:spTree>
    <p:extLst>
      <p:ext uri="{BB962C8B-B14F-4D97-AF65-F5344CB8AC3E}">
        <p14:creationId xmlns:p14="http://schemas.microsoft.com/office/powerpoint/2010/main" val="905745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제목 1">
            <a:extLst>
              <a:ext uri="{FF2B5EF4-FFF2-40B4-BE49-F238E27FC236}">
                <a16:creationId xmlns:a16="http://schemas.microsoft.com/office/drawing/2014/main" id="{B0668CDC-084F-4FA1-971C-96DD705FE49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Participation</a:t>
            </a:r>
            <a:endParaRPr lang="ko-KR" altLang="en-US" dirty="0"/>
          </a:p>
        </p:txBody>
      </p:sp>
      <p:sp>
        <p:nvSpPr>
          <p:cNvPr id="6147" name="내용 개체 틀 2">
            <a:extLst>
              <a:ext uri="{FF2B5EF4-FFF2-40B4-BE49-F238E27FC236}">
                <a16:creationId xmlns:a16="http://schemas.microsoft.com/office/drawing/2014/main" id="{5D915A53-63E1-44EA-8E2A-E0D1B77517AC}"/>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Total 56 participants registered</a:t>
            </a:r>
          </a:p>
          <a:p>
            <a:pPr lvl="1"/>
            <a:r>
              <a:rPr lang="en-US" altLang="ko-KR" dirty="0"/>
              <a:t>Organizations with implementation AE and/or CSE</a:t>
            </a:r>
          </a:p>
          <a:p>
            <a:pPr lvl="1"/>
            <a:r>
              <a:rPr lang="en-US" altLang="ko-KR" dirty="0"/>
              <a:t>Tools vendors</a:t>
            </a:r>
          </a:p>
          <a:p>
            <a:pPr lvl="1"/>
            <a:r>
              <a:rPr lang="en-US" altLang="ko-KR" dirty="0"/>
              <a:t>Observers</a:t>
            </a:r>
          </a:p>
          <a:p>
            <a:pPr lvl="1"/>
            <a:endParaRPr lang="en-US" altLang="ko-KR" dirty="0"/>
          </a:p>
          <a:p>
            <a:pPr lvl="1"/>
            <a:endParaRPr lang="en-US" altLang="ko-KR" dirty="0"/>
          </a:p>
          <a:p>
            <a:pPr marL="228600" lvl="1">
              <a:lnSpc>
                <a:spcPct val="100000"/>
              </a:lnSpc>
              <a:spcBef>
                <a:spcPts val="1000"/>
              </a:spcBef>
            </a:pPr>
            <a:r>
              <a:rPr lang="en-US" altLang="ko-KR" sz="2800" dirty="0"/>
              <a:t>Scheduling sessions was pretty difficult as we took into account:</a:t>
            </a:r>
          </a:p>
          <a:p>
            <a:pPr lvl="1"/>
            <a:r>
              <a:rPr lang="en-US" altLang="ko-KR" dirty="0"/>
              <a:t>The time zones from GMT-5 to GMT+9 !!!</a:t>
            </a:r>
          </a:p>
          <a:p>
            <a:pPr lvl="1"/>
            <a:r>
              <a:rPr lang="en-US" altLang="ko-KR" dirty="0"/>
              <a:t>Fair working hours for each</a:t>
            </a:r>
          </a:p>
          <a:p>
            <a:pPr lvl="1"/>
            <a:r>
              <a:rPr lang="en-US" altLang="ko-KR" dirty="0"/>
              <a:t>Availability of each participant for the 2 weeks.</a:t>
            </a:r>
          </a:p>
          <a:p>
            <a:pPr marL="457200" lvl="1" indent="0">
              <a:buNone/>
            </a:pPr>
            <a:endParaRPr lang="en-US" altLang="ko-KR" dirty="0"/>
          </a:p>
          <a:p>
            <a:pPr marL="457200" lvl="1" indent="0">
              <a:buNone/>
            </a:pPr>
            <a:endParaRPr lang="en-US" altLang="ko-KR" dirty="0"/>
          </a:p>
          <a:p>
            <a:pPr lvl="1"/>
            <a:endParaRPr lang="en-US" altLang="ko-K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제목 1">
            <a:extLst>
              <a:ext uri="{FF2B5EF4-FFF2-40B4-BE49-F238E27FC236}">
                <a16:creationId xmlns:a16="http://schemas.microsoft.com/office/drawing/2014/main" id="{04C7D690-48C4-4CEB-BAC4-0C701BD0E15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Test Sessions</a:t>
            </a:r>
            <a:endParaRPr lang="ko-KR" altLang="en-US" dirty="0"/>
          </a:p>
        </p:txBody>
      </p:sp>
      <p:sp>
        <p:nvSpPr>
          <p:cNvPr id="11267" name="내용 개체 틀 2">
            <a:extLst>
              <a:ext uri="{FF2B5EF4-FFF2-40B4-BE49-F238E27FC236}">
                <a16:creationId xmlns:a16="http://schemas.microsoft.com/office/drawing/2014/main" id="{A7D1352A-5865-42E1-8CC7-9792EBD30856}"/>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p>
            <a:r>
              <a:rPr lang="en-US" altLang="ko-KR" dirty="0"/>
              <a:t>Interop </a:t>
            </a:r>
          </a:p>
          <a:p>
            <a:pPr lvl="1"/>
            <a:r>
              <a:rPr lang="en-US" altLang="ko-KR" dirty="0"/>
              <a:t>Number of Sessions scheduled : 64</a:t>
            </a:r>
          </a:p>
          <a:p>
            <a:pPr lvl="1"/>
            <a:r>
              <a:rPr lang="en-US" altLang="ko-KR" dirty="0"/>
              <a:t>Duration 1 , 2 or 4:30 hours depending of the config chosen ( AND-CSE, CSE-CSE, AND-CSE, CSE …)</a:t>
            </a:r>
          </a:p>
          <a:p>
            <a:pPr lvl="1"/>
            <a:r>
              <a:rPr lang="en-US" altLang="ko-KR" dirty="0"/>
              <a:t>3 Binding addressed HTTP, </a:t>
            </a:r>
            <a:r>
              <a:rPr lang="en-US" altLang="ko-KR" dirty="0" err="1"/>
              <a:t>CoAP</a:t>
            </a:r>
            <a:r>
              <a:rPr lang="en-US" altLang="ko-KR" dirty="0"/>
              <a:t> and MQTT</a:t>
            </a:r>
          </a:p>
          <a:p>
            <a:pPr lvl="1"/>
            <a:endParaRPr lang="en-US" altLang="ko-KR" dirty="0"/>
          </a:p>
          <a:p>
            <a:pPr lvl="1"/>
            <a:r>
              <a:rPr lang="en-US" altLang="ko-KR" dirty="0"/>
              <a:t>=&gt; The  interoperability success rate is : </a:t>
            </a:r>
            <a:r>
              <a:rPr lang="en-US" altLang="ko-KR" b="1" dirty="0"/>
              <a:t>95.9 %</a:t>
            </a:r>
          </a:p>
          <a:p>
            <a:pPr lvl="1"/>
            <a:endParaRPr lang="fr-FR" altLang="ko-KR" dirty="0"/>
          </a:p>
          <a:p>
            <a:r>
              <a:rPr lang="fr-FR" altLang="ko-KR" dirty="0" err="1"/>
              <a:t>Conformance</a:t>
            </a:r>
            <a:endParaRPr lang="fr-FR" altLang="ko-KR" dirty="0"/>
          </a:p>
          <a:p>
            <a:pPr lvl="1"/>
            <a:r>
              <a:rPr lang="en-US" altLang="ko-KR" dirty="0"/>
              <a:t>Number of Sessions scheduled : 23</a:t>
            </a:r>
          </a:p>
          <a:p>
            <a:pPr lvl="1"/>
            <a:r>
              <a:rPr lang="fr-FR" altLang="ko-KR" dirty="0"/>
              <a:t>Session of 4:30 </a:t>
            </a:r>
            <a:r>
              <a:rPr lang="fr-FR" altLang="ko-KR" dirty="0" err="1"/>
              <a:t>hours</a:t>
            </a:r>
            <a:endParaRPr lang="ko-KR"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제목 1">
            <a:extLst>
              <a:ext uri="{FF2B5EF4-FFF2-40B4-BE49-F238E27FC236}">
                <a16:creationId xmlns:a16="http://schemas.microsoft.com/office/drawing/2014/main" id="{04C7D690-48C4-4CEB-BAC4-0C701BD0E152}"/>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ko-KR" dirty="0"/>
              <a:t>Issues</a:t>
            </a:r>
            <a:endParaRPr lang="ko-KR" altLang="en-US" dirty="0"/>
          </a:p>
        </p:txBody>
      </p:sp>
      <p:sp>
        <p:nvSpPr>
          <p:cNvPr id="11267" name="내용 개체 틀 2">
            <a:extLst>
              <a:ext uri="{FF2B5EF4-FFF2-40B4-BE49-F238E27FC236}">
                <a16:creationId xmlns:a16="http://schemas.microsoft.com/office/drawing/2014/main" id="{A7D1352A-5865-42E1-8CC7-9792EBD30856}"/>
              </a:ext>
            </a:extLst>
          </p:cNvPr>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fr-FR" altLang="ko-KR" dirty="0" err="1"/>
              <a:t>Several</a:t>
            </a:r>
            <a:r>
              <a:rPr lang="fr-FR" altLang="ko-KR" dirty="0"/>
              <a:t> </a:t>
            </a:r>
            <a:r>
              <a:rPr lang="fr-FR" altLang="ko-KR" dirty="0" err="1"/>
              <a:t>technical</a:t>
            </a:r>
            <a:r>
              <a:rPr lang="fr-FR" altLang="ko-KR" dirty="0"/>
              <a:t> topics </a:t>
            </a:r>
            <a:r>
              <a:rPr lang="fr-FR" altLang="ko-KR" dirty="0" err="1"/>
              <a:t>would</a:t>
            </a:r>
            <a:r>
              <a:rPr lang="fr-FR" altLang="ko-KR" dirty="0"/>
              <a:t> </a:t>
            </a:r>
            <a:r>
              <a:rPr lang="fr-FR" altLang="ko-KR" dirty="0" err="1"/>
              <a:t>required</a:t>
            </a:r>
            <a:r>
              <a:rPr lang="fr-FR" altLang="ko-KR" dirty="0"/>
              <a:t> to </a:t>
            </a:r>
            <a:r>
              <a:rPr lang="fr-FR" altLang="ko-KR" dirty="0" err="1"/>
              <a:t>be</a:t>
            </a:r>
            <a:r>
              <a:rPr lang="fr-FR" altLang="ko-KR" dirty="0"/>
              <a:t> </a:t>
            </a:r>
            <a:r>
              <a:rPr lang="fr-FR" altLang="ko-KR" dirty="0" err="1"/>
              <a:t>discussed</a:t>
            </a:r>
            <a:r>
              <a:rPr lang="fr-FR" altLang="ko-KR" dirty="0"/>
              <a:t> at SDS </a:t>
            </a:r>
          </a:p>
          <a:p>
            <a:endParaRPr lang="fr-FR" altLang="ko-KR" dirty="0"/>
          </a:p>
          <a:p>
            <a:r>
              <a:rPr lang="fr-FR" altLang="ko-KR" dirty="0"/>
              <a:t>A contribution </a:t>
            </a:r>
            <a:r>
              <a:rPr lang="fr-FR" altLang="ko-KR" dirty="0" err="1"/>
              <a:t>gathering</a:t>
            </a:r>
            <a:r>
              <a:rPr lang="fr-FR" altLang="ko-KR" dirty="0"/>
              <a:t> the issues/questions </a:t>
            </a:r>
            <a:r>
              <a:rPr lang="fr-FR" altLang="ko-KR" dirty="0" err="1"/>
              <a:t>will</a:t>
            </a:r>
            <a:r>
              <a:rPr lang="fr-FR" altLang="ko-KR" dirty="0"/>
              <a:t> </a:t>
            </a:r>
            <a:r>
              <a:rPr lang="fr-FR" altLang="ko-KR" dirty="0" err="1"/>
              <a:t>be</a:t>
            </a:r>
            <a:r>
              <a:rPr lang="fr-FR" altLang="ko-KR" dirty="0"/>
              <a:t> </a:t>
            </a:r>
            <a:r>
              <a:rPr lang="fr-FR" altLang="ko-KR" dirty="0" err="1"/>
              <a:t>provided</a:t>
            </a:r>
            <a:r>
              <a:rPr lang="fr-FR" altLang="ko-KR" dirty="0"/>
              <a:t> at SDS </a:t>
            </a:r>
            <a:r>
              <a:rPr lang="fr-FR" altLang="ko-KR" dirty="0" err="1"/>
              <a:t>before</a:t>
            </a:r>
            <a:r>
              <a:rPr lang="fr-FR" altLang="ko-KR" dirty="0"/>
              <a:t> the end of the TP.</a:t>
            </a:r>
          </a:p>
          <a:p>
            <a:endParaRPr lang="fr-FR" altLang="ko-KR" dirty="0"/>
          </a:p>
          <a:p>
            <a:r>
              <a:rPr lang="fr-FR" altLang="ko-KR" dirty="0" err="1"/>
              <a:t>Some</a:t>
            </a:r>
            <a:r>
              <a:rPr lang="fr-FR" altLang="ko-KR" dirty="0"/>
              <a:t> Issues </a:t>
            </a:r>
            <a:r>
              <a:rPr lang="fr-FR" altLang="ko-KR" dirty="0" err="1"/>
              <a:t>discovered</a:t>
            </a:r>
            <a:r>
              <a:rPr lang="fr-FR" altLang="ko-KR" dirty="0"/>
              <a:t> </a:t>
            </a:r>
            <a:r>
              <a:rPr lang="fr-FR" altLang="ko-KR" dirty="0" err="1"/>
              <a:t>into</a:t>
            </a:r>
            <a:r>
              <a:rPr lang="fr-FR" altLang="ko-KR" dirty="0"/>
              <a:t> the </a:t>
            </a:r>
            <a:r>
              <a:rPr lang="fr-FR" altLang="ko-KR" dirty="0" err="1"/>
              <a:t>interop</a:t>
            </a:r>
            <a:r>
              <a:rPr lang="fr-FR" altLang="ko-KR" dirty="0"/>
              <a:t> and </a:t>
            </a:r>
            <a:r>
              <a:rPr lang="fr-FR" altLang="ko-KR" dirty="0" err="1"/>
              <a:t>conformance</a:t>
            </a:r>
            <a:r>
              <a:rPr lang="fr-FR" altLang="ko-KR" dirty="0"/>
              <a:t> test </a:t>
            </a:r>
            <a:r>
              <a:rPr lang="fr-FR" altLang="ko-KR" dirty="0" err="1"/>
              <a:t>specifications</a:t>
            </a:r>
            <a:r>
              <a:rPr lang="fr-FR" altLang="ko-KR" dirty="0"/>
              <a:t> </a:t>
            </a:r>
            <a:r>
              <a:rPr lang="fr-FR" altLang="ko-KR" dirty="0" err="1"/>
              <a:t>will</a:t>
            </a:r>
            <a:r>
              <a:rPr lang="fr-FR" altLang="ko-KR" dirty="0"/>
              <a:t> </a:t>
            </a:r>
            <a:r>
              <a:rPr lang="fr-FR" altLang="ko-KR" dirty="0" err="1"/>
              <a:t>be</a:t>
            </a:r>
            <a:r>
              <a:rPr lang="fr-FR" altLang="ko-KR" dirty="0"/>
              <a:t> </a:t>
            </a:r>
            <a:r>
              <a:rPr lang="fr-FR" altLang="ko-KR" dirty="0" err="1"/>
              <a:t>raised</a:t>
            </a:r>
            <a:r>
              <a:rPr lang="fr-FR" altLang="ko-KR" dirty="0"/>
              <a:t> at TDE.</a:t>
            </a:r>
          </a:p>
          <a:p>
            <a:endParaRPr lang="ko-KR" altLang="en-US" dirty="0"/>
          </a:p>
        </p:txBody>
      </p:sp>
    </p:spTree>
    <p:extLst>
      <p:ext uri="{BB962C8B-B14F-4D97-AF65-F5344CB8AC3E}">
        <p14:creationId xmlns:p14="http://schemas.microsoft.com/office/powerpoint/2010/main" val="3815943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D2DB49F6-79CD-4AAB-9F04-DBDA52885B13}"/>
              </a:ext>
            </a:extLst>
          </p:cNvPr>
          <p:cNvSpPr>
            <a:spLocks noGrp="1"/>
          </p:cNvSpPr>
          <p:nvPr>
            <p:ph type="ctrTitle"/>
          </p:nvPr>
        </p:nvSpPr>
        <p:spPr/>
        <p:txBody>
          <a:bodyPr/>
          <a:lstStyle/>
          <a:p>
            <a:r>
              <a:rPr lang="en-US" altLang="ko-KR" dirty="0"/>
              <a:t>Thank you!</a:t>
            </a:r>
            <a:endParaRPr lang="ko-KR" altLang="en-US" dirty="0"/>
          </a:p>
        </p:txBody>
      </p:sp>
      <p:sp>
        <p:nvSpPr>
          <p:cNvPr id="5" name="부제목 4">
            <a:extLst>
              <a:ext uri="{FF2B5EF4-FFF2-40B4-BE49-F238E27FC236}">
                <a16:creationId xmlns:a16="http://schemas.microsoft.com/office/drawing/2014/main" id="{DFCF3A85-A7EC-4F39-A140-6BBDC049A7B4}"/>
              </a:ext>
            </a:extLst>
          </p:cNvPr>
          <p:cNvSpPr>
            <a:spLocks noGrp="1"/>
          </p:cNvSpPr>
          <p:nvPr>
            <p:ph type="subTitle" idx="1"/>
          </p:nvPr>
        </p:nvSpPr>
        <p:spPr/>
        <p:txBody>
          <a:bodyPr/>
          <a:lstStyle/>
          <a:p>
            <a:endParaRPr lang="ko-KR" altLang="en-US"/>
          </a:p>
        </p:txBody>
      </p:sp>
    </p:spTree>
    <p:extLst>
      <p:ext uri="{BB962C8B-B14F-4D97-AF65-F5344CB8AC3E}">
        <p14:creationId xmlns:p14="http://schemas.microsoft.com/office/powerpoint/2010/main" val="31904323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EMPLAFYSLIDEID" val="637098398336456265"/>
</p:tagLst>
</file>

<file path=ppt/theme/theme1.xml><?xml version="1.0" encoding="utf-8"?>
<a:theme xmlns:a="http://schemas.openxmlformats.org/drawingml/2006/main" name="Office Theme">
  <a:themeElements>
    <a:clrScheme name="one2m">
      <a:dk1>
        <a:srgbClr val="545054"/>
      </a:dk1>
      <a:lt1>
        <a:sysClr val="window" lastClr="FFFFFF"/>
      </a:lt1>
      <a:dk2>
        <a:srgbClr val="000000"/>
      </a:dk2>
      <a:lt2>
        <a:srgbClr val="E7E6E6"/>
      </a:lt2>
      <a:accent1>
        <a:srgbClr val="C00000"/>
      </a:accent1>
      <a:accent2>
        <a:srgbClr val="545054"/>
      </a:accent2>
      <a:accent3>
        <a:srgbClr val="A5A5A5"/>
      </a:accent3>
      <a:accent4>
        <a:srgbClr val="F6921E"/>
      </a:accent4>
      <a:accent5>
        <a:srgbClr val="716896"/>
      </a:accent5>
      <a:accent6>
        <a:srgbClr val="005480"/>
      </a:accent6>
      <a:hlink>
        <a:srgbClr val="668C97"/>
      </a:hlink>
      <a:folHlink>
        <a:srgbClr val="44546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TotalTime>
  <Words>847</Words>
  <Application>Microsoft Office PowerPoint</Application>
  <PresentationFormat>Widescreen</PresentationFormat>
  <Paragraphs>120</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Courier New</vt:lpstr>
      <vt:lpstr>Ericsson Hilda</vt:lpstr>
      <vt:lpstr>Ericsson Hilda Light</vt:lpstr>
      <vt:lpstr>Myriad Pro</vt:lpstr>
      <vt:lpstr>Myriad Pro Light</vt:lpstr>
      <vt:lpstr>Wingdings</vt:lpstr>
      <vt:lpstr>Office Theme</vt:lpstr>
      <vt:lpstr>oneM2M Virtual 7th Interop Event Summary</vt:lpstr>
      <vt:lpstr>Event Information</vt:lpstr>
      <vt:lpstr>InDiCo project : Developing cooperation on ICT Policies, Regulations and  Standards between Europe and associated partners countries</vt:lpstr>
      <vt:lpstr>Fully virtual ?</vt:lpstr>
      <vt:lpstr>Testing Scope</vt:lpstr>
      <vt:lpstr>Tools</vt:lpstr>
      <vt:lpstr>Test Automated Platform</vt:lpstr>
      <vt:lpstr>Test Automated Platform</vt:lpstr>
      <vt:lpstr>Participation</vt:lpstr>
      <vt:lpstr>Test Sessions</vt:lpstr>
      <vt:lpstr>Issues</vt:lpstr>
      <vt:lpstr>Thank you!</vt:lpstr>
    </vt:vector>
  </TitlesOfParts>
  <Company>iconectiv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Swedlund, Nils</dc:creator>
  <cp:lastModifiedBy>Laurent Velez</cp:lastModifiedBy>
  <cp:revision>73</cp:revision>
  <dcterms:created xsi:type="dcterms:W3CDTF">2017-09-21T15:46:31Z</dcterms:created>
  <dcterms:modified xsi:type="dcterms:W3CDTF">2020-11-30T08:17:33Z</dcterms:modified>
</cp:coreProperties>
</file>