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76" r:id="rId3"/>
    <p:sldId id="281" r:id="rId4"/>
    <p:sldId id="277" r:id="rId5"/>
    <p:sldId id="284" r:id="rId6"/>
    <p:sldId id="278" r:id="rId7"/>
    <p:sldId id="279" r:id="rId8"/>
    <p:sldId id="280" r:id="rId9"/>
    <p:sldId id="28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86" autoAdjust="0"/>
    <p:restoredTop sz="94660"/>
  </p:normalViewPr>
  <p:slideViewPr>
    <p:cSldViewPr snapToGrid="0">
      <p:cViewPr varScale="1">
        <p:scale>
          <a:sx n="86" d="100"/>
          <a:sy n="86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32F9F-EEC0-4B13-BAE6-AE1AF00484DF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6E1EC-ECC7-43C0-88F9-B448D83C4F6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2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6E1EC-ECC7-43C0-88F9-B448D83C4F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13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6E1EC-ECC7-43C0-88F9-B448D83C4F6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000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908" y="1838325"/>
            <a:ext cx="11296184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Meeting Schedule </a:t>
            </a:r>
            <a:br>
              <a:rPr lang="en-US" dirty="0"/>
            </a:br>
            <a:r>
              <a:rPr lang="en-US" dirty="0"/>
              <a:t>2021and beyond</a:t>
            </a:r>
            <a:br>
              <a:rPr lang="en-US" dirty="0"/>
            </a:br>
            <a:r>
              <a:rPr lang="en-US" dirty="0"/>
              <a:t>Discussion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Group Name: TP#48</a:t>
            </a:r>
          </a:p>
          <a:p>
            <a:r>
              <a:rPr lang="en-US" dirty="0"/>
              <a:t>Source: Roland Hechwartner, TPC, Deutsche Telekom</a:t>
            </a:r>
          </a:p>
          <a:p>
            <a:r>
              <a:rPr lang="en-US" dirty="0"/>
              <a:t>Meeting Date: Dec 18,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560387" cy="4835860"/>
          </a:xfrm>
        </p:spPr>
        <p:txBody>
          <a:bodyPr>
            <a:normAutofit/>
          </a:bodyPr>
          <a:lstStyle/>
          <a:p>
            <a:r>
              <a:rPr lang="de-AT" sz="2400" dirty="0"/>
              <a:t>This </a:t>
            </a:r>
            <a:r>
              <a:rPr lang="de-AT" sz="2400" dirty="0" err="1"/>
              <a:t>document</a:t>
            </a:r>
            <a:r>
              <a:rPr lang="de-AT" sz="2400" dirty="0"/>
              <a:t> </a:t>
            </a:r>
            <a:r>
              <a:rPr lang="de-AT" sz="2400" dirty="0" err="1"/>
              <a:t>discusses</a:t>
            </a:r>
            <a:r>
              <a:rPr lang="de-AT" sz="2400" dirty="0"/>
              <a:t> </a:t>
            </a:r>
            <a:r>
              <a:rPr lang="de-AT" sz="2400" dirty="0" err="1"/>
              <a:t>the</a:t>
            </a:r>
            <a:r>
              <a:rPr lang="de-AT" sz="2400" dirty="0"/>
              <a:t> </a:t>
            </a:r>
            <a:r>
              <a:rPr lang="de-AT" sz="2400" dirty="0" err="1"/>
              <a:t>planning</a:t>
            </a:r>
            <a:r>
              <a:rPr lang="de-AT" sz="2400" dirty="0"/>
              <a:t> </a:t>
            </a:r>
            <a:r>
              <a:rPr lang="de-AT" sz="2400" dirty="0" err="1"/>
              <a:t>of</a:t>
            </a:r>
            <a:r>
              <a:rPr lang="de-AT" sz="2400" dirty="0"/>
              <a:t> oneM2M </a:t>
            </a:r>
            <a:r>
              <a:rPr lang="de-AT" sz="2400" dirty="0" err="1"/>
              <a:t>meetings</a:t>
            </a:r>
            <a:r>
              <a:rPr lang="de-AT" sz="2400" dirty="0"/>
              <a:t> in 2021 and </a:t>
            </a:r>
            <a:r>
              <a:rPr lang="de-AT" sz="2400" dirty="0" err="1"/>
              <a:t>beyond</a:t>
            </a:r>
            <a:endParaRPr lang="en-US" sz="2400" dirty="0"/>
          </a:p>
          <a:p>
            <a:r>
              <a:rPr lang="de-AT" sz="2400" dirty="0"/>
              <a:t>The </a:t>
            </a:r>
            <a:r>
              <a:rPr lang="de-AT" sz="2400" dirty="0" err="1"/>
              <a:t>current</a:t>
            </a:r>
            <a:r>
              <a:rPr lang="de-AT" sz="2400" dirty="0"/>
              <a:t> </a:t>
            </a:r>
            <a:r>
              <a:rPr lang="de-AT" sz="2400" dirty="0" err="1"/>
              <a:t>meeting</a:t>
            </a:r>
            <a:r>
              <a:rPr lang="de-AT" sz="2400" dirty="0"/>
              <a:t> </a:t>
            </a:r>
            <a:r>
              <a:rPr lang="de-AT" sz="2400" dirty="0" err="1"/>
              <a:t>schedule</a:t>
            </a:r>
            <a:r>
              <a:rPr lang="de-AT" sz="2400" dirty="0"/>
              <a:t> 2021 </a:t>
            </a:r>
            <a:r>
              <a:rPr lang="de-AT" sz="2400" dirty="0" err="1"/>
              <a:t>lists</a:t>
            </a:r>
            <a:r>
              <a:rPr lang="de-AT" sz="2400" dirty="0"/>
              <a:t> </a:t>
            </a:r>
            <a:r>
              <a:rPr lang="de-AT" sz="2400" dirty="0" err="1"/>
              <a:t>four</a:t>
            </a:r>
            <a:r>
              <a:rPr lang="de-AT" sz="2400" dirty="0"/>
              <a:t> </a:t>
            </a:r>
            <a:r>
              <a:rPr lang="de-AT" sz="2400" dirty="0" err="1"/>
              <a:t>physical</a:t>
            </a:r>
            <a:r>
              <a:rPr lang="de-AT" sz="2400" dirty="0"/>
              <a:t> </a:t>
            </a:r>
            <a:r>
              <a:rPr lang="de-AT" sz="2400" dirty="0" err="1"/>
              <a:t>meetings</a:t>
            </a:r>
            <a:r>
              <a:rPr lang="de-AT" sz="2400" dirty="0"/>
              <a:t> – all </a:t>
            </a:r>
            <a:r>
              <a:rPr lang="de-AT" sz="2400" dirty="0" err="1"/>
              <a:t>except</a:t>
            </a:r>
            <a:r>
              <a:rPr lang="de-AT" sz="2400" dirty="0"/>
              <a:t> </a:t>
            </a:r>
            <a:r>
              <a:rPr lang="de-AT" sz="2400" dirty="0" err="1"/>
              <a:t>the</a:t>
            </a:r>
            <a:r>
              <a:rPr lang="de-AT" sz="2400" dirty="0"/>
              <a:t> </a:t>
            </a:r>
            <a:r>
              <a:rPr lang="de-AT" sz="2400" dirty="0" err="1"/>
              <a:t>first</a:t>
            </a:r>
            <a:r>
              <a:rPr lang="de-AT" sz="2400" dirty="0"/>
              <a:t>  </a:t>
            </a:r>
          </a:p>
          <a:p>
            <a:r>
              <a:rPr lang="en-US" sz="2400" dirty="0"/>
              <a:t>The prevailing uncertain situation due to global covid-19 outbreak and countermeasures results in an uncertainty </a:t>
            </a:r>
            <a:r>
              <a:rPr lang="en-US" sz="2400" dirty="0" err="1"/>
              <a:t>wrt</a:t>
            </a:r>
            <a:r>
              <a:rPr lang="en-US" sz="2400" dirty="0"/>
              <a:t> the organization of f2f-meetings, at least in the HY 1 2021</a:t>
            </a:r>
          </a:p>
          <a:p>
            <a:r>
              <a:rPr lang="de-AT" sz="2400" dirty="0"/>
              <a:t>H</a:t>
            </a:r>
            <a:r>
              <a:rPr lang="en-US" sz="2400" dirty="0" err="1"/>
              <a:t>ence</a:t>
            </a:r>
            <a:r>
              <a:rPr lang="en-US" sz="2400" dirty="0"/>
              <a:t>, once more a contingency plan needs to be considered resp. agreed</a:t>
            </a:r>
          </a:p>
          <a:p>
            <a:r>
              <a:rPr lang="de-AT" sz="2400" dirty="0" err="1"/>
              <a:t>Lessons</a:t>
            </a:r>
            <a:r>
              <a:rPr lang="de-AT" sz="2400" dirty="0"/>
              <a:t> </a:t>
            </a:r>
            <a:r>
              <a:rPr lang="de-AT" sz="2400" dirty="0" err="1"/>
              <a:t>learned</a:t>
            </a:r>
            <a:r>
              <a:rPr lang="de-AT" sz="2400" dirty="0"/>
              <a:t> / </a:t>
            </a:r>
            <a:r>
              <a:rPr lang="de-AT" sz="2400" dirty="0" err="1"/>
              <a:t>experiences</a:t>
            </a:r>
            <a:r>
              <a:rPr lang="de-AT" sz="2400" dirty="0"/>
              <a:t> </a:t>
            </a:r>
            <a:r>
              <a:rPr lang="de-AT" sz="2400" dirty="0" err="1"/>
              <a:t>made</a:t>
            </a:r>
            <a:r>
              <a:rPr lang="de-AT" sz="2400" dirty="0"/>
              <a:t> </a:t>
            </a:r>
            <a:r>
              <a:rPr lang="de-AT" sz="2400" dirty="0" err="1"/>
              <a:t>during</a:t>
            </a:r>
            <a:r>
              <a:rPr lang="de-AT" sz="2400" dirty="0"/>
              <a:t> 2020 </a:t>
            </a:r>
            <a:r>
              <a:rPr lang="de-AT" sz="2400" dirty="0" err="1"/>
              <a:t>are</a:t>
            </a:r>
            <a:r>
              <a:rPr lang="de-AT" sz="2400" dirty="0"/>
              <a:t> </a:t>
            </a:r>
            <a:r>
              <a:rPr lang="de-AT" sz="2400" dirty="0" err="1"/>
              <a:t>presented</a:t>
            </a:r>
            <a:r>
              <a:rPr lang="de-AT" sz="2400" dirty="0"/>
              <a:t> and potential </a:t>
            </a:r>
            <a:r>
              <a:rPr lang="de-AT" sz="2400" dirty="0" err="1"/>
              <a:t>meeting</a:t>
            </a:r>
            <a:r>
              <a:rPr lang="de-AT" sz="2400" dirty="0"/>
              <a:t> </a:t>
            </a:r>
            <a:r>
              <a:rPr lang="de-AT" sz="2400" dirty="0" err="1"/>
              <a:t>scenarios</a:t>
            </a:r>
            <a:r>
              <a:rPr lang="de-AT" sz="2400" dirty="0"/>
              <a:t> </a:t>
            </a:r>
            <a:r>
              <a:rPr lang="de-AT" sz="2400" dirty="0" err="1"/>
              <a:t>are</a:t>
            </a:r>
            <a:r>
              <a:rPr lang="de-AT" sz="2400" dirty="0"/>
              <a:t> </a:t>
            </a:r>
            <a:r>
              <a:rPr lang="de-AT" sz="2400" dirty="0" err="1"/>
              <a:t>discussed</a:t>
            </a:r>
            <a:r>
              <a:rPr lang="de-AT" sz="2400" dirty="0"/>
              <a:t> in </a:t>
            </a:r>
            <a:r>
              <a:rPr lang="de-AT" sz="2400" dirty="0" err="1"/>
              <a:t>this</a:t>
            </a:r>
            <a:r>
              <a:rPr lang="de-AT" sz="2400" dirty="0"/>
              <a:t> </a:t>
            </a:r>
            <a:r>
              <a:rPr lang="de-AT" sz="2400" dirty="0" err="1"/>
              <a:t>document</a:t>
            </a:r>
            <a:endParaRPr lang="de-AT" sz="2400" dirty="0"/>
          </a:p>
          <a:p>
            <a:pPr lvl="1"/>
            <a:r>
              <a:rPr lang="de-AT" sz="2000" dirty="0" err="1"/>
              <a:t>Your</a:t>
            </a:r>
            <a:r>
              <a:rPr lang="de-AT" sz="2000" dirty="0"/>
              <a:t> </a:t>
            </a:r>
            <a:r>
              <a:rPr lang="de-AT" sz="2000" dirty="0" err="1"/>
              <a:t>feedback</a:t>
            </a:r>
            <a:r>
              <a:rPr lang="de-AT" sz="2000" dirty="0"/>
              <a:t> and </a:t>
            </a:r>
            <a:r>
              <a:rPr lang="de-AT" sz="2000" dirty="0" err="1"/>
              <a:t>comments</a:t>
            </a:r>
            <a:r>
              <a:rPr lang="de-AT" sz="2000" dirty="0"/>
              <a:t> </a:t>
            </a:r>
            <a:r>
              <a:rPr lang="de-AT" sz="2000" dirty="0" err="1"/>
              <a:t>are</a:t>
            </a:r>
            <a:r>
              <a:rPr lang="de-AT" sz="2000" dirty="0"/>
              <a:t> </a:t>
            </a:r>
            <a:r>
              <a:rPr lang="de-AT" sz="2000" dirty="0" err="1"/>
              <a:t>welcomed</a:t>
            </a:r>
            <a:endParaRPr lang="de-AT" sz="2000" dirty="0"/>
          </a:p>
          <a:p>
            <a:r>
              <a:rPr lang="de-AT" sz="2400" dirty="0"/>
              <a:t>The </a:t>
            </a:r>
            <a:r>
              <a:rPr lang="de-AT" sz="2400" dirty="0" err="1"/>
              <a:t>way</a:t>
            </a:r>
            <a:r>
              <a:rPr lang="de-AT" sz="2400" dirty="0"/>
              <a:t> </a:t>
            </a:r>
            <a:r>
              <a:rPr lang="de-AT" sz="2400" dirty="0" err="1"/>
              <a:t>forward</a:t>
            </a:r>
            <a:r>
              <a:rPr lang="de-AT" sz="2400" dirty="0"/>
              <a:t> </a:t>
            </a:r>
            <a:r>
              <a:rPr lang="de-AT" sz="2400" dirty="0" err="1"/>
              <a:t>for</a:t>
            </a:r>
            <a:r>
              <a:rPr lang="de-AT" sz="2400" dirty="0"/>
              <a:t> 2021 </a:t>
            </a:r>
            <a:r>
              <a:rPr lang="de-AT" sz="2400" dirty="0" err="1"/>
              <a:t>has</a:t>
            </a:r>
            <a:r>
              <a:rPr lang="de-AT" sz="2400" dirty="0"/>
              <a:t> </a:t>
            </a:r>
            <a:r>
              <a:rPr lang="de-AT" sz="2400" dirty="0" err="1"/>
              <a:t>to</a:t>
            </a:r>
            <a:r>
              <a:rPr lang="de-AT" sz="2400" dirty="0"/>
              <a:t> </a:t>
            </a:r>
            <a:r>
              <a:rPr lang="de-AT" sz="2400" dirty="0" err="1"/>
              <a:t>be</a:t>
            </a:r>
            <a:r>
              <a:rPr lang="de-AT" sz="2400" dirty="0"/>
              <a:t> </a:t>
            </a:r>
            <a:r>
              <a:rPr lang="de-AT" sz="2400" dirty="0" err="1"/>
              <a:t>agreed</a:t>
            </a:r>
            <a:r>
              <a:rPr lang="de-AT" sz="2400" dirty="0"/>
              <a:t> – </a:t>
            </a:r>
            <a:r>
              <a:rPr lang="de-AT" sz="2400" dirty="0" err="1"/>
              <a:t>together</a:t>
            </a:r>
            <a:r>
              <a:rPr lang="de-AT" sz="2400" dirty="0"/>
              <a:t> </a:t>
            </a:r>
            <a:r>
              <a:rPr lang="de-AT" sz="2400" dirty="0" err="1"/>
              <a:t>with</a:t>
            </a:r>
            <a:r>
              <a:rPr lang="de-AT" sz="2400" dirty="0"/>
              <a:t> </a:t>
            </a:r>
            <a:r>
              <a:rPr lang="de-AT" sz="2400" dirty="0" err="1"/>
              <a:t>the</a:t>
            </a:r>
            <a:r>
              <a:rPr lang="de-AT" sz="2400" dirty="0"/>
              <a:t> </a:t>
            </a:r>
            <a:r>
              <a:rPr lang="de-AT" sz="2400" dirty="0" err="1"/>
              <a:t>meeting</a:t>
            </a:r>
            <a:r>
              <a:rPr lang="de-AT" sz="2400" dirty="0"/>
              <a:t> </a:t>
            </a:r>
            <a:r>
              <a:rPr lang="de-AT" sz="2400" dirty="0" err="1"/>
              <a:t>hosts</a:t>
            </a:r>
            <a:r>
              <a:rPr lang="de-AT" sz="2400" dirty="0"/>
              <a:t> / PT1</a:t>
            </a:r>
          </a:p>
          <a:p>
            <a:pPr lvl="1"/>
            <a:r>
              <a:rPr lang="de-AT" sz="2000" dirty="0"/>
              <a:t>2 alternative </a:t>
            </a:r>
            <a:r>
              <a:rPr lang="de-AT" sz="2000" dirty="0" err="1"/>
              <a:t>scenarios</a:t>
            </a:r>
            <a:r>
              <a:rPr lang="de-AT" sz="2000" dirty="0"/>
              <a:t> </a:t>
            </a:r>
            <a:r>
              <a:rPr lang="de-AT" sz="2000" dirty="0" err="1"/>
              <a:t>are</a:t>
            </a:r>
            <a:r>
              <a:rPr lang="de-AT" sz="2000" dirty="0"/>
              <a:t> </a:t>
            </a:r>
            <a:r>
              <a:rPr lang="de-AT" sz="2000"/>
              <a:t>proposed</a:t>
            </a:r>
            <a:endParaRPr lang="de-AT" sz="2000" dirty="0"/>
          </a:p>
          <a:p>
            <a:r>
              <a:rPr lang="de-AT" sz="2400" dirty="0" err="1"/>
              <a:t>Initiate</a:t>
            </a:r>
            <a:r>
              <a:rPr lang="de-AT" sz="2400" dirty="0"/>
              <a:t> </a:t>
            </a:r>
            <a:r>
              <a:rPr lang="de-AT" sz="2400" dirty="0" err="1"/>
              <a:t>discussion</a:t>
            </a:r>
            <a:r>
              <a:rPr lang="de-AT" sz="2400" dirty="0"/>
              <a:t> on </a:t>
            </a:r>
            <a:r>
              <a:rPr lang="de-AT" sz="2400" dirty="0" err="1"/>
              <a:t>the</a:t>
            </a:r>
            <a:r>
              <a:rPr lang="de-AT" sz="2400" dirty="0"/>
              <a:t> 2022 </a:t>
            </a:r>
            <a:r>
              <a:rPr lang="de-AT" sz="2400" dirty="0" err="1"/>
              <a:t>meeting</a:t>
            </a:r>
            <a:r>
              <a:rPr lang="de-AT" sz="2400" dirty="0"/>
              <a:t> </a:t>
            </a:r>
            <a:r>
              <a:rPr lang="de-AT" sz="2400" dirty="0" err="1"/>
              <a:t>schedule</a:t>
            </a:r>
            <a:endParaRPr lang="de-AT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74328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B6D59F-704B-4AD0-90A0-E33DB464E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8754440" cy="1173570"/>
          </a:xfrm>
        </p:spPr>
        <p:txBody>
          <a:bodyPr>
            <a:normAutofit fontScale="90000"/>
          </a:bodyPr>
          <a:lstStyle/>
          <a:p>
            <a:r>
              <a:rPr lang="de-AT" dirty="0" err="1"/>
              <a:t>Some</a:t>
            </a:r>
            <a:r>
              <a:rPr lang="de-AT" dirty="0"/>
              <a:t> </a:t>
            </a:r>
            <a:r>
              <a:rPr lang="de-AT" dirty="0" err="1"/>
              <a:t>Lessons</a:t>
            </a:r>
            <a:r>
              <a:rPr lang="de-AT" dirty="0"/>
              <a:t> </a:t>
            </a:r>
            <a:r>
              <a:rPr lang="de-AT" dirty="0" err="1"/>
              <a:t>learned</a:t>
            </a:r>
            <a:r>
              <a:rPr lang="de-AT" dirty="0"/>
              <a:t>…Soft Facts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0C6147-62CF-4021-B268-411020C8C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388142"/>
            <a:ext cx="11339440" cy="141795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dirty="0"/>
              <a:t>TP48 is the 4</a:t>
            </a:r>
            <a:r>
              <a:rPr lang="en-US" sz="3400" baseline="30000" dirty="0"/>
              <a:t>th</a:t>
            </a:r>
            <a:r>
              <a:rPr lang="en-US" sz="3400" dirty="0"/>
              <a:t> virtual meeting</a:t>
            </a:r>
          </a:p>
          <a:p>
            <a:pPr marL="285750" indent="-285750"/>
            <a:r>
              <a:rPr lang="en-US" sz="2600" dirty="0"/>
              <a:t>WG, guided by their </a:t>
            </a:r>
            <a:r>
              <a:rPr lang="en-US" sz="2600" dirty="0" err="1"/>
              <a:t>cairs</a:t>
            </a:r>
            <a:r>
              <a:rPr lang="en-US" sz="2600" dirty="0"/>
              <a:t> and vice chairs, have adopted a process to encourage efficient collaboration in e-meetings</a:t>
            </a:r>
          </a:p>
          <a:p>
            <a:pPr marL="285750" indent="-285750"/>
            <a:r>
              <a:rPr lang="en-US" sz="2600" dirty="0"/>
              <a:t>Tool for e-voting on technical matters, for the chair and vice-chair elections is in place</a:t>
            </a:r>
          </a:p>
          <a:p>
            <a:pPr marL="285750" indent="-285750"/>
            <a:r>
              <a:rPr lang="de-AT" sz="2600" dirty="0"/>
              <a:t>Enhanced </a:t>
            </a:r>
            <a:r>
              <a:rPr lang="de-AT" sz="2600" dirty="0" err="1"/>
              <a:t>use</a:t>
            </a:r>
            <a:r>
              <a:rPr lang="de-AT" sz="2600" dirty="0"/>
              <a:t> </a:t>
            </a:r>
            <a:r>
              <a:rPr lang="de-AT" sz="2600" dirty="0" err="1"/>
              <a:t>of</a:t>
            </a:r>
            <a:r>
              <a:rPr lang="de-AT" sz="2600" dirty="0"/>
              <a:t> </a:t>
            </a:r>
            <a:r>
              <a:rPr lang="de-AT" sz="2600" dirty="0" err="1"/>
              <a:t>tools</a:t>
            </a:r>
            <a:r>
              <a:rPr lang="de-AT" sz="2600" dirty="0"/>
              <a:t> like </a:t>
            </a:r>
            <a:r>
              <a:rPr lang="de-AT" sz="2600" dirty="0" err="1"/>
              <a:t>gitlab</a:t>
            </a:r>
            <a:r>
              <a:rPr lang="de-AT" sz="2600" dirty="0"/>
              <a:t> </a:t>
            </a:r>
            <a:r>
              <a:rPr lang="de-AT" sz="2600" dirty="0" err="1"/>
              <a:t>may</a:t>
            </a:r>
            <a:r>
              <a:rPr lang="de-AT" sz="2600" dirty="0"/>
              <a:t> </a:t>
            </a:r>
            <a:r>
              <a:rPr lang="de-AT" sz="2600" dirty="0" err="1"/>
              <a:t>further</a:t>
            </a:r>
            <a:r>
              <a:rPr lang="de-AT" sz="2600" dirty="0"/>
              <a:t> </a:t>
            </a:r>
            <a:r>
              <a:rPr lang="de-AT" sz="2600" dirty="0" err="1"/>
              <a:t>improve</a:t>
            </a:r>
            <a:r>
              <a:rPr lang="de-AT" sz="2600" dirty="0"/>
              <a:t> (virtual) </a:t>
            </a:r>
            <a:r>
              <a:rPr lang="de-AT" sz="2600" dirty="0" err="1"/>
              <a:t>collaboration</a:t>
            </a:r>
            <a:endParaRPr lang="en-US" sz="26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20D04FF-98BA-48BA-9EEA-07299A9199FD}"/>
              </a:ext>
            </a:extLst>
          </p:cNvPr>
          <p:cNvSpPr txBox="1"/>
          <p:nvPr/>
        </p:nvSpPr>
        <p:spPr>
          <a:xfrm>
            <a:off x="334697" y="2957025"/>
            <a:ext cx="576130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pro’s: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Overall experience much better than initially expected, the model works well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High level of engagement in email discussions and offline reviews of contributions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Scheduling meetings over 1-month allowed for more time and better continuity of discussions (especially for more complex contributions)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AT" dirty="0" err="1"/>
              <a:t>Reduced</a:t>
            </a:r>
            <a:r>
              <a:rPr lang="de-AT" dirty="0"/>
              <a:t> </a:t>
            </a:r>
            <a:r>
              <a:rPr lang="de-AT" dirty="0" err="1"/>
              <a:t>cost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participation</a:t>
            </a:r>
            <a:endParaRPr lang="de-AT" dirty="0"/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AT" dirty="0"/>
              <a:t>…</a:t>
            </a:r>
            <a:endParaRPr lang="en-US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D661E1D-1428-4D97-B394-122CA57E0843}"/>
              </a:ext>
            </a:extLst>
          </p:cNvPr>
          <p:cNvSpPr txBox="1"/>
          <p:nvPr/>
        </p:nvSpPr>
        <p:spPr>
          <a:xfrm>
            <a:off x="6096000" y="2958361"/>
            <a:ext cx="55159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con’s: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Web-meeting format can be difficult for many folks to get their comments heard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Time zone differences only allow for a small window of meeting time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The quality and quantity of discussions (in sessions as well as offline) and exchanges during f2f meetings can hardly be achieved in e-meetings esp. </a:t>
            </a:r>
            <a:r>
              <a:rPr lang="en-US" dirty="0" err="1"/>
              <a:t>wrt</a:t>
            </a:r>
            <a:r>
              <a:rPr lang="en-US" dirty="0"/>
              <a:t> new topics and solutions for complex situations.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AT" dirty="0"/>
              <a:t>H</a:t>
            </a:r>
            <a:r>
              <a:rPr lang="en-US" dirty="0" err="1"/>
              <a:t>urdle</a:t>
            </a:r>
            <a:r>
              <a:rPr lang="en-US" dirty="0"/>
              <a:t> for newcomers to get acquainted with the group 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AT" dirty="0"/>
              <a:t>…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904AF1E-A739-43D2-BDE5-8C8FB04F8C1E}"/>
              </a:ext>
            </a:extLst>
          </p:cNvPr>
          <p:cNvSpPr txBox="1"/>
          <p:nvPr/>
        </p:nvSpPr>
        <p:spPr>
          <a:xfrm>
            <a:off x="334696" y="804238"/>
            <a:ext cx="4317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Non exhaustive, </a:t>
            </a:r>
            <a:r>
              <a:rPr lang="de-AT" dirty="0" err="1"/>
              <a:t>based</a:t>
            </a:r>
            <a:r>
              <a:rPr lang="de-AT" dirty="0"/>
              <a:t> on personal </a:t>
            </a:r>
            <a:r>
              <a:rPr lang="de-AT" dirty="0" err="1"/>
              <a:t>opinion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458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Hard Facts</a:t>
            </a:r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9999E58E-DDB4-4C45-B771-A6C068E4F1B0}"/>
              </a:ext>
            </a:extLst>
          </p:cNvPr>
          <p:cNvSpPr txBox="1">
            <a:spLocks/>
          </p:cNvSpPr>
          <p:nvPr/>
        </p:nvSpPr>
        <p:spPr>
          <a:xfrm>
            <a:off x="795405" y="1361555"/>
            <a:ext cx="5157787" cy="896934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AT" dirty="0" err="1">
                <a:solidFill>
                  <a:schemeClr val="bg1"/>
                </a:solidFill>
              </a:rPr>
              <a:t>Physical</a:t>
            </a:r>
            <a:r>
              <a:rPr lang="de-AT" dirty="0">
                <a:solidFill>
                  <a:schemeClr val="bg1"/>
                </a:solidFill>
              </a:rPr>
              <a:t> Meeting</a:t>
            </a:r>
            <a:r>
              <a:rPr lang="de-AT" baseline="30000" dirty="0">
                <a:solidFill>
                  <a:schemeClr val="bg1"/>
                </a:solidFill>
              </a:rPr>
              <a:t>1</a:t>
            </a:r>
            <a:endParaRPr lang="en-US" baseline="30000" dirty="0">
              <a:solidFill>
                <a:schemeClr val="bg1"/>
              </a:solidFill>
            </a:endParaRP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18490CA-B87E-4BCE-81B5-EECC6C053158}"/>
              </a:ext>
            </a:extLst>
          </p:cNvPr>
          <p:cNvSpPr txBox="1">
            <a:spLocks/>
          </p:cNvSpPr>
          <p:nvPr/>
        </p:nvSpPr>
        <p:spPr>
          <a:xfrm>
            <a:off x="795405" y="2258489"/>
            <a:ext cx="5157787" cy="393812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sz="2000" b="1" dirty="0"/>
              <a:t>1 </a:t>
            </a:r>
            <a:r>
              <a:rPr lang="de-AT" sz="2000" dirty="0" err="1"/>
              <a:t>week</a:t>
            </a:r>
            <a:r>
              <a:rPr lang="de-AT" sz="2000" dirty="0"/>
              <a:t> + </a:t>
            </a:r>
            <a:r>
              <a:rPr lang="de-AT" sz="2000" dirty="0" err="1"/>
              <a:t>travel</a:t>
            </a:r>
            <a:r>
              <a:rPr lang="de-AT" sz="2000" dirty="0"/>
              <a:t> time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de-AT" sz="1600" dirty="0"/>
              <a:t>5 </a:t>
            </a:r>
            <a:r>
              <a:rPr lang="de-AT" sz="1600" dirty="0" err="1"/>
              <a:t>meetings</a:t>
            </a:r>
            <a:r>
              <a:rPr lang="de-AT" sz="1600" dirty="0"/>
              <a:t>/y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de-AT" sz="1600" dirty="0"/>
              <a:t>9 </a:t>
            </a:r>
            <a:r>
              <a:rPr lang="de-AT" sz="1600" dirty="0" err="1"/>
              <a:t>weeks</a:t>
            </a:r>
            <a:r>
              <a:rPr lang="de-AT" sz="1600" dirty="0"/>
              <a:t> </a:t>
            </a:r>
            <a:r>
              <a:rPr lang="de-AT" sz="1600" dirty="0" err="1"/>
              <a:t>average</a:t>
            </a:r>
            <a:r>
              <a:rPr lang="de-AT" sz="1600" dirty="0"/>
              <a:t> time </a:t>
            </a:r>
            <a:r>
              <a:rPr lang="de-AT" sz="1600" dirty="0" err="1"/>
              <a:t>between</a:t>
            </a:r>
            <a:r>
              <a:rPr lang="de-AT" sz="1600" dirty="0"/>
              <a:t> TP </a:t>
            </a:r>
            <a:r>
              <a:rPr lang="de-AT" sz="1600" dirty="0" err="1"/>
              <a:t>meetings</a:t>
            </a:r>
            <a:r>
              <a:rPr lang="de-AT" sz="1600" dirty="0"/>
              <a:t>  </a:t>
            </a:r>
          </a:p>
          <a:p>
            <a:r>
              <a:rPr lang="de-AT" sz="2000" b="1" dirty="0"/>
              <a:t>5</a:t>
            </a:r>
            <a:r>
              <a:rPr lang="de-AT" sz="2000" dirty="0"/>
              <a:t> </a:t>
            </a:r>
            <a:r>
              <a:rPr lang="de-AT" sz="2000" dirty="0" err="1"/>
              <a:t>days</a:t>
            </a:r>
            <a:r>
              <a:rPr lang="de-AT" sz="2000" dirty="0"/>
              <a:t> </a:t>
            </a:r>
            <a:r>
              <a:rPr lang="de-AT" sz="2000" dirty="0" err="1"/>
              <a:t>meeting</a:t>
            </a:r>
            <a:endParaRPr lang="de-AT" sz="2000" dirty="0"/>
          </a:p>
          <a:p>
            <a:r>
              <a:rPr lang="de-AT" sz="2000" b="1" dirty="0"/>
              <a:t>44</a:t>
            </a:r>
            <a:r>
              <a:rPr lang="de-AT" sz="2000" dirty="0"/>
              <a:t> </a:t>
            </a:r>
            <a:r>
              <a:rPr lang="de-AT" sz="2000" dirty="0" err="1"/>
              <a:t>sessions</a:t>
            </a:r>
            <a:r>
              <a:rPr lang="de-AT" sz="2000" dirty="0"/>
              <a:t>, </a:t>
            </a:r>
            <a:r>
              <a:rPr lang="de-AT" sz="1600" dirty="0"/>
              <a:t>1 </a:t>
            </a:r>
            <a:r>
              <a:rPr lang="de-AT" sz="1600" dirty="0" err="1"/>
              <a:t>session</a:t>
            </a:r>
            <a:r>
              <a:rPr lang="de-AT" sz="1600" dirty="0"/>
              <a:t> = 90min</a:t>
            </a:r>
            <a:endParaRPr lang="de-AT" sz="2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de-AT" sz="1800" dirty="0"/>
              <a:t>40 </a:t>
            </a:r>
            <a:r>
              <a:rPr lang="de-AT" sz="1800" dirty="0" err="1"/>
              <a:t>sessions</a:t>
            </a:r>
            <a:r>
              <a:rPr lang="de-AT" sz="1800" dirty="0"/>
              <a:t> </a:t>
            </a:r>
            <a:r>
              <a:rPr lang="de-AT" sz="1800" dirty="0" err="1"/>
              <a:t>for</a:t>
            </a:r>
            <a:r>
              <a:rPr lang="de-AT" sz="1800" dirty="0"/>
              <a:t> WG - </a:t>
            </a:r>
            <a:r>
              <a:rPr lang="de-AT" sz="1800" b="1" dirty="0"/>
              <a:t>2 </a:t>
            </a:r>
            <a:r>
              <a:rPr lang="de-AT" sz="1800" b="1" dirty="0" err="1"/>
              <a:t>slots</a:t>
            </a:r>
            <a:r>
              <a:rPr lang="de-AT" sz="1800" dirty="0"/>
              <a:t> in </a:t>
            </a:r>
            <a:r>
              <a:rPr lang="de-AT" sz="1800" b="1" dirty="0"/>
              <a:t>parallel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de-AT" sz="1400" dirty="0"/>
              <a:t>[34 </a:t>
            </a:r>
            <a:r>
              <a:rPr lang="de-AT" sz="1400" dirty="0" err="1"/>
              <a:t>if</a:t>
            </a:r>
            <a:r>
              <a:rPr lang="de-AT" sz="1400" dirty="0"/>
              <a:t> Industry Day.. 42 max.]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de-AT" sz="1800" dirty="0"/>
              <a:t>4 </a:t>
            </a:r>
            <a:r>
              <a:rPr lang="de-AT" sz="1800" dirty="0" err="1"/>
              <a:t>sessions</a:t>
            </a:r>
            <a:r>
              <a:rPr lang="de-AT" sz="1800" dirty="0"/>
              <a:t> </a:t>
            </a:r>
            <a:r>
              <a:rPr lang="de-AT" sz="1800" dirty="0" err="1"/>
              <a:t>for</a:t>
            </a:r>
            <a:r>
              <a:rPr lang="de-AT" sz="1800" dirty="0"/>
              <a:t> TP (</a:t>
            </a:r>
            <a:r>
              <a:rPr lang="de-AT" sz="1800" dirty="0" err="1"/>
              <a:t>no</a:t>
            </a:r>
            <a:r>
              <a:rPr lang="de-AT" sz="1800" dirty="0"/>
              <a:t> parallel </a:t>
            </a:r>
            <a:r>
              <a:rPr lang="de-AT" sz="1800" dirty="0" err="1"/>
              <a:t>session</a:t>
            </a:r>
            <a:r>
              <a:rPr lang="de-AT" sz="1800" dirty="0"/>
              <a:t>): 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de-AT" sz="1400" dirty="0"/>
              <a:t>1 </a:t>
            </a:r>
            <a:r>
              <a:rPr lang="de-AT" sz="1400" dirty="0" err="1"/>
              <a:t>opening</a:t>
            </a:r>
            <a:r>
              <a:rPr lang="de-AT" sz="1400" dirty="0"/>
              <a:t>/1 </a:t>
            </a:r>
            <a:r>
              <a:rPr lang="de-AT" sz="1400" dirty="0" err="1"/>
              <a:t>mid-week</a:t>
            </a:r>
            <a:r>
              <a:rPr lang="de-AT" sz="1400" dirty="0"/>
              <a:t>/2 </a:t>
            </a:r>
            <a:r>
              <a:rPr lang="de-AT" sz="1400" dirty="0" err="1"/>
              <a:t>closing</a:t>
            </a:r>
            <a:endParaRPr lang="de-AT" sz="14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de-AT" sz="1800" dirty="0"/>
              <a:t>+ lunch-break </a:t>
            </a:r>
            <a:r>
              <a:rPr lang="de-AT" sz="1800" dirty="0" err="1"/>
              <a:t>sessions</a:t>
            </a:r>
            <a:r>
              <a:rPr lang="de-AT" sz="1800" dirty="0"/>
              <a:t> 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de-AT" sz="1400" dirty="0" err="1"/>
              <a:t>Coordination</a:t>
            </a:r>
            <a:r>
              <a:rPr lang="de-AT" sz="1400" dirty="0"/>
              <a:t>/ WPM/ Newbies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de-AT" sz="1800" dirty="0"/>
              <a:t>not </a:t>
            </a:r>
            <a:r>
              <a:rPr lang="de-AT" sz="1800" dirty="0" err="1"/>
              <a:t>counting</a:t>
            </a:r>
            <a:r>
              <a:rPr lang="de-AT" sz="1800" dirty="0"/>
              <a:t> </a:t>
            </a:r>
            <a:r>
              <a:rPr lang="de-AT" sz="1800" dirty="0" err="1"/>
              <a:t>the</a:t>
            </a:r>
            <a:r>
              <a:rPr lang="de-AT" sz="1800" dirty="0"/>
              <a:t> offline </a:t>
            </a:r>
            <a:r>
              <a:rPr lang="de-AT" sz="1800" dirty="0" err="1"/>
              <a:t>discussions</a:t>
            </a:r>
            <a:endParaRPr lang="de-AT" sz="1800" dirty="0"/>
          </a:p>
          <a:p>
            <a:r>
              <a:rPr lang="de-AT" sz="2000" dirty="0"/>
              <a:t>+ virtual WG </a:t>
            </a:r>
            <a:r>
              <a:rPr lang="de-AT" sz="2000" dirty="0" err="1"/>
              <a:t>meetings</a:t>
            </a:r>
            <a:r>
              <a:rPr lang="de-AT" sz="2000" dirty="0"/>
              <a:t> </a:t>
            </a:r>
            <a:r>
              <a:rPr lang="de-AT" sz="2000" dirty="0" err="1"/>
              <a:t>between</a:t>
            </a:r>
            <a:r>
              <a:rPr lang="de-AT" sz="2000" dirty="0"/>
              <a:t> </a:t>
            </a:r>
            <a:r>
              <a:rPr lang="de-AT" sz="2000" dirty="0" err="1"/>
              <a:t>the</a:t>
            </a:r>
            <a:r>
              <a:rPr lang="de-AT" sz="2000" dirty="0"/>
              <a:t> TPs </a:t>
            </a:r>
          </a:p>
        </p:txBody>
      </p:sp>
      <p:sp>
        <p:nvSpPr>
          <p:cNvPr id="8" name="Textplatzhalter 4">
            <a:extLst>
              <a:ext uri="{FF2B5EF4-FFF2-40B4-BE49-F238E27FC236}">
                <a16:creationId xmlns:a16="http://schemas.microsoft.com/office/drawing/2014/main" id="{5DFC3558-24AF-40AE-9741-176C03B15AD6}"/>
              </a:ext>
            </a:extLst>
          </p:cNvPr>
          <p:cNvSpPr txBox="1">
            <a:spLocks/>
          </p:cNvSpPr>
          <p:nvPr/>
        </p:nvSpPr>
        <p:spPr>
          <a:xfrm>
            <a:off x="6127817" y="1361555"/>
            <a:ext cx="5183188" cy="89693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AT" dirty="0">
                <a:solidFill>
                  <a:schemeClr val="bg1"/>
                </a:solidFill>
              </a:rPr>
              <a:t>Virtual Meeting</a:t>
            </a:r>
            <a:r>
              <a:rPr lang="de-AT" baseline="30000" dirty="0">
                <a:solidFill>
                  <a:schemeClr val="bg1"/>
                </a:solidFill>
              </a:rPr>
              <a:t>1</a:t>
            </a:r>
            <a:endParaRPr lang="en-US" baseline="30000" dirty="0">
              <a:solidFill>
                <a:schemeClr val="bg1"/>
              </a:solidFill>
            </a:endParaRPr>
          </a:p>
        </p:txBody>
      </p:sp>
      <p:sp>
        <p:nvSpPr>
          <p:cNvPr id="9" name="Inhaltsplatzhalter 5">
            <a:extLst>
              <a:ext uri="{FF2B5EF4-FFF2-40B4-BE49-F238E27FC236}">
                <a16:creationId xmlns:a16="http://schemas.microsoft.com/office/drawing/2014/main" id="{279CF294-CD09-45D7-BCED-AF58E7813A59}"/>
              </a:ext>
            </a:extLst>
          </p:cNvPr>
          <p:cNvSpPr txBox="1">
            <a:spLocks/>
          </p:cNvSpPr>
          <p:nvPr/>
        </p:nvSpPr>
        <p:spPr>
          <a:xfrm>
            <a:off x="6127817" y="2258489"/>
            <a:ext cx="5183188" cy="393812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sz="2000" dirty="0"/>
              <a:t>span </a:t>
            </a:r>
            <a:r>
              <a:rPr lang="de-AT" sz="2000" dirty="0" err="1"/>
              <a:t>of</a:t>
            </a:r>
            <a:r>
              <a:rPr lang="de-AT" sz="2000" dirty="0"/>
              <a:t> </a:t>
            </a:r>
            <a:r>
              <a:rPr lang="de-AT" sz="2000" b="1" dirty="0"/>
              <a:t>4 </a:t>
            </a:r>
            <a:r>
              <a:rPr lang="de-AT" sz="2000" dirty="0" err="1"/>
              <a:t>weeks</a:t>
            </a:r>
            <a:endParaRPr lang="de-AT" sz="2000" dirty="0"/>
          </a:p>
          <a:p>
            <a:pPr lvl="1"/>
            <a:r>
              <a:rPr lang="de-AT" sz="1600" dirty="0"/>
              <a:t>5 </a:t>
            </a:r>
            <a:r>
              <a:rPr lang="de-AT" sz="1600" dirty="0" err="1"/>
              <a:t>meetings</a:t>
            </a:r>
            <a:r>
              <a:rPr lang="de-AT" sz="1600" dirty="0"/>
              <a:t>/y</a:t>
            </a:r>
          </a:p>
          <a:p>
            <a:pPr lvl="1"/>
            <a:r>
              <a:rPr lang="de-AT" sz="1600" dirty="0"/>
              <a:t>6 </a:t>
            </a:r>
            <a:r>
              <a:rPr lang="de-AT" sz="1600" dirty="0" err="1"/>
              <a:t>weeks</a:t>
            </a:r>
            <a:r>
              <a:rPr lang="de-AT" sz="1600" dirty="0"/>
              <a:t> </a:t>
            </a:r>
            <a:r>
              <a:rPr lang="de-AT" sz="1600" dirty="0" err="1"/>
              <a:t>average</a:t>
            </a:r>
            <a:r>
              <a:rPr lang="de-AT" sz="1600" dirty="0"/>
              <a:t> time </a:t>
            </a:r>
            <a:r>
              <a:rPr lang="de-AT" sz="1600" dirty="0" err="1"/>
              <a:t>between</a:t>
            </a:r>
            <a:r>
              <a:rPr lang="de-AT" sz="1600" dirty="0"/>
              <a:t> TP </a:t>
            </a:r>
            <a:r>
              <a:rPr lang="de-AT" sz="1600" dirty="0" err="1"/>
              <a:t>meetings</a:t>
            </a:r>
            <a:endParaRPr lang="de-AT" sz="1600" dirty="0"/>
          </a:p>
          <a:p>
            <a:r>
              <a:rPr lang="de-AT" sz="2000" b="1" dirty="0"/>
              <a:t>4</a:t>
            </a:r>
            <a:r>
              <a:rPr lang="de-AT" sz="2000" baseline="30000" dirty="0"/>
              <a:t>*</a:t>
            </a:r>
            <a:r>
              <a:rPr lang="de-AT" sz="2000" dirty="0" err="1"/>
              <a:t>days</a:t>
            </a:r>
            <a:r>
              <a:rPr lang="de-AT" sz="2000" dirty="0"/>
              <a:t> a </a:t>
            </a:r>
            <a:r>
              <a:rPr lang="de-AT" sz="2000" dirty="0" err="1"/>
              <a:t>week</a:t>
            </a:r>
            <a:r>
              <a:rPr lang="de-AT" sz="2000" dirty="0"/>
              <a:t>, 2 </a:t>
            </a:r>
            <a:r>
              <a:rPr lang="de-AT" sz="2000" dirty="0" err="1"/>
              <a:t>sessions</a:t>
            </a:r>
            <a:r>
              <a:rPr lang="de-AT" sz="2000" dirty="0"/>
              <a:t> per </a:t>
            </a:r>
            <a:r>
              <a:rPr lang="de-AT" sz="2000" dirty="0" err="1"/>
              <a:t>day</a:t>
            </a:r>
            <a:r>
              <a:rPr lang="de-AT" sz="2000" dirty="0"/>
              <a:t> </a:t>
            </a:r>
          </a:p>
          <a:p>
            <a:r>
              <a:rPr lang="de-AT" sz="2000" b="1" dirty="0"/>
              <a:t>32</a:t>
            </a:r>
            <a:r>
              <a:rPr lang="de-AT" sz="2000" dirty="0"/>
              <a:t> </a:t>
            </a:r>
            <a:r>
              <a:rPr lang="de-AT" sz="2000" dirty="0" err="1"/>
              <a:t>sessions</a:t>
            </a:r>
            <a:r>
              <a:rPr lang="de-AT" sz="2000" dirty="0"/>
              <a:t>, </a:t>
            </a:r>
            <a:r>
              <a:rPr lang="de-AT" sz="1600" dirty="0"/>
              <a:t>1 </a:t>
            </a:r>
            <a:r>
              <a:rPr lang="de-AT" sz="1600" dirty="0" err="1"/>
              <a:t>session</a:t>
            </a:r>
            <a:r>
              <a:rPr lang="de-AT" sz="1600" dirty="0"/>
              <a:t> = 90min</a:t>
            </a:r>
          </a:p>
          <a:p>
            <a:pPr lvl="1"/>
            <a:r>
              <a:rPr lang="de-AT" sz="1800" dirty="0"/>
              <a:t>28 </a:t>
            </a:r>
            <a:r>
              <a:rPr lang="de-AT" sz="1800" dirty="0" err="1"/>
              <a:t>sessions</a:t>
            </a:r>
            <a:r>
              <a:rPr lang="de-AT" sz="1800" dirty="0"/>
              <a:t> </a:t>
            </a:r>
            <a:r>
              <a:rPr lang="de-AT" sz="1800" dirty="0" err="1"/>
              <a:t>for</a:t>
            </a:r>
            <a:r>
              <a:rPr lang="de-AT" sz="1800" dirty="0"/>
              <a:t> WG</a:t>
            </a:r>
          </a:p>
          <a:p>
            <a:pPr lvl="1"/>
            <a:r>
              <a:rPr lang="de-AT" sz="1800" dirty="0"/>
              <a:t>2 </a:t>
            </a:r>
            <a:r>
              <a:rPr lang="de-AT" sz="1800" dirty="0" err="1"/>
              <a:t>sessions</a:t>
            </a:r>
            <a:r>
              <a:rPr lang="de-AT" sz="1800" dirty="0"/>
              <a:t> </a:t>
            </a:r>
            <a:r>
              <a:rPr lang="de-AT" sz="1800" dirty="0" err="1"/>
              <a:t>of</a:t>
            </a:r>
            <a:r>
              <a:rPr lang="de-AT" sz="1800" dirty="0"/>
              <a:t> 2h </a:t>
            </a:r>
            <a:r>
              <a:rPr lang="de-AT" sz="1800" dirty="0" err="1"/>
              <a:t>for</a:t>
            </a:r>
            <a:r>
              <a:rPr lang="de-AT" sz="1800" dirty="0"/>
              <a:t> TP</a:t>
            </a:r>
          </a:p>
          <a:p>
            <a:pPr lvl="2"/>
            <a:r>
              <a:rPr lang="de-AT" sz="1400" dirty="0"/>
              <a:t>1 </a:t>
            </a:r>
            <a:r>
              <a:rPr lang="de-AT" sz="1400" dirty="0" err="1"/>
              <a:t>opening</a:t>
            </a:r>
            <a:r>
              <a:rPr lang="de-AT" sz="1400" dirty="0"/>
              <a:t>/ 1 </a:t>
            </a:r>
            <a:r>
              <a:rPr lang="de-AT" sz="1400" dirty="0" err="1"/>
              <a:t>closing</a:t>
            </a:r>
            <a:endParaRPr lang="de-AT" sz="1400" dirty="0"/>
          </a:p>
          <a:p>
            <a:r>
              <a:rPr lang="de-AT" sz="2000" dirty="0"/>
              <a:t>+ virtual WG </a:t>
            </a:r>
            <a:r>
              <a:rPr lang="de-AT" sz="2000" dirty="0" err="1"/>
              <a:t>meetings</a:t>
            </a:r>
            <a:r>
              <a:rPr lang="de-AT" sz="2000" dirty="0"/>
              <a:t> </a:t>
            </a:r>
            <a:r>
              <a:rPr lang="de-AT" sz="2000" dirty="0" err="1"/>
              <a:t>between</a:t>
            </a:r>
            <a:r>
              <a:rPr lang="de-AT" sz="2000" dirty="0"/>
              <a:t> </a:t>
            </a:r>
            <a:r>
              <a:rPr lang="de-AT" sz="2000" dirty="0" err="1"/>
              <a:t>the</a:t>
            </a:r>
            <a:r>
              <a:rPr lang="de-AT" sz="2000" dirty="0"/>
              <a:t> TPs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BABE5B2-C923-4BC3-9BC7-69E862FF951B}"/>
              </a:ext>
            </a:extLst>
          </p:cNvPr>
          <p:cNvSpPr txBox="1"/>
          <p:nvPr/>
        </p:nvSpPr>
        <p:spPr>
          <a:xfrm rot="16200000">
            <a:off x="9017905" y="3306525"/>
            <a:ext cx="518001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100" dirty="0"/>
              <a:t>*</a:t>
            </a:r>
            <a:r>
              <a:rPr lang="de-AT" sz="1100" dirty="0" err="1"/>
              <a:t>started</a:t>
            </a:r>
            <a:r>
              <a:rPr lang="de-AT" sz="1100" dirty="0"/>
              <a:t> </a:t>
            </a:r>
            <a:r>
              <a:rPr lang="de-AT" sz="1100" dirty="0" err="1"/>
              <a:t>with</a:t>
            </a:r>
            <a:r>
              <a:rPr lang="de-AT" sz="1100" dirty="0"/>
              <a:t> 5 </a:t>
            </a:r>
            <a:r>
              <a:rPr lang="de-AT" sz="1100" dirty="0" err="1"/>
              <a:t>days</a:t>
            </a:r>
            <a:r>
              <a:rPr lang="de-AT" sz="1100" dirty="0"/>
              <a:t> a </a:t>
            </a:r>
            <a:r>
              <a:rPr lang="de-AT" sz="1100" dirty="0" err="1"/>
              <a:t>week</a:t>
            </a:r>
            <a:r>
              <a:rPr lang="de-AT" sz="1100" dirty="0"/>
              <a:t>; initial </a:t>
            </a:r>
            <a:r>
              <a:rPr lang="de-AT" sz="1100" dirty="0" err="1"/>
              <a:t>goal</a:t>
            </a:r>
            <a:r>
              <a:rPr lang="de-AT" sz="1100" dirty="0"/>
              <a:t>: </a:t>
            </a:r>
            <a:r>
              <a:rPr lang="de-AT" sz="1100" dirty="0" err="1"/>
              <a:t>to</a:t>
            </a:r>
            <a:r>
              <a:rPr lang="de-AT" sz="1100" dirty="0"/>
              <a:t> </a:t>
            </a:r>
            <a:r>
              <a:rPr lang="de-AT" sz="1100" dirty="0" err="1"/>
              <a:t>have</a:t>
            </a:r>
            <a:r>
              <a:rPr lang="de-AT" sz="1100" dirty="0"/>
              <a:t> </a:t>
            </a:r>
            <a:r>
              <a:rPr lang="de-AT" sz="1100" dirty="0" err="1"/>
              <a:t>similar</a:t>
            </a:r>
            <a:r>
              <a:rPr lang="de-AT" sz="1100" dirty="0"/>
              <a:t> </a:t>
            </a:r>
            <a:r>
              <a:rPr lang="de-AT" sz="1100" dirty="0" err="1"/>
              <a:t>number</a:t>
            </a:r>
            <a:r>
              <a:rPr lang="de-AT" sz="1100" dirty="0"/>
              <a:t> </a:t>
            </a:r>
            <a:r>
              <a:rPr lang="de-AT" sz="1100" dirty="0" err="1"/>
              <a:t>of</a:t>
            </a:r>
            <a:r>
              <a:rPr lang="de-AT" sz="1100" dirty="0"/>
              <a:t> </a:t>
            </a:r>
            <a:r>
              <a:rPr lang="de-AT" sz="1100" dirty="0" err="1"/>
              <a:t>sessions</a:t>
            </a:r>
            <a:r>
              <a:rPr lang="de-AT" sz="1100" dirty="0"/>
              <a:t> </a:t>
            </a:r>
            <a:r>
              <a:rPr lang="de-AT" sz="1100" dirty="0" err="1"/>
              <a:t>as</a:t>
            </a:r>
            <a:r>
              <a:rPr lang="de-AT" sz="1100" dirty="0"/>
              <a:t> in f2f. </a:t>
            </a:r>
            <a:br>
              <a:rPr lang="de-AT" sz="1100" dirty="0"/>
            </a:br>
            <a:r>
              <a:rPr lang="de-AT" sz="1100" dirty="0"/>
              <a:t>4 </a:t>
            </a:r>
            <a:r>
              <a:rPr lang="de-AT" sz="1100" dirty="0" err="1"/>
              <a:t>days</a:t>
            </a:r>
            <a:r>
              <a:rPr lang="de-AT" sz="1100" dirty="0"/>
              <a:t> a </a:t>
            </a:r>
            <a:r>
              <a:rPr lang="de-AT" sz="1100" dirty="0" err="1"/>
              <a:t>week</a:t>
            </a:r>
            <a:r>
              <a:rPr lang="de-AT" sz="1100" dirty="0"/>
              <a:t> </a:t>
            </a:r>
            <a:r>
              <a:rPr lang="de-AT" sz="1100" dirty="0" err="1"/>
              <a:t>is</a:t>
            </a:r>
            <a:r>
              <a:rPr lang="de-AT" sz="1100" dirty="0"/>
              <a:t> </a:t>
            </a:r>
            <a:r>
              <a:rPr lang="de-AT" sz="1100" dirty="0" err="1"/>
              <a:t>the</a:t>
            </a:r>
            <a:r>
              <a:rPr lang="de-AT" sz="1100" dirty="0"/>
              <a:t> </a:t>
            </a:r>
            <a:r>
              <a:rPr lang="de-AT" sz="1100" dirty="0" err="1"/>
              <a:t>current</a:t>
            </a:r>
            <a:r>
              <a:rPr lang="de-AT" sz="1100" dirty="0"/>
              <a:t> </a:t>
            </a:r>
            <a:r>
              <a:rPr lang="de-AT" sz="1100" dirty="0" err="1"/>
              <a:t>model</a:t>
            </a:r>
            <a:r>
              <a:rPr lang="de-AT" sz="1100" dirty="0"/>
              <a:t> – </a:t>
            </a:r>
            <a:r>
              <a:rPr lang="de-AT" sz="1100" dirty="0" err="1"/>
              <a:t>however</a:t>
            </a:r>
            <a:r>
              <a:rPr lang="de-AT" sz="1100" dirty="0"/>
              <a:t> </a:t>
            </a:r>
            <a:r>
              <a:rPr lang="de-AT" sz="1100" dirty="0" err="1"/>
              <a:t>for</a:t>
            </a:r>
            <a:r>
              <a:rPr lang="de-AT" sz="1100" dirty="0"/>
              <a:t> </a:t>
            </a:r>
            <a:r>
              <a:rPr lang="de-AT" sz="1100" dirty="0" err="1"/>
              <a:t>some</a:t>
            </a:r>
            <a:r>
              <a:rPr lang="de-AT" sz="1100" dirty="0"/>
              <a:t> </a:t>
            </a:r>
            <a:r>
              <a:rPr lang="de-AT" sz="1100" dirty="0" err="1"/>
              <a:t>reasons</a:t>
            </a:r>
            <a:r>
              <a:rPr lang="de-AT" sz="1100" dirty="0"/>
              <a:t> 5 d/w </a:t>
            </a:r>
            <a:r>
              <a:rPr lang="de-AT" sz="1100" dirty="0" err="1"/>
              <a:t>are</a:t>
            </a:r>
            <a:r>
              <a:rPr lang="de-AT" sz="1100" dirty="0"/>
              <a:t> </a:t>
            </a:r>
            <a:r>
              <a:rPr lang="de-AT" sz="1100" dirty="0" err="1"/>
              <a:t>utilized</a:t>
            </a:r>
            <a:r>
              <a:rPr lang="de-AT" sz="1100" dirty="0"/>
              <a:t>.</a:t>
            </a:r>
            <a:br>
              <a:rPr lang="de-AT" sz="1100" dirty="0"/>
            </a:br>
            <a:r>
              <a:rPr lang="de-AT" sz="1100" dirty="0"/>
              <a:t>2 </a:t>
            </a:r>
            <a:r>
              <a:rPr lang="de-AT" sz="1100" dirty="0" err="1"/>
              <a:t>sessions</a:t>
            </a:r>
            <a:r>
              <a:rPr lang="de-AT" sz="1100" dirty="0"/>
              <a:t> per </a:t>
            </a:r>
            <a:r>
              <a:rPr lang="de-AT" sz="1100" dirty="0" err="1"/>
              <a:t>day</a:t>
            </a:r>
            <a:r>
              <a:rPr lang="de-AT" sz="1100" dirty="0"/>
              <a:t> </a:t>
            </a:r>
            <a:r>
              <a:rPr lang="de-AT" sz="1100" dirty="0" err="1"/>
              <a:t>were</a:t>
            </a:r>
            <a:r>
              <a:rPr lang="de-AT" sz="1100" dirty="0"/>
              <a:t> </a:t>
            </a:r>
            <a:r>
              <a:rPr lang="de-AT" sz="1100" dirty="0" err="1"/>
              <a:t>decided</a:t>
            </a:r>
            <a:r>
              <a:rPr lang="de-AT" sz="1100" dirty="0"/>
              <a:t> </a:t>
            </a:r>
            <a:r>
              <a:rPr lang="de-AT" sz="1100" dirty="0" err="1"/>
              <a:t>to</a:t>
            </a:r>
            <a:r>
              <a:rPr lang="de-AT" sz="1100" dirty="0"/>
              <a:t> </a:t>
            </a:r>
            <a:r>
              <a:rPr lang="de-AT" sz="1100" dirty="0" err="1"/>
              <a:t>best</a:t>
            </a:r>
            <a:r>
              <a:rPr lang="de-AT" sz="1100" dirty="0"/>
              <a:t> </a:t>
            </a:r>
            <a:r>
              <a:rPr lang="de-AT" sz="1100" dirty="0" err="1"/>
              <a:t>accomodate</a:t>
            </a:r>
            <a:r>
              <a:rPr lang="de-AT" sz="1100" dirty="0"/>
              <a:t> </a:t>
            </a:r>
            <a:r>
              <a:rPr lang="de-AT" sz="1100" dirty="0" err="1"/>
              <a:t>the</a:t>
            </a:r>
            <a:r>
              <a:rPr lang="de-AT" sz="1100" dirty="0"/>
              <a:t> global time </a:t>
            </a:r>
            <a:r>
              <a:rPr lang="de-AT" sz="1100" dirty="0" err="1"/>
              <a:t>difference</a:t>
            </a:r>
            <a:r>
              <a:rPr lang="de-AT" sz="1100" dirty="0"/>
              <a:t> </a:t>
            </a:r>
            <a:endParaRPr lang="en-US" sz="11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4E0BCF6A-ACDB-47F1-9C03-FECCADFEA99C}"/>
              </a:ext>
            </a:extLst>
          </p:cNvPr>
          <p:cNvSpPr txBox="1"/>
          <p:nvPr/>
        </p:nvSpPr>
        <p:spPr>
          <a:xfrm>
            <a:off x="792229" y="6127517"/>
            <a:ext cx="5546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baseline="30000" dirty="0"/>
              <a:t>1</a:t>
            </a:r>
            <a:r>
              <a:rPr lang="de-AT" dirty="0"/>
              <a:t> </a:t>
            </a:r>
            <a:r>
              <a:rPr lang="de-AT" sz="1100" dirty="0" err="1"/>
              <a:t>as</a:t>
            </a:r>
            <a:r>
              <a:rPr lang="de-AT" sz="1100" dirty="0"/>
              <a:t> </a:t>
            </a:r>
            <a:r>
              <a:rPr lang="de-AT" sz="1100" dirty="0" err="1"/>
              <a:t>the</a:t>
            </a:r>
            <a:r>
              <a:rPr lang="de-AT" sz="1100" dirty="0"/>
              <a:t> „</a:t>
            </a:r>
            <a:r>
              <a:rPr lang="de-AT" sz="1100" dirty="0" err="1"/>
              <a:t>typical</a:t>
            </a:r>
            <a:r>
              <a:rPr lang="de-AT" sz="1100" dirty="0"/>
              <a:t>“ </a:t>
            </a:r>
            <a:r>
              <a:rPr lang="de-AT" sz="1100" dirty="0" err="1"/>
              <a:t>lived</a:t>
            </a:r>
            <a:r>
              <a:rPr lang="de-AT" sz="1100" dirty="0"/>
              <a:t> </a:t>
            </a:r>
            <a:r>
              <a:rPr lang="de-AT" sz="1100" dirty="0" err="1"/>
              <a:t>model</a:t>
            </a:r>
            <a:r>
              <a:rPr lang="de-AT" sz="1100" dirty="0"/>
              <a:t>, not </a:t>
            </a:r>
            <a:r>
              <a:rPr lang="de-AT" sz="1100" dirty="0" err="1"/>
              <a:t>considered</a:t>
            </a:r>
            <a:r>
              <a:rPr lang="de-AT" sz="1100" dirty="0"/>
              <a:t> </a:t>
            </a:r>
            <a:r>
              <a:rPr lang="de-AT" sz="1100" dirty="0" err="1"/>
              <a:t>are</a:t>
            </a:r>
            <a:r>
              <a:rPr lang="de-AT" sz="1100" dirty="0"/>
              <a:t> </a:t>
            </a:r>
            <a:r>
              <a:rPr lang="de-AT" sz="1100" dirty="0" err="1"/>
              <a:t>associated</a:t>
            </a:r>
            <a:r>
              <a:rPr lang="de-AT" sz="1100" dirty="0"/>
              <a:t> </a:t>
            </a:r>
            <a:r>
              <a:rPr lang="de-AT" sz="1100" dirty="0" err="1"/>
              <a:t>costs</a:t>
            </a:r>
            <a:r>
              <a:rPr lang="de-AT" sz="1100" dirty="0"/>
              <a:t> </a:t>
            </a:r>
            <a:r>
              <a:rPr lang="de-AT" sz="1100" dirty="0" err="1"/>
              <a:t>to</a:t>
            </a:r>
            <a:r>
              <a:rPr lang="de-AT" sz="1100" dirty="0"/>
              <a:t> </a:t>
            </a:r>
            <a:r>
              <a:rPr lang="de-AT" sz="1100" dirty="0" err="1"/>
              <a:t>attend</a:t>
            </a:r>
            <a:r>
              <a:rPr lang="de-AT" sz="1100" dirty="0"/>
              <a:t> / host a </a:t>
            </a:r>
            <a:r>
              <a:rPr lang="de-AT" sz="1100" dirty="0" err="1"/>
              <a:t>meeting</a:t>
            </a:r>
            <a:r>
              <a:rPr lang="de-AT" sz="1100" dirty="0"/>
              <a:t>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937150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4893E1-309B-4EB8-8684-03C52B1B4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Conclusion</a:t>
            </a:r>
            <a:r>
              <a:rPr lang="de-AT" dirty="0"/>
              <a:t> 1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3929C7-7B85-46E3-A346-96C60B2C9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3131347"/>
          </a:xfrm>
        </p:spPr>
        <p:txBody>
          <a:bodyPr>
            <a:normAutofit/>
          </a:bodyPr>
          <a:lstStyle/>
          <a:p>
            <a:r>
              <a:rPr lang="de-AT" sz="2000" dirty="0"/>
              <a:t>2020 </a:t>
            </a:r>
            <a:r>
              <a:rPr lang="de-AT" sz="2000" dirty="0" err="1"/>
              <a:t>showed</a:t>
            </a:r>
            <a:r>
              <a:rPr lang="de-AT" sz="2000" dirty="0"/>
              <a:t> </a:t>
            </a:r>
            <a:r>
              <a:rPr lang="de-AT" sz="2000" dirty="0" err="1"/>
              <a:t>that</a:t>
            </a:r>
            <a:r>
              <a:rPr lang="de-AT" sz="2000" dirty="0"/>
              <a:t> virtual </a:t>
            </a:r>
            <a:r>
              <a:rPr lang="de-AT" sz="2000" dirty="0" err="1"/>
              <a:t>meetings</a:t>
            </a:r>
            <a:r>
              <a:rPr lang="de-AT" sz="2000" dirty="0"/>
              <a:t> </a:t>
            </a:r>
            <a:r>
              <a:rPr lang="de-AT" sz="2000" dirty="0" err="1"/>
              <a:t>work</a:t>
            </a:r>
            <a:r>
              <a:rPr lang="de-AT" sz="2000" dirty="0"/>
              <a:t> </a:t>
            </a:r>
            <a:r>
              <a:rPr lang="de-AT" sz="2000" dirty="0" err="1"/>
              <a:t>well</a:t>
            </a:r>
            <a:r>
              <a:rPr lang="de-AT" sz="2000" dirty="0"/>
              <a:t> and </a:t>
            </a:r>
            <a:r>
              <a:rPr lang="de-AT" sz="2000" dirty="0" err="1"/>
              <a:t>allow</a:t>
            </a:r>
            <a:r>
              <a:rPr lang="de-AT" sz="2000" dirty="0"/>
              <a:t> </a:t>
            </a:r>
            <a:r>
              <a:rPr lang="de-AT" sz="2000" dirty="0" err="1"/>
              <a:t>for</a:t>
            </a:r>
            <a:r>
              <a:rPr lang="de-AT" sz="2000" dirty="0"/>
              <a:t> </a:t>
            </a:r>
            <a:r>
              <a:rPr lang="de-AT" sz="2000" dirty="0" err="1"/>
              <a:t>progress</a:t>
            </a:r>
            <a:endParaRPr lang="de-AT" sz="2000" dirty="0"/>
          </a:p>
          <a:p>
            <a:pPr lvl="1"/>
            <a:r>
              <a:rPr lang="de-AT" sz="1800" dirty="0"/>
              <a:t>Virtual </a:t>
            </a:r>
            <a:r>
              <a:rPr lang="de-AT" sz="1800" dirty="0" err="1"/>
              <a:t>meetings</a:t>
            </a:r>
            <a:r>
              <a:rPr lang="de-AT" sz="1800" dirty="0"/>
              <a:t> </a:t>
            </a:r>
            <a:r>
              <a:rPr lang="de-AT" sz="1800" dirty="0" err="1"/>
              <a:t>are</a:t>
            </a:r>
            <a:r>
              <a:rPr lang="de-AT" sz="1800" dirty="0"/>
              <a:t> flexible, </a:t>
            </a:r>
            <a:r>
              <a:rPr lang="de-AT" sz="1800" dirty="0" err="1"/>
              <a:t>cost</a:t>
            </a:r>
            <a:r>
              <a:rPr lang="de-AT" sz="1800" dirty="0"/>
              <a:t> </a:t>
            </a:r>
            <a:r>
              <a:rPr lang="de-AT" sz="1800" dirty="0" err="1"/>
              <a:t>efficient</a:t>
            </a:r>
            <a:r>
              <a:rPr lang="de-AT" sz="1800" dirty="0"/>
              <a:t> and resilient</a:t>
            </a:r>
          </a:p>
          <a:p>
            <a:pPr lvl="1"/>
            <a:r>
              <a:rPr lang="de-AT" sz="1800" dirty="0"/>
              <a:t>oneM2M </a:t>
            </a:r>
            <a:r>
              <a:rPr lang="de-AT" sz="1800" dirty="0" err="1"/>
              <a:t>has</a:t>
            </a:r>
            <a:r>
              <a:rPr lang="de-AT" sz="1800" dirty="0"/>
              <a:t> </a:t>
            </a:r>
            <a:r>
              <a:rPr lang="de-AT" sz="1800" dirty="0" err="1"/>
              <a:t>been</a:t>
            </a:r>
            <a:r>
              <a:rPr lang="de-AT" sz="1800" dirty="0"/>
              <a:t> </a:t>
            </a:r>
            <a:r>
              <a:rPr lang="de-AT" sz="1800" dirty="0" err="1"/>
              <a:t>used</a:t>
            </a:r>
            <a:r>
              <a:rPr lang="de-AT" sz="1800" dirty="0"/>
              <a:t> </a:t>
            </a:r>
            <a:r>
              <a:rPr lang="de-AT" sz="1800" dirty="0" err="1"/>
              <a:t>to</a:t>
            </a:r>
            <a:r>
              <a:rPr lang="de-AT" sz="1800" dirty="0"/>
              <a:t> virtual </a:t>
            </a:r>
            <a:r>
              <a:rPr lang="de-AT" sz="1800" dirty="0" err="1"/>
              <a:t>meetings</a:t>
            </a:r>
            <a:r>
              <a:rPr lang="de-AT" sz="1800" dirty="0"/>
              <a:t> </a:t>
            </a:r>
            <a:r>
              <a:rPr lang="de-AT" sz="1800" dirty="0" err="1"/>
              <a:t>from</a:t>
            </a:r>
            <a:r>
              <a:rPr lang="de-AT" sz="1800" dirty="0"/>
              <a:t> </a:t>
            </a:r>
            <a:r>
              <a:rPr lang="de-AT" sz="1800" dirty="0" err="1"/>
              <a:t>the</a:t>
            </a:r>
            <a:r>
              <a:rPr lang="de-AT" sz="1800" dirty="0"/>
              <a:t> </a:t>
            </a:r>
            <a:r>
              <a:rPr lang="de-AT" sz="1800" dirty="0" err="1"/>
              <a:t>very</a:t>
            </a:r>
            <a:r>
              <a:rPr lang="de-AT" sz="1800" dirty="0"/>
              <a:t> </a:t>
            </a:r>
            <a:r>
              <a:rPr lang="de-AT" sz="1800" dirty="0" err="1"/>
              <a:t>beginning</a:t>
            </a:r>
            <a:r>
              <a:rPr lang="de-AT" sz="1800" dirty="0"/>
              <a:t>, </a:t>
            </a:r>
            <a:r>
              <a:rPr lang="de-AT" sz="1800" dirty="0" err="1"/>
              <a:t>however</a:t>
            </a:r>
            <a:r>
              <a:rPr lang="de-AT" sz="1800" dirty="0"/>
              <a:t>, in a different </a:t>
            </a:r>
            <a:r>
              <a:rPr lang="de-AT" sz="1800" dirty="0" err="1"/>
              <a:t>setting</a:t>
            </a:r>
            <a:r>
              <a:rPr lang="de-AT" sz="1800" dirty="0"/>
              <a:t> (e.g. </a:t>
            </a:r>
            <a:r>
              <a:rPr lang="de-AT" sz="1800" dirty="0" err="1"/>
              <a:t>interim</a:t>
            </a:r>
            <a:r>
              <a:rPr lang="de-AT" sz="1800" dirty="0"/>
              <a:t> WG </a:t>
            </a:r>
            <a:r>
              <a:rPr lang="de-AT" sz="1800" dirty="0" err="1"/>
              <a:t>meetings</a:t>
            </a:r>
            <a:r>
              <a:rPr lang="de-AT" sz="1800" dirty="0"/>
              <a:t>, non-regular virtual TPs)</a:t>
            </a:r>
          </a:p>
          <a:p>
            <a:pPr lvl="1"/>
            <a:r>
              <a:rPr lang="de-AT" sz="1800" dirty="0" err="1"/>
              <a:t>improvements</a:t>
            </a:r>
            <a:r>
              <a:rPr lang="de-AT" sz="1800" dirty="0"/>
              <a:t> </a:t>
            </a:r>
            <a:r>
              <a:rPr lang="de-AT" sz="1800" dirty="0" err="1"/>
              <a:t>of</a:t>
            </a:r>
            <a:r>
              <a:rPr lang="de-AT" sz="1800" dirty="0"/>
              <a:t> </a:t>
            </a:r>
            <a:r>
              <a:rPr lang="de-AT" sz="1800" dirty="0" err="1"/>
              <a:t>processes</a:t>
            </a:r>
            <a:r>
              <a:rPr lang="de-AT" sz="1800" dirty="0"/>
              <a:t> and (</a:t>
            </a:r>
            <a:r>
              <a:rPr lang="de-AT" sz="1800" dirty="0" err="1"/>
              <a:t>further</a:t>
            </a:r>
            <a:r>
              <a:rPr lang="de-AT" sz="1800" dirty="0"/>
              <a:t>) </a:t>
            </a:r>
            <a:r>
              <a:rPr lang="de-AT" sz="1800" dirty="0" err="1"/>
              <a:t>usage</a:t>
            </a:r>
            <a:r>
              <a:rPr lang="de-AT" sz="1800" dirty="0"/>
              <a:t> </a:t>
            </a:r>
            <a:r>
              <a:rPr lang="de-AT" sz="1800" dirty="0" err="1"/>
              <a:t>of</a:t>
            </a:r>
            <a:r>
              <a:rPr lang="de-AT" sz="1800" dirty="0"/>
              <a:t> </a:t>
            </a:r>
            <a:r>
              <a:rPr lang="de-AT" sz="1800" dirty="0" err="1"/>
              <a:t>collaboration</a:t>
            </a:r>
            <a:r>
              <a:rPr lang="de-AT" sz="1800" dirty="0"/>
              <a:t> </a:t>
            </a:r>
            <a:r>
              <a:rPr lang="de-AT" sz="1800" dirty="0" err="1"/>
              <a:t>tools</a:t>
            </a:r>
            <a:r>
              <a:rPr lang="de-AT" sz="1800" dirty="0"/>
              <a:t>  in oneM2M </a:t>
            </a:r>
            <a:r>
              <a:rPr lang="de-AT" sz="1800" dirty="0" err="1"/>
              <a:t>allow</a:t>
            </a:r>
            <a:r>
              <a:rPr lang="de-AT" sz="1800" dirty="0"/>
              <a:t> </a:t>
            </a:r>
            <a:r>
              <a:rPr lang="de-AT" sz="1800" dirty="0" err="1"/>
              <a:t>increased</a:t>
            </a:r>
            <a:r>
              <a:rPr lang="de-AT" sz="1800" dirty="0"/>
              <a:t> </a:t>
            </a:r>
            <a:r>
              <a:rPr lang="de-AT" sz="1800" dirty="0" err="1"/>
              <a:t>efficiency</a:t>
            </a:r>
            <a:r>
              <a:rPr lang="de-AT" sz="1800" dirty="0"/>
              <a:t> </a:t>
            </a:r>
            <a:r>
              <a:rPr lang="de-AT" sz="1800" dirty="0" err="1"/>
              <a:t>of</a:t>
            </a:r>
            <a:r>
              <a:rPr lang="de-AT" sz="1800" dirty="0"/>
              <a:t> virtual </a:t>
            </a:r>
            <a:r>
              <a:rPr lang="de-AT" sz="1800" dirty="0" err="1"/>
              <a:t>meetings</a:t>
            </a:r>
            <a:endParaRPr lang="de-AT" sz="1800" dirty="0"/>
          </a:p>
          <a:p>
            <a:r>
              <a:rPr lang="de-AT" sz="2000" dirty="0"/>
              <a:t>At </a:t>
            </a:r>
            <a:r>
              <a:rPr lang="de-AT" sz="2000" dirty="0" err="1"/>
              <a:t>the</a:t>
            </a:r>
            <a:r>
              <a:rPr lang="de-AT" sz="2000" dirty="0"/>
              <a:t> same time </a:t>
            </a:r>
            <a:r>
              <a:rPr lang="de-AT" sz="2000" dirty="0" err="1"/>
              <a:t>the</a:t>
            </a:r>
            <a:r>
              <a:rPr lang="de-AT" sz="2000" dirty="0"/>
              <a:t> </a:t>
            </a:r>
            <a:r>
              <a:rPr lang="de-AT" sz="2000" dirty="0" err="1"/>
              <a:t>benefits</a:t>
            </a:r>
            <a:r>
              <a:rPr lang="de-AT" sz="2000" dirty="0"/>
              <a:t> </a:t>
            </a:r>
            <a:r>
              <a:rPr lang="de-AT" sz="2000" dirty="0" err="1"/>
              <a:t>of</a:t>
            </a:r>
            <a:r>
              <a:rPr lang="de-AT" sz="2000" dirty="0"/>
              <a:t> f2f </a:t>
            </a:r>
            <a:r>
              <a:rPr lang="de-AT" sz="2000" dirty="0" err="1"/>
              <a:t>meetings</a:t>
            </a:r>
            <a:r>
              <a:rPr lang="de-AT" sz="2000" dirty="0"/>
              <a:t> </a:t>
            </a:r>
            <a:r>
              <a:rPr lang="de-AT" sz="2000" dirty="0" err="1"/>
              <a:t>became</a:t>
            </a:r>
            <a:r>
              <a:rPr lang="de-AT" sz="2000" dirty="0"/>
              <a:t> evident</a:t>
            </a:r>
          </a:p>
          <a:p>
            <a:pPr lvl="1"/>
            <a:r>
              <a:rPr lang="en-US" sz="1800" dirty="0"/>
              <a:t>Higher quality and quantity of discussions (in sessions / offline), exchanges</a:t>
            </a:r>
          </a:p>
          <a:p>
            <a:pPr lvl="1"/>
            <a:r>
              <a:rPr lang="de-AT" sz="1800" dirty="0"/>
              <a:t>Much </a:t>
            </a:r>
            <a:r>
              <a:rPr lang="de-AT" sz="1800" dirty="0" err="1"/>
              <a:t>easier</a:t>
            </a:r>
            <a:r>
              <a:rPr lang="de-AT" sz="1800" dirty="0"/>
              <a:t> „</a:t>
            </a:r>
            <a:r>
              <a:rPr lang="de-AT" sz="1800" dirty="0" err="1"/>
              <a:t>start</a:t>
            </a:r>
            <a:r>
              <a:rPr lang="de-AT" sz="1800" dirty="0"/>
              <a:t>“ </a:t>
            </a:r>
            <a:r>
              <a:rPr lang="de-AT" sz="1800" dirty="0" err="1"/>
              <a:t>for</a:t>
            </a:r>
            <a:r>
              <a:rPr lang="de-AT" sz="1800" dirty="0"/>
              <a:t> </a:t>
            </a:r>
            <a:r>
              <a:rPr lang="de-AT" sz="1800" dirty="0" err="1"/>
              <a:t>new</a:t>
            </a:r>
            <a:r>
              <a:rPr lang="de-AT" sz="1800" dirty="0"/>
              <a:t> </a:t>
            </a:r>
            <a:r>
              <a:rPr lang="de-AT" sz="1800" dirty="0" err="1"/>
              <a:t>delegates</a:t>
            </a:r>
            <a:r>
              <a:rPr lang="de-AT" sz="1800" dirty="0"/>
              <a:t>/</a:t>
            </a:r>
            <a:r>
              <a:rPr lang="de-AT" sz="1800" dirty="0" err="1"/>
              <a:t>companies</a:t>
            </a:r>
            <a:endParaRPr lang="en-US" sz="18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8193059-AB63-4AF1-9372-18C1EF601801}"/>
              </a:ext>
            </a:extLst>
          </p:cNvPr>
          <p:cNvSpPr txBox="1"/>
          <p:nvPr/>
        </p:nvSpPr>
        <p:spPr>
          <a:xfrm>
            <a:off x="334696" y="4625266"/>
            <a:ext cx="11287449" cy="132343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Symbol" panose="05050102010706020507" pitchFamily="18" charset="2"/>
              <a:buChar char="Þ"/>
            </a:pPr>
            <a:r>
              <a:rPr lang="de-AT" sz="2000" dirty="0" err="1">
                <a:solidFill>
                  <a:schemeClr val="bg1"/>
                </a:solidFill>
              </a:rPr>
              <a:t>consider</a:t>
            </a:r>
            <a:r>
              <a:rPr lang="de-AT" sz="2000" dirty="0">
                <a:solidFill>
                  <a:schemeClr val="bg1"/>
                </a:solidFill>
              </a:rPr>
              <a:t> a mix </a:t>
            </a:r>
            <a:r>
              <a:rPr lang="de-AT" sz="2000" dirty="0" err="1">
                <a:solidFill>
                  <a:schemeClr val="bg1"/>
                </a:solidFill>
              </a:rPr>
              <a:t>of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physical</a:t>
            </a:r>
            <a:r>
              <a:rPr lang="de-AT" sz="2000" dirty="0">
                <a:solidFill>
                  <a:schemeClr val="bg1"/>
                </a:solidFill>
              </a:rPr>
              <a:t> and virtual TPs </a:t>
            </a:r>
            <a:r>
              <a:rPr lang="de-AT" sz="2000" dirty="0" err="1">
                <a:solidFill>
                  <a:schemeClr val="bg1"/>
                </a:solidFill>
              </a:rPr>
              <a:t>for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the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future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meeting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planning</a:t>
            </a:r>
            <a:r>
              <a:rPr lang="de-AT" sz="2000" dirty="0">
                <a:solidFill>
                  <a:schemeClr val="bg1"/>
                </a:solidFill>
              </a:rPr>
              <a:t>  </a:t>
            </a:r>
            <a:r>
              <a:rPr lang="de-AT" sz="2000" dirty="0" err="1">
                <a:solidFill>
                  <a:schemeClr val="bg1"/>
                </a:solidFill>
              </a:rPr>
              <a:t>to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</a:p>
          <a:p>
            <a:pPr marL="742950" lvl="1" indent="-285750">
              <a:buFont typeface="Symbol" panose="05050102010706020507" pitchFamily="18" charset="2"/>
              <a:buChar char="Þ"/>
            </a:pPr>
            <a:r>
              <a:rPr lang="de-AT" sz="2000" dirty="0">
                <a:solidFill>
                  <a:schemeClr val="bg1"/>
                </a:solidFill>
              </a:rPr>
              <a:t>Keep </a:t>
            </a:r>
            <a:r>
              <a:rPr lang="de-AT" sz="2000" dirty="0" err="1">
                <a:solidFill>
                  <a:schemeClr val="bg1"/>
                </a:solidFill>
              </a:rPr>
              <a:t>the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number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of</a:t>
            </a:r>
            <a:r>
              <a:rPr lang="de-AT" sz="2000" dirty="0">
                <a:solidFill>
                  <a:schemeClr val="bg1"/>
                </a:solidFill>
              </a:rPr>
              <a:t> TP </a:t>
            </a:r>
            <a:r>
              <a:rPr lang="de-AT" sz="2000" dirty="0" err="1">
                <a:solidFill>
                  <a:schemeClr val="bg1"/>
                </a:solidFill>
              </a:rPr>
              <a:t>meetings</a:t>
            </a:r>
            <a:endParaRPr lang="de-AT" sz="2000" dirty="0">
              <a:solidFill>
                <a:schemeClr val="bg1"/>
              </a:solidFill>
            </a:endParaRPr>
          </a:p>
          <a:p>
            <a:pPr marL="742950" lvl="1" indent="-285750">
              <a:buFont typeface="Symbol" panose="05050102010706020507" pitchFamily="18" charset="2"/>
              <a:buChar char="Þ"/>
            </a:pPr>
            <a:r>
              <a:rPr lang="de-AT" sz="2000" dirty="0" err="1">
                <a:solidFill>
                  <a:schemeClr val="bg1"/>
                </a:solidFill>
              </a:rPr>
              <a:t>Decrease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the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number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of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travels</a:t>
            </a:r>
            <a:r>
              <a:rPr lang="de-AT" sz="2000" dirty="0">
                <a:solidFill>
                  <a:schemeClr val="bg1"/>
                </a:solidFill>
              </a:rPr>
              <a:t> per </a:t>
            </a:r>
            <a:r>
              <a:rPr lang="de-AT" sz="2000" dirty="0" err="1">
                <a:solidFill>
                  <a:schemeClr val="bg1"/>
                </a:solidFill>
              </a:rPr>
              <a:t>year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from</a:t>
            </a:r>
            <a:r>
              <a:rPr lang="de-AT" sz="2000" dirty="0">
                <a:solidFill>
                  <a:schemeClr val="bg1"/>
                </a:solidFill>
              </a:rPr>
              <a:t> 5 </a:t>
            </a:r>
            <a:r>
              <a:rPr lang="de-AT" sz="2000" dirty="0" err="1">
                <a:solidFill>
                  <a:schemeClr val="bg1"/>
                </a:solidFill>
              </a:rPr>
              <a:t>to</a:t>
            </a:r>
            <a:r>
              <a:rPr lang="de-AT" sz="2000" dirty="0">
                <a:solidFill>
                  <a:schemeClr val="bg1"/>
                </a:solidFill>
              </a:rPr>
              <a:t> x? </a:t>
            </a:r>
            <a:r>
              <a:rPr lang="de-AT" sz="1600" dirty="0">
                <a:solidFill>
                  <a:schemeClr val="bg1"/>
                </a:solidFill>
              </a:rPr>
              <a:t>(</a:t>
            </a:r>
            <a:r>
              <a:rPr lang="de-AT" sz="1600" dirty="0" err="1">
                <a:solidFill>
                  <a:schemeClr val="bg1"/>
                </a:solidFill>
              </a:rPr>
              <a:t>should</a:t>
            </a:r>
            <a:r>
              <a:rPr lang="de-AT" sz="1600" dirty="0">
                <a:solidFill>
                  <a:schemeClr val="bg1"/>
                </a:solidFill>
              </a:rPr>
              <a:t> </a:t>
            </a:r>
            <a:r>
              <a:rPr lang="de-AT" sz="1600" dirty="0" err="1">
                <a:solidFill>
                  <a:schemeClr val="bg1"/>
                </a:solidFill>
              </a:rPr>
              <a:t>we</a:t>
            </a:r>
            <a:r>
              <a:rPr lang="de-AT" sz="1600" dirty="0">
                <a:solidFill>
                  <a:schemeClr val="bg1"/>
                </a:solidFill>
              </a:rPr>
              <a:t> </a:t>
            </a:r>
            <a:r>
              <a:rPr lang="de-AT" sz="1600" dirty="0" err="1">
                <a:solidFill>
                  <a:schemeClr val="bg1"/>
                </a:solidFill>
              </a:rPr>
              <a:t>target</a:t>
            </a:r>
            <a:r>
              <a:rPr lang="de-AT" sz="1600" dirty="0">
                <a:solidFill>
                  <a:schemeClr val="bg1"/>
                </a:solidFill>
              </a:rPr>
              <a:t> a </a:t>
            </a:r>
            <a:r>
              <a:rPr lang="de-AT" sz="1600" dirty="0" err="1">
                <a:solidFill>
                  <a:schemeClr val="bg1"/>
                </a:solidFill>
              </a:rPr>
              <a:t>minimum</a:t>
            </a:r>
            <a:r>
              <a:rPr lang="de-AT" sz="1600" dirty="0">
                <a:solidFill>
                  <a:schemeClr val="bg1"/>
                </a:solidFill>
              </a:rPr>
              <a:t> </a:t>
            </a:r>
            <a:r>
              <a:rPr lang="de-AT" sz="1600" dirty="0" err="1">
                <a:solidFill>
                  <a:schemeClr val="bg1"/>
                </a:solidFill>
              </a:rPr>
              <a:t>of</a:t>
            </a:r>
            <a:r>
              <a:rPr lang="de-AT" sz="1600" dirty="0">
                <a:solidFill>
                  <a:schemeClr val="bg1"/>
                </a:solidFill>
              </a:rPr>
              <a:t> at least 2 </a:t>
            </a:r>
            <a:r>
              <a:rPr lang="de-AT" sz="1600" dirty="0" err="1">
                <a:solidFill>
                  <a:schemeClr val="bg1"/>
                </a:solidFill>
              </a:rPr>
              <a:t>meetings</a:t>
            </a:r>
            <a:r>
              <a:rPr lang="de-AT" sz="1600" dirty="0">
                <a:solidFill>
                  <a:schemeClr val="bg1"/>
                </a:solidFill>
              </a:rPr>
              <a:t>/</a:t>
            </a:r>
            <a:r>
              <a:rPr lang="de-AT" sz="1600" dirty="0" err="1">
                <a:solidFill>
                  <a:schemeClr val="bg1"/>
                </a:solidFill>
              </a:rPr>
              <a:t>year</a:t>
            </a:r>
            <a:r>
              <a:rPr lang="de-AT" sz="1600" dirty="0">
                <a:solidFill>
                  <a:schemeClr val="bg1"/>
                </a:solidFill>
              </a:rPr>
              <a:t>)</a:t>
            </a:r>
          </a:p>
          <a:p>
            <a:pPr marL="742950" lvl="1" indent="-285750">
              <a:buFont typeface="Symbol" panose="05050102010706020507" pitchFamily="18" charset="2"/>
              <a:buChar char="Þ"/>
            </a:pPr>
            <a:r>
              <a:rPr lang="de-AT" sz="2000" dirty="0">
                <a:solidFill>
                  <a:schemeClr val="bg1"/>
                </a:solidFill>
              </a:rPr>
              <a:t>Gain </a:t>
            </a:r>
            <a:r>
              <a:rPr lang="de-AT" sz="2000" dirty="0" err="1">
                <a:solidFill>
                  <a:schemeClr val="bg1"/>
                </a:solidFill>
              </a:rPr>
              <a:t>from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the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advantages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of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both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the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physical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meetings</a:t>
            </a:r>
            <a:r>
              <a:rPr lang="de-AT" sz="2000" dirty="0">
                <a:solidFill>
                  <a:schemeClr val="bg1"/>
                </a:solidFill>
              </a:rPr>
              <a:t> and </a:t>
            </a:r>
            <a:r>
              <a:rPr lang="de-AT" sz="2000" dirty="0" err="1">
                <a:solidFill>
                  <a:schemeClr val="bg1"/>
                </a:solidFill>
              </a:rPr>
              <a:t>the</a:t>
            </a:r>
            <a:r>
              <a:rPr lang="de-AT" sz="2000" dirty="0">
                <a:solidFill>
                  <a:schemeClr val="bg1"/>
                </a:solidFill>
              </a:rPr>
              <a:t> virtual </a:t>
            </a:r>
            <a:r>
              <a:rPr lang="de-AT" sz="2000" dirty="0" err="1">
                <a:solidFill>
                  <a:schemeClr val="bg1"/>
                </a:solidFill>
              </a:rPr>
              <a:t>meeting</a:t>
            </a:r>
            <a:endParaRPr lang="de-AT" sz="2000" dirty="0">
              <a:solidFill>
                <a:schemeClr val="bg1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6BBF2D6-2DF6-45F6-A1FF-57D0E9C3DC08}"/>
              </a:ext>
            </a:extLst>
          </p:cNvPr>
          <p:cNvSpPr txBox="1"/>
          <p:nvPr/>
        </p:nvSpPr>
        <p:spPr>
          <a:xfrm>
            <a:off x="334696" y="804238"/>
            <a:ext cx="1465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458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Meetings</a:t>
            </a:r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F3D22368-6E8F-48E5-9050-B6A9AA2F5C8D}"/>
              </a:ext>
            </a:extLst>
          </p:cNvPr>
          <p:cNvGrpSpPr/>
          <p:nvPr/>
        </p:nvGrpSpPr>
        <p:grpSpPr>
          <a:xfrm>
            <a:off x="334696" y="3870190"/>
            <a:ext cx="10764228" cy="2019593"/>
            <a:chOff x="334696" y="4199374"/>
            <a:chExt cx="10764228" cy="2019593"/>
          </a:xfrm>
        </p:grpSpPr>
        <p:sp>
          <p:nvSpPr>
            <p:cNvPr id="5" name="Inhaltsplatzhalter 2"/>
            <p:cNvSpPr txBox="1">
              <a:spLocks/>
            </p:cNvSpPr>
            <p:nvPr/>
          </p:nvSpPr>
          <p:spPr>
            <a:xfrm>
              <a:off x="334696" y="4199374"/>
              <a:ext cx="10764228" cy="2019593"/>
            </a:xfrm>
            <a:prstGeom prst="rect">
              <a:avLst/>
            </a:prstGeom>
            <a:solidFill>
              <a:schemeClr val="bg2"/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/>
                <a:t>TP#49 virtual meeting Jan 18 – Feb 10</a:t>
              </a:r>
            </a:p>
            <a:p>
              <a:r>
                <a:rPr lang="en-US" sz="2000" dirty="0"/>
                <a:t>TP#50 host </a:t>
              </a:r>
              <a:r>
                <a:rPr lang="en-US" sz="2000" dirty="0" err="1"/>
                <a:t>InDiCo</a:t>
              </a:r>
              <a:r>
                <a:rPr lang="en-US" sz="2000" dirty="0"/>
                <a:t>/ETSI, Dublin, April, 12.-16</a:t>
              </a:r>
            </a:p>
            <a:p>
              <a:r>
                <a:rPr lang="en-US" sz="2000" dirty="0"/>
                <a:t>TP#51, host ARIB/TTC, Japan, June 28 - July 2</a:t>
              </a:r>
            </a:p>
            <a:p>
              <a:r>
                <a:rPr lang="en-US" sz="2000" dirty="0"/>
                <a:t>TP#52 host / location </a:t>
              </a:r>
              <a:r>
                <a:rPr lang="en-US" sz="2000" dirty="0" err="1"/>
                <a:t>t.b.d</a:t>
              </a:r>
              <a:r>
                <a:rPr lang="en-US" sz="2000" dirty="0"/>
                <a:t>., Aug. 30.- Sep. 3</a:t>
              </a:r>
            </a:p>
            <a:p>
              <a:r>
                <a:rPr lang="en-US" sz="2000" dirty="0"/>
                <a:t>TP#53 host / location </a:t>
              </a:r>
              <a:r>
                <a:rPr lang="en-US" sz="2000" dirty="0" err="1"/>
                <a:t>t.b.d</a:t>
              </a:r>
              <a:r>
                <a:rPr lang="en-US" sz="2000" dirty="0"/>
                <a:t>., Nov. 29.- Dec. 3</a:t>
              </a:r>
            </a:p>
          </p:txBody>
        </p:sp>
        <p:sp>
          <p:nvSpPr>
            <p:cNvPr id="7" name="Textfeld 6"/>
            <p:cNvSpPr txBox="1"/>
            <p:nvPr/>
          </p:nvSpPr>
          <p:spPr>
            <a:xfrm>
              <a:off x="8342000" y="4485895"/>
              <a:ext cx="2473754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800" dirty="0"/>
                <a:t>2021</a:t>
              </a:r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B22FDDA0-A284-48F0-B6F2-FD8576BBAA8F}"/>
              </a:ext>
            </a:extLst>
          </p:cNvPr>
          <p:cNvGrpSpPr/>
          <p:nvPr/>
        </p:nvGrpSpPr>
        <p:grpSpPr>
          <a:xfrm>
            <a:off x="334696" y="1454287"/>
            <a:ext cx="10764228" cy="2043243"/>
            <a:chOff x="334696" y="1454287"/>
            <a:chExt cx="10764228" cy="2043243"/>
          </a:xfrm>
        </p:grpSpPr>
        <p:sp>
          <p:nvSpPr>
            <p:cNvPr id="10" name="Inhaltsplatzhalter 2">
              <a:extLst>
                <a:ext uri="{FF2B5EF4-FFF2-40B4-BE49-F238E27FC236}">
                  <a16:creationId xmlns:a16="http://schemas.microsoft.com/office/drawing/2014/main" id="{19AD6231-6982-4B1C-A80C-CF442E038F9C}"/>
                </a:ext>
              </a:extLst>
            </p:cNvPr>
            <p:cNvSpPr txBox="1">
              <a:spLocks/>
            </p:cNvSpPr>
            <p:nvPr/>
          </p:nvSpPr>
          <p:spPr>
            <a:xfrm>
              <a:off x="334696" y="1454287"/>
              <a:ext cx="10764228" cy="2043243"/>
            </a:xfrm>
            <a:prstGeom prst="rect">
              <a:avLst/>
            </a:prstGeom>
            <a:solidFill>
              <a:schemeClr val="bg2"/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/>
                <a:t>TP#44 hosted by TIA/Qualcomm. San Diego, USA, February, 17.-21. 2020</a:t>
              </a:r>
            </a:p>
            <a:p>
              <a:r>
                <a:rPr lang="en-US" sz="2000" dirty="0"/>
                <a:t>TP#45 series of virtual meetings April 20 - May 20, 2020 </a:t>
              </a:r>
              <a:r>
                <a:rPr lang="en-US" sz="1200" strike="sngStrike" dirty="0"/>
                <a:t>TTA, South Korea, April, 20.-24. ATIS, Washington, </a:t>
              </a:r>
            </a:p>
            <a:p>
              <a:r>
                <a:rPr lang="en-US" sz="2000" dirty="0"/>
                <a:t>TP#46 virtual meeting July 1 – 24, 2020 </a:t>
              </a:r>
              <a:r>
                <a:rPr lang="en-US" sz="1400" strike="sngStrike" dirty="0"/>
                <a:t>ITU-T/ETSI, Geneva, Europe, July, 6.-10. 2020</a:t>
              </a:r>
            </a:p>
            <a:p>
              <a:r>
                <a:rPr lang="en-US" sz="2000" dirty="0"/>
                <a:t>TP#47 virtual meeting Sep 28 – Oct 23, 2020 </a:t>
              </a:r>
              <a:r>
                <a:rPr lang="en-US" sz="1400" strike="sngStrike" dirty="0"/>
                <a:t>hosted by ARIB/TTC, Japan, October, 5.-9. 2020 </a:t>
              </a:r>
            </a:p>
            <a:p>
              <a:r>
                <a:rPr lang="en-US" sz="2000" dirty="0"/>
                <a:t>TP#48 virtual meeting Nov 30 – Dec 18, 2020 </a:t>
              </a:r>
              <a:r>
                <a:rPr lang="en-US" sz="1400" strike="sngStrike" dirty="0"/>
                <a:t>host Indico/ETSI, Europe, Nov. 30.- Dec. 4. 2020</a:t>
              </a:r>
            </a:p>
          </p:txBody>
        </p:sp>
        <p:sp>
          <p:nvSpPr>
            <p:cNvPr id="11" name="Textfeld 10">
              <a:extLst>
                <a:ext uri="{FF2B5EF4-FFF2-40B4-BE49-F238E27FC236}">
                  <a16:creationId xmlns:a16="http://schemas.microsoft.com/office/drawing/2014/main" id="{5688A234-6C79-49EB-B38F-11602D0D1D89}"/>
                </a:ext>
              </a:extLst>
            </p:cNvPr>
            <p:cNvSpPr txBox="1"/>
            <p:nvPr/>
          </p:nvSpPr>
          <p:spPr>
            <a:xfrm>
              <a:off x="8342000" y="1809522"/>
              <a:ext cx="2473754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800" dirty="0"/>
                <a:t>2020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60355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kt 15">
            <a:extLst>
              <a:ext uri="{FF2B5EF4-FFF2-40B4-BE49-F238E27FC236}">
                <a16:creationId xmlns:a16="http://schemas.microsoft.com/office/drawing/2014/main" id="{42B2F82A-FAEF-4931-B71A-1B529E928A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60140"/>
              </p:ext>
            </p:extLst>
          </p:nvPr>
        </p:nvGraphicFramePr>
        <p:xfrm>
          <a:off x="526741" y="1157157"/>
          <a:ext cx="6634163" cy="541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Worksheet" r:id="rId3" imgW="20413906" imgH="16672789" progId="Excel.Sheet.8">
                  <p:embed/>
                </p:oleObj>
              </mc:Choice>
              <mc:Fallback>
                <p:oleObj name="Worksheet" r:id="rId3" imgW="20413906" imgH="16672789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6741" y="1157157"/>
                        <a:ext cx="6634163" cy="541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9779E2A1-7FA4-4F44-86FE-97D11F6F6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768092" cy="1173570"/>
          </a:xfrm>
        </p:spPr>
        <p:txBody>
          <a:bodyPr>
            <a:normAutofit/>
          </a:bodyPr>
          <a:lstStyle/>
          <a:p>
            <a:r>
              <a:rPr lang="en-US" dirty="0"/>
              <a:t>2021 Meetings  Scenario A “Yellow”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C48A3AC8-AE66-407E-A543-645EB27B2850}"/>
              </a:ext>
            </a:extLst>
          </p:cNvPr>
          <p:cNvSpPr/>
          <p:nvPr/>
        </p:nvSpPr>
        <p:spPr>
          <a:xfrm>
            <a:off x="204186" y="2610035"/>
            <a:ext cx="7359589" cy="236146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653E802-9DC8-4F1B-B94A-A5E01A1CFF45}"/>
              </a:ext>
            </a:extLst>
          </p:cNvPr>
          <p:cNvSpPr txBox="1"/>
          <p:nvPr/>
        </p:nvSpPr>
        <p:spPr>
          <a:xfrm>
            <a:off x="7315201" y="2155435"/>
            <a:ext cx="4350058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TP#50 host </a:t>
            </a:r>
            <a:r>
              <a:rPr lang="en-US" dirty="0" err="1"/>
              <a:t>InDiCo</a:t>
            </a:r>
            <a:r>
              <a:rPr lang="en-US" dirty="0"/>
              <a:t>/ETSI, Dublin, April, 12.-16</a:t>
            </a:r>
          </a:p>
        </p:txBody>
      </p: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2F11D4D5-CE33-4AE7-A047-2E6CC45008BE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3613212" y="2340101"/>
            <a:ext cx="3701989" cy="651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>
            <a:extLst>
              <a:ext uri="{FF2B5EF4-FFF2-40B4-BE49-F238E27FC236}">
                <a16:creationId xmlns:a16="http://schemas.microsoft.com/office/drawing/2014/main" id="{9AEA22E6-4C97-4CCE-B5F7-22C9C70FB4E5}"/>
              </a:ext>
            </a:extLst>
          </p:cNvPr>
          <p:cNvSpPr txBox="1"/>
          <p:nvPr/>
        </p:nvSpPr>
        <p:spPr>
          <a:xfrm>
            <a:off x="7315201" y="4243574"/>
            <a:ext cx="4350058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TP#51, host ARIB/TTC, Japan, June 28 - July 2</a:t>
            </a: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07F5A107-E8A2-4F3C-8B7A-F4797BE37150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6462944" y="3866226"/>
            <a:ext cx="852257" cy="562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>
            <a:extLst>
              <a:ext uri="{FF2B5EF4-FFF2-40B4-BE49-F238E27FC236}">
                <a16:creationId xmlns:a16="http://schemas.microsoft.com/office/drawing/2014/main" id="{35FDE8F1-5F7B-4F2F-82D8-752C7955E113}"/>
              </a:ext>
            </a:extLst>
          </p:cNvPr>
          <p:cNvSpPr txBox="1"/>
          <p:nvPr/>
        </p:nvSpPr>
        <p:spPr>
          <a:xfrm>
            <a:off x="7315201" y="2986436"/>
            <a:ext cx="4350058" cy="83099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de-AT" b="1" dirty="0"/>
              <a:t>Scenario Yellow</a:t>
            </a:r>
            <a:r>
              <a:rPr lang="de-AT" dirty="0"/>
              <a:t>: </a:t>
            </a:r>
            <a:r>
              <a:rPr lang="de-AT" sz="1600" dirty="0" err="1"/>
              <a:t>merge</a:t>
            </a:r>
            <a:r>
              <a:rPr lang="de-AT" sz="1600" dirty="0"/>
              <a:t> TP50/51 in </a:t>
            </a:r>
            <a:r>
              <a:rPr lang="de-AT" sz="1600" dirty="0" err="1"/>
              <a:t>new</a:t>
            </a:r>
            <a:br>
              <a:rPr lang="de-AT" sz="1600" dirty="0"/>
            </a:br>
            <a:r>
              <a:rPr lang="de-AT" sz="1600" dirty="0"/>
              <a:t>TP#50 virtual, May 10 – June 4</a:t>
            </a:r>
          </a:p>
          <a:p>
            <a:r>
              <a:rPr lang="de-AT" sz="1400" dirty="0"/>
              <a:t>Keep </a:t>
            </a:r>
            <a:r>
              <a:rPr lang="de-AT" sz="1400" dirty="0" err="1"/>
              <a:t>equal</a:t>
            </a:r>
            <a:r>
              <a:rPr lang="de-AT" sz="1400" dirty="0"/>
              <a:t> </a:t>
            </a:r>
            <a:r>
              <a:rPr lang="de-AT" sz="1400" dirty="0" err="1"/>
              <a:t>distance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12 </a:t>
            </a:r>
            <a:r>
              <a:rPr lang="de-AT" sz="1400" dirty="0" err="1"/>
              <a:t>weeks</a:t>
            </a:r>
            <a:r>
              <a:rPr lang="de-AT" sz="1400" dirty="0"/>
              <a:t> </a:t>
            </a:r>
            <a:r>
              <a:rPr lang="de-AT" sz="1400" dirty="0" err="1"/>
              <a:t>to</a:t>
            </a:r>
            <a:r>
              <a:rPr lang="de-AT" sz="1400" dirty="0"/>
              <a:t> TP49 / TP51new</a:t>
            </a:r>
            <a:endParaRPr lang="en-US" sz="1400" dirty="0"/>
          </a:p>
        </p:txBody>
      </p: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3FE406A9-B64F-4752-B997-E7F311B319EB}"/>
              </a:ext>
            </a:extLst>
          </p:cNvPr>
          <p:cNvCxnSpPr/>
          <p:nvPr/>
        </p:nvCxnSpPr>
        <p:spPr>
          <a:xfrm flipH="1">
            <a:off x="1589103" y="3401934"/>
            <a:ext cx="5726098" cy="415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E57A53E6-5BE2-4DB8-9D0F-F5D69AC029C8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6320901" y="3368175"/>
            <a:ext cx="994300" cy="33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6CCA5C35-E51B-4C8C-9C97-503426DFF3FB}"/>
              </a:ext>
            </a:extLst>
          </p:cNvPr>
          <p:cNvSpPr txBox="1"/>
          <p:nvPr/>
        </p:nvSpPr>
        <p:spPr>
          <a:xfrm>
            <a:off x="7315201" y="4936440"/>
            <a:ext cx="4350058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New TP#51, host </a:t>
            </a:r>
            <a:r>
              <a:rPr lang="en-US" dirty="0" err="1">
                <a:highlight>
                  <a:srgbClr val="FFFF00"/>
                </a:highlight>
              </a:rPr>
              <a:t>t.b.d</a:t>
            </a:r>
            <a:r>
              <a:rPr lang="en-US" dirty="0">
                <a:highlight>
                  <a:srgbClr val="FFFF00"/>
                </a:highlight>
              </a:rPr>
              <a:t> or </a:t>
            </a:r>
          </a:p>
          <a:p>
            <a:r>
              <a:rPr lang="en-US" dirty="0">
                <a:highlight>
                  <a:srgbClr val="FFFF00"/>
                </a:highlight>
              </a:rPr>
              <a:t>virtual Aug 30 – Sep 17 ?</a:t>
            </a:r>
          </a:p>
        </p:txBody>
      </p: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709FE353-7BD8-4291-A6DE-5CA2F4525D15}"/>
              </a:ext>
            </a:extLst>
          </p:cNvPr>
          <p:cNvCxnSpPr>
            <a:stCxn id="22" idx="1"/>
          </p:cNvCxnSpPr>
          <p:nvPr/>
        </p:nvCxnSpPr>
        <p:spPr>
          <a:xfrm flipH="1" flipV="1">
            <a:off x="1411551" y="5113538"/>
            <a:ext cx="5903650" cy="146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>
            <a:extLst>
              <a:ext uri="{FF2B5EF4-FFF2-40B4-BE49-F238E27FC236}">
                <a16:creationId xmlns:a16="http://schemas.microsoft.com/office/drawing/2014/main" id="{FFC1625E-D55E-41C2-9509-8B2BA414EA03}"/>
              </a:ext>
            </a:extLst>
          </p:cNvPr>
          <p:cNvSpPr txBox="1"/>
          <p:nvPr/>
        </p:nvSpPr>
        <p:spPr>
          <a:xfrm>
            <a:off x="7315201" y="5770063"/>
            <a:ext cx="4350058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New TP#52, host </a:t>
            </a:r>
            <a:r>
              <a:rPr lang="en-US" dirty="0" err="1">
                <a:highlight>
                  <a:srgbClr val="FFFF00"/>
                </a:highlight>
              </a:rPr>
              <a:t>t.b.d</a:t>
            </a:r>
            <a:r>
              <a:rPr lang="en-US" dirty="0">
                <a:highlight>
                  <a:srgbClr val="FFFF00"/>
                </a:highlight>
              </a:rPr>
              <a:t> </a:t>
            </a:r>
          </a:p>
        </p:txBody>
      </p: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715C879D-4288-4520-9339-7212DB5DB22B}"/>
              </a:ext>
            </a:extLst>
          </p:cNvPr>
          <p:cNvCxnSpPr>
            <a:stCxn id="25" idx="1"/>
          </p:cNvCxnSpPr>
          <p:nvPr/>
        </p:nvCxnSpPr>
        <p:spPr>
          <a:xfrm flipH="1">
            <a:off x="6869079" y="5954729"/>
            <a:ext cx="446122" cy="905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A4481E7C-5CF9-46DC-BEAC-F88903CD638D}"/>
              </a:ext>
            </a:extLst>
          </p:cNvPr>
          <p:cNvSpPr txBox="1"/>
          <p:nvPr/>
        </p:nvSpPr>
        <p:spPr>
          <a:xfrm>
            <a:off x="7315201" y="1186039"/>
            <a:ext cx="37785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Source: TP-2019-0118R02-Proposed_meeting_dates_for_2021</a:t>
            </a:r>
          </a:p>
        </p:txBody>
      </p:sp>
    </p:spTree>
    <p:extLst>
      <p:ext uri="{BB962C8B-B14F-4D97-AF65-F5344CB8AC3E}">
        <p14:creationId xmlns:p14="http://schemas.microsoft.com/office/powerpoint/2010/main" val="249776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4" grpId="0" animBg="1"/>
      <p:bldP spid="22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kt 15">
            <a:extLst>
              <a:ext uri="{FF2B5EF4-FFF2-40B4-BE49-F238E27FC236}">
                <a16:creationId xmlns:a16="http://schemas.microsoft.com/office/drawing/2014/main" id="{42B2F82A-FAEF-4931-B71A-1B529E928A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6741" y="1157157"/>
          <a:ext cx="6634163" cy="541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Worksheet" r:id="rId3" imgW="20413906" imgH="16672789" progId="Excel.Sheet.8">
                  <p:embed/>
                </p:oleObj>
              </mc:Choice>
              <mc:Fallback>
                <p:oleObj name="Worksheet" r:id="rId3" imgW="20413906" imgH="16672789" progId="Excel.Sheet.8">
                  <p:embed/>
                  <p:pic>
                    <p:nvPicPr>
                      <p:cNvPr id="16" name="Objekt 15">
                        <a:extLst>
                          <a:ext uri="{FF2B5EF4-FFF2-40B4-BE49-F238E27FC236}">
                            <a16:creationId xmlns:a16="http://schemas.microsoft.com/office/drawing/2014/main" id="{42B2F82A-FAEF-4931-B71A-1B529E928A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6741" y="1157157"/>
                        <a:ext cx="6634163" cy="541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9779E2A1-7FA4-4F44-86FE-97D11F6F6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306454" cy="1173570"/>
          </a:xfrm>
        </p:spPr>
        <p:txBody>
          <a:bodyPr>
            <a:normAutofit/>
          </a:bodyPr>
          <a:lstStyle/>
          <a:p>
            <a:r>
              <a:rPr lang="en-US" dirty="0"/>
              <a:t>2021 Meetings  Scenario B “Blue”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C48A3AC8-AE66-407E-A543-645EB27B2850}"/>
              </a:ext>
            </a:extLst>
          </p:cNvPr>
          <p:cNvSpPr/>
          <p:nvPr/>
        </p:nvSpPr>
        <p:spPr>
          <a:xfrm>
            <a:off x="204186" y="2610035"/>
            <a:ext cx="7359589" cy="236146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653E802-9DC8-4F1B-B94A-A5E01A1CFF45}"/>
              </a:ext>
            </a:extLst>
          </p:cNvPr>
          <p:cNvSpPr txBox="1"/>
          <p:nvPr/>
        </p:nvSpPr>
        <p:spPr>
          <a:xfrm>
            <a:off x="7315201" y="2155435"/>
            <a:ext cx="4350058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TP#50 host </a:t>
            </a:r>
            <a:r>
              <a:rPr lang="en-US" dirty="0" err="1"/>
              <a:t>InDiCo</a:t>
            </a:r>
            <a:r>
              <a:rPr lang="en-US" dirty="0"/>
              <a:t>/ETSI, Dublin, April, 12.-16</a:t>
            </a:r>
          </a:p>
        </p:txBody>
      </p: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2F11D4D5-CE33-4AE7-A047-2E6CC45008BE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3613212" y="2340101"/>
            <a:ext cx="3701989" cy="651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>
            <a:extLst>
              <a:ext uri="{FF2B5EF4-FFF2-40B4-BE49-F238E27FC236}">
                <a16:creationId xmlns:a16="http://schemas.microsoft.com/office/drawing/2014/main" id="{9AEA22E6-4C97-4CCE-B5F7-22C9C70FB4E5}"/>
              </a:ext>
            </a:extLst>
          </p:cNvPr>
          <p:cNvSpPr txBox="1"/>
          <p:nvPr/>
        </p:nvSpPr>
        <p:spPr>
          <a:xfrm>
            <a:off x="7315201" y="4243574"/>
            <a:ext cx="4350058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TP#51, host ARIB/TTC, Japan, June 28 - July 2</a:t>
            </a: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07F5A107-E8A2-4F3C-8B7A-F4797BE37150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6462944" y="3866226"/>
            <a:ext cx="852257" cy="562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>
            <a:extLst>
              <a:ext uri="{FF2B5EF4-FFF2-40B4-BE49-F238E27FC236}">
                <a16:creationId xmlns:a16="http://schemas.microsoft.com/office/drawing/2014/main" id="{35FDE8F1-5F7B-4F2F-82D8-752C7955E113}"/>
              </a:ext>
            </a:extLst>
          </p:cNvPr>
          <p:cNvSpPr txBox="1"/>
          <p:nvPr/>
        </p:nvSpPr>
        <p:spPr>
          <a:xfrm>
            <a:off x="7315201" y="2986436"/>
            <a:ext cx="4350058" cy="10772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de-AT" b="1" dirty="0"/>
              <a:t>Scenario Blue</a:t>
            </a:r>
            <a:r>
              <a:rPr lang="de-AT" dirty="0"/>
              <a:t>: </a:t>
            </a:r>
            <a:br>
              <a:rPr lang="de-AT" sz="1600" dirty="0"/>
            </a:br>
            <a:r>
              <a:rPr lang="de-AT" sz="1600" dirty="0"/>
              <a:t>TP#50 virtual, April 6 -22 </a:t>
            </a:r>
            <a:r>
              <a:rPr lang="de-AT" sz="1200" dirty="0"/>
              <a:t>– span </a:t>
            </a:r>
            <a:r>
              <a:rPr lang="de-AT" sz="1200" dirty="0" err="1"/>
              <a:t>less</a:t>
            </a:r>
            <a:r>
              <a:rPr lang="de-AT" sz="1200" dirty="0"/>
              <a:t> </a:t>
            </a:r>
            <a:r>
              <a:rPr lang="de-AT" sz="1200" dirty="0" err="1"/>
              <a:t>than</a:t>
            </a:r>
            <a:r>
              <a:rPr lang="de-AT" sz="1200" dirty="0"/>
              <a:t> 3 </a:t>
            </a:r>
            <a:r>
              <a:rPr lang="de-AT" sz="1200" dirty="0" err="1"/>
              <a:t>weeks</a:t>
            </a:r>
            <a:endParaRPr lang="de-AT" sz="1600" dirty="0"/>
          </a:p>
          <a:p>
            <a:r>
              <a:rPr lang="de-AT" sz="1600" dirty="0"/>
              <a:t>TP#51 virtual, June 21 –</a:t>
            </a:r>
            <a:r>
              <a:rPr lang="de-AT" sz="1600" dirty="0" err="1"/>
              <a:t>July</a:t>
            </a:r>
            <a:r>
              <a:rPr lang="de-AT" sz="1600" dirty="0"/>
              <a:t> 8 (or9?)</a:t>
            </a:r>
          </a:p>
          <a:p>
            <a:r>
              <a:rPr lang="de-AT" sz="1400" dirty="0" err="1"/>
              <a:t>distance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7 </a:t>
            </a:r>
            <a:r>
              <a:rPr lang="de-AT" sz="1400" dirty="0" err="1"/>
              <a:t>weeks</a:t>
            </a:r>
            <a:r>
              <a:rPr lang="de-AT" sz="1400" dirty="0"/>
              <a:t> </a:t>
            </a:r>
            <a:r>
              <a:rPr lang="de-AT" sz="1400" dirty="0" err="1"/>
              <a:t>to</a:t>
            </a:r>
            <a:r>
              <a:rPr lang="de-AT" sz="1400" dirty="0"/>
              <a:t> TP49 (8w) </a:t>
            </a:r>
            <a:r>
              <a:rPr lang="de-AT" sz="1400" dirty="0" err="1"/>
              <a:t>to</a:t>
            </a:r>
            <a:r>
              <a:rPr lang="de-AT" sz="1400" dirty="0"/>
              <a:t> TP51 (7w) TP52</a:t>
            </a:r>
            <a:endParaRPr lang="en-US" sz="14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902C924-CFE5-4D4F-B6CA-3CB80D2990EC}"/>
              </a:ext>
            </a:extLst>
          </p:cNvPr>
          <p:cNvSpPr/>
          <p:nvPr/>
        </p:nvSpPr>
        <p:spPr>
          <a:xfrm>
            <a:off x="1882066" y="2876395"/>
            <a:ext cx="3444536" cy="20064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TP 50</a:t>
            </a:r>
            <a:endParaRPr lang="en-US" dirty="0"/>
          </a:p>
        </p:txBody>
      </p: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E57A53E6-5BE2-4DB8-9D0F-F5D69AC029C8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5406501" y="2986441"/>
            <a:ext cx="1908700" cy="53860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hteck 18">
            <a:extLst>
              <a:ext uri="{FF2B5EF4-FFF2-40B4-BE49-F238E27FC236}">
                <a16:creationId xmlns:a16="http://schemas.microsoft.com/office/drawing/2014/main" id="{223FD144-A6CC-4846-834B-52492EFCB2CD}"/>
              </a:ext>
            </a:extLst>
          </p:cNvPr>
          <p:cNvSpPr/>
          <p:nvPr/>
        </p:nvSpPr>
        <p:spPr>
          <a:xfrm>
            <a:off x="4970168" y="3729353"/>
            <a:ext cx="1981048" cy="1733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TP 51</a:t>
            </a:r>
            <a:endParaRPr lang="en-US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2ECB824F-DFBA-4B30-8061-5D5A7BD89A6E}"/>
              </a:ext>
            </a:extLst>
          </p:cNvPr>
          <p:cNvSpPr/>
          <p:nvPr/>
        </p:nvSpPr>
        <p:spPr>
          <a:xfrm>
            <a:off x="838940" y="4142324"/>
            <a:ext cx="1833239" cy="1651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TP 51</a:t>
            </a:r>
            <a:endParaRPr lang="en-US" dirty="0"/>
          </a:p>
        </p:txBody>
      </p: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3FE406A9-B64F-4752-B997-E7F311B319EB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6693763" y="3525045"/>
            <a:ext cx="621438" cy="289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>
            <a:extLst>
              <a:ext uri="{FF2B5EF4-FFF2-40B4-BE49-F238E27FC236}">
                <a16:creationId xmlns:a16="http://schemas.microsoft.com/office/drawing/2014/main" id="{DF7E7A90-14A7-4CB1-98B9-535589D0681A}"/>
              </a:ext>
            </a:extLst>
          </p:cNvPr>
          <p:cNvSpPr txBox="1"/>
          <p:nvPr/>
        </p:nvSpPr>
        <p:spPr>
          <a:xfrm>
            <a:off x="7315201" y="4936440"/>
            <a:ext cx="4350058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TP#52, Aug 30 – Sep 3; host </a:t>
            </a:r>
            <a:r>
              <a:rPr lang="en-US" dirty="0" err="1"/>
              <a:t>t.b.d</a:t>
            </a:r>
            <a:r>
              <a:rPr lang="en-US" dirty="0"/>
              <a:t> </a:t>
            </a:r>
            <a:r>
              <a:rPr lang="en-US" b="1" dirty="0"/>
              <a:t>or</a:t>
            </a:r>
            <a:r>
              <a:rPr lang="en-US" dirty="0"/>
              <a:t> </a:t>
            </a:r>
          </a:p>
          <a:p>
            <a:r>
              <a:rPr lang="en-US" dirty="0"/>
              <a:t>virtual Aug 30 – Sep 17 ?</a:t>
            </a:r>
          </a:p>
        </p:txBody>
      </p: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92244FB7-3C89-4DA3-BF87-6C5434F3DCDA}"/>
              </a:ext>
            </a:extLst>
          </p:cNvPr>
          <p:cNvCxnSpPr>
            <a:stCxn id="23" idx="1"/>
          </p:cNvCxnSpPr>
          <p:nvPr/>
        </p:nvCxnSpPr>
        <p:spPr>
          <a:xfrm flipH="1" flipV="1">
            <a:off x="1411551" y="5113538"/>
            <a:ext cx="5903650" cy="146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>
            <a:extLst>
              <a:ext uri="{FF2B5EF4-FFF2-40B4-BE49-F238E27FC236}">
                <a16:creationId xmlns:a16="http://schemas.microsoft.com/office/drawing/2014/main" id="{4588A049-2B72-4424-9E1F-4817CE41D8DF}"/>
              </a:ext>
            </a:extLst>
          </p:cNvPr>
          <p:cNvSpPr txBox="1"/>
          <p:nvPr/>
        </p:nvSpPr>
        <p:spPr>
          <a:xfrm>
            <a:off x="7315201" y="1186039"/>
            <a:ext cx="37785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Source: TP-2019-0118R02-Proposed_meeting_dates_for_2021</a:t>
            </a:r>
          </a:p>
        </p:txBody>
      </p:sp>
    </p:spTree>
    <p:extLst>
      <p:ext uri="{BB962C8B-B14F-4D97-AF65-F5344CB8AC3E}">
        <p14:creationId xmlns:p14="http://schemas.microsoft.com/office/powerpoint/2010/main" val="23627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4" grpId="0" animBg="1"/>
      <p:bldP spid="4" grpId="0" animBg="1"/>
      <p:bldP spid="19" grpId="0" animBg="1"/>
      <p:bldP spid="21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D9D372-5121-415C-B7C4-86C7C0EEA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Conclusion</a:t>
            </a:r>
            <a:r>
              <a:rPr lang="de-AT" dirty="0"/>
              <a:t> 2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21FFED-453B-4F1F-A8CC-59263CC0F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782594"/>
          </a:xfrm>
        </p:spPr>
        <p:txBody>
          <a:bodyPr>
            <a:normAutofit/>
          </a:bodyPr>
          <a:lstStyle/>
          <a:p>
            <a:r>
              <a:rPr lang="de-AT" dirty="0" err="1"/>
              <a:t>Decide</a:t>
            </a:r>
            <a:r>
              <a:rPr lang="de-AT" dirty="0"/>
              <a:t> on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way</a:t>
            </a:r>
            <a:r>
              <a:rPr lang="de-AT" dirty="0"/>
              <a:t> </a:t>
            </a:r>
            <a:r>
              <a:rPr lang="de-AT" dirty="0" err="1"/>
              <a:t>forward</a:t>
            </a:r>
            <a:r>
              <a:rPr lang="de-AT" dirty="0"/>
              <a:t> in 2021</a:t>
            </a:r>
          </a:p>
          <a:p>
            <a:pPr lvl="1"/>
            <a:r>
              <a:rPr lang="de-AT" dirty="0"/>
              <a:t>Scenario A „Yellow“	= 4 </a:t>
            </a:r>
            <a:r>
              <a:rPr lang="de-AT" dirty="0" err="1"/>
              <a:t>meetings</a:t>
            </a:r>
            <a:r>
              <a:rPr lang="de-AT" dirty="0"/>
              <a:t>, 2(</a:t>
            </a:r>
            <a:r>
              <a:rPr lang="de-AT" dirty="0" err="1"/>
              <a:t>or</a:t>
            </a:r>
            <a:r>
              <a:rPr lang="de-AT" dirty="0"/>
              <a:t> 3) virtual and 2 (</a:t>
            </a:r>
            <a:r>
              <a:rPr lang="de-AT" dirty="0" err="1"/>
              <a:t>or</a:t>
            </a:r>
            <a:r>
              <a:rPr lang="de-AT" dirty="0"/>
              <a:t> 1) f2f</a:t>
            </a:r>
          </a:p>
          <a:p>
            <a:pPr lvl="1"/>
            <a:r>
              <a:rPr lang="de-AT" dirty="0"/>
              <a:t>Scenario B „Blue“     	= 5 </a:t>
            </a:r>
            <a:r>
              <a:rPr lang="de-AT" dirty="0" err="1"/>
              <a:t>meetings</a:t>
            </a:r>
            <a:r>
              <a:rPr lang="de-AT" dirty="0"/>
              <a:t>, 3 (</a:t>
            </a:r>
            <a:r>
              <a:rPr lang="de-AT" dirty="0" err="1"/>
              <a:t>or</a:t>
            </a:r>
            <a:r>
              <a:rPr lang="de-AT" dirty="0"/>
              <a:t> 4) virtual and 2 (or1) f2f</a:t>
            </a:r>
          </a:p>
          <a:p>
            <a:pPr lvl="1"/>
            <a:r>
              <a:rPr lang="de-AT" dirty="0" err="1"/>
              <a:t>No</a:t>
            </a:r>
            <a:r>
              <a:rPr lang="de-AT" dirty="0"/>
              <a:t> </a:t>
            </a:r>
            <a:r>
              <a:rPr lang="de-AT" dirty="0" err="1"/>
              <a:t>change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schedule</a:t>
            </a:r>
            <a:r>
              <a:rPr lang="de-AT" dirty="0"/>
              <a:t> 	= 5 </a:t>
            </a:r>
            <a:r>
              <a:rPr lang="de-AT" dirty="0" err="1"/>
              <a:t>meetings</a:t>
            </a:r>
            <a:r>
              <a:rPr lang="de-AT" dirty="0"/>
              <a:t>, 1 virtual and 4 f2f</a:t>
            </a:r>
          </a:p>
          <a:p>
            <a:pPr lvl="1"/>
            <a:r>
              <a:rPr lang="de-AT" dirty="0"/>
              <a:t>Other?</a:t>
            </a:r>
          </a:p>
          <a:p>
            <a:pPr lvl="1"/>
            <a:endParaRPr lang="de-AT" dirty="0"/>
          </a:p>
          <a:p>
            <a:r>
              <a:rPr lang="de-AT" dirty="0" err="1"/>
              <a:t>Proposal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2022</a:t>
            </a:r>
          </a:p>
          <a:p>
            <a:pPr lvl="1"/>
            <a:r>
              <a:rPr lang="de-AT" dirty="0"/>
              <a:t>Take </a:t>
            </a:r>
            <a:r>
              <a:rPr lang="de-AT" dirty="0" err="1"/>
              <a:t>into</a:t>
            </a:r>
            <a:r>
              <a:rPr lang="de-AT" dirty="0"/>
              <a:t> </a:t>
            </a:r>
            <a:r>
              <a:rPr lang="de-AT" dirty="0" err="1"/>
              <a:t>consideration</a:t>
            </a:r>
            <a:r>
              <a:rPr lang="de-AT" dirty="0"/>
              <a:t> </a:t>
            </a:r>
            <a:r>
              <a:rPr lang="de-AT" dirty="0" err="1"/>
              <a:t>Conclusion</a:t>
            </a:r>
            <a:r>
              <a:rPr lang="de-AT" dirty="0"/>
              <a:t> 1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en-US" dirty="0"/>
              <a:t>continue with a mix of physical and virtual TPs for 2022 and beyond.</a:t>
            </a:r>
          </a:p>
          <a:p>
            <a:pPr lvl="1"/>
            <a:r>
              <a:rPr lang="de-AT" dirty="0"/>
              <a:t>W</a:t>
            </a:r>
            <a:r>
              <a:rPr lang="en-US" dirty="0"/>
              <a:t>hat would be a good ratio for f2f:virtual meetings?</a:t>
            </a:r>
          </a:p>
          <a:p>
            <a:pPr lvl="1"/>
            <a:r>
              <a:rPr lang="de-AT" dirty="0" err="1"/>
              <a:t>Decide</a:t>
            </a:r>
            <a:r>
              <a:rPr lang="de-AT" dirty="0"/>
              <a:t> 2022 </a:t>
            </a:r>
            <a:r>
              <a:rPr lang="de-AT" dirty="0" err="1"/>
              <a:t>meeting</a:t>
            </a:r>
            <a:r>
              <a:rPr lang="de-AT" dirty="0"/>
              <a:t> </a:t>
            </a:r>
            <a:r>
              <a:rPr lang="de-AT" dirty="0" err="1"/>
              <a:t>schedule</a:t>
            </a:r>
            <a:r>
              <a:rPr lang="de-AT" dirty="0"/>
              <a:t> at TP#49 i.e. Jan/Feb 2021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AC973DE-5E62-4B4E-AE39-52BA15501014}"/>
              </a:ext>
            </a:extLst>
          </p:cNvPr>
          <p:cNvSpPr txBox="1"/>
          <p:nvPr/>
        </p:nvSpPr>
        <p:spPr>
          <a:xfrm>
            <a:off x="334696" y="828077"/>
            <a:ext cx="1502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915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1303</Words>
  <Application>Microsoft Office PowerPoint</Application>
  <PresentationFormat>Breitbild</PresentationFormat>
  <Paragraphs>121</Paragraphs>
  <Slides>9</Slides>
  <Notes>2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6" baseType="lpstr">
      <vt:lpstr>Arial</vt:lpstr>
      <vt:lpstr>Calibri</vt:lpstr>
      <vt:lpstr>Myriad Pro</vt:lpstr>
      <vt:lpstr>Myriad Pro Light</vt:lpstr>
      <vt:lpstr>Symbol</vt:lpstr>
      <vt:lpstr>Office Theme</vt:lpstr>
      <vt:lpstr>Worksheet</vt:lpstr>
      <vt:lpstr>Meeting Schedule  2021and beyond Discussion</vt:lpstr>
      <vt:lpstr>Summary</vt:lpstr>
      <vt:lpstr>Some Lessons learned…Soft Facts</vt:lpstr>
      <vt:lpstr>Some Hard Facts</vt:lpstr>
      <vt:lpstr>Conclusion 1</vt:lpstr>
      <vt:lpstr>Meetings</vt:lpstr>
      <vt:lpstr>2021 Meetings  Scenario A “Yellow”</vt:lpstr>
      <vt:lpstr>2021 Meetings  Scenario B “Blue”</vt:lpstr>
      <vt:lpstr>Conclusion 2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Hechwartner, Roland</cp:lastModifiedBy>
  <cp:revision>351</cp:revision>
  <dcterms:created xsi:type="dcterms:W3CDTF">2017-09-21T15:46:31Z</dcterms:created>
  <dcterms:modified xsi:type="dcterms:W3CDTF">2020-12-04T14:00:42Z</dcterms:modified>
</cp:coreProperties>
</file>