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84" r:id="rId3"/>
    <p:sldId id="323" r:id="rId4"/>
    <p:sldId id="326" r:id="rId5"/>
    <p:sldId id="322" r:id="rId6"/>
    <p:sldId id="29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57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12/16/2020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12/16/2020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TP48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622548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Dale Seed, Peter Niblett, SeungMyeong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2020-12-01 to 2020-12-16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533400" y="1600200"/>
            <a:ext cx="83058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A total of </a:t>
            </a:r>
            <a:r>
              <a:rPr lang="en-GB" altLang="en-US" dirty="0">
                <a:solidFill>
                  <a:srgbClr val="C00000"/>
                </a:solidFill>
              </a:rPr>
              <a:t>66</a:t>
            </a:r>
            <a:r>
              <a:rPr lang="en-GB" altLang="en-US" dirty="0"/>
              <a:t> SDS contributions were submitted</a:t>
            </a:r>
          </a:p>
          <a:p>
            <a:pPr lvl="1"/>
            <a:r>
              <a:rPr lang="en-GB" altLang="en-US" sz="3200" dirty="0">
                <a:solidFill>
                  <a:schemeClr val="tx1"/>
                </a:solidFill>
              </a:rPr>
              <a:t>Priority was </a:t>
            </a:r>
            <a:r>
              <a:rPr lang="en-GB" altLang="en-US" sz="3200" dirty="0"/>
              <a:t>Rel-4 Stage 3 </a:t>
            </a:r>
            <a:r>
              <a:rPr lang="en-GB" altLang="en-US" sz="3200" dirty="0">
                <a:solidFill>
                  <a:schemeClr val="tx1"/>
                </a:solidFill>
              </a:rPr>
              <a:t>contributions</a:t>
            </a:r>
          </a:p>
          <a:p>
            <a:pPr lvl="1"/>
            <a:r>
              <a:rPr lang="en-GB" altLang="en-US" sz="2400" dirty="0"/>
              <a:t> </a:t>
            </a:r>
            <a:r>
              <a:rPr lang="en-GB" altLang="en-US" sz="3200" dirty="0"/>
              <a:t>60 </a:t>
            </a:r>
            <a:r>
              <a:rPr lang="en-GB" altLang="en-US" sz="3200" dirty="0">
                <a:solidFill>
                  <a:schemeClr val="tx1"/>
                </a:solidFill>
              </a:rPr>
              <a:t>contributions were treated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29</a:t>
            </a:r>
            <a:r>
              <a:rPr lang="en-GB" altLang="en-US" dirty="0"/>
              <a:t> Agreed</a:t>
            </a:r>
          </a:p>
          <a:p>
            <a:pPr lvl="2"/>
            <a:r>
              <a:rPr lang="en-GB" altLang="en-US" dirty="0">
                <a:solidFill>
                  <a:srgbClr val="C00000"/>
                </a:solidFill>
              </a:rPr>
              <a:t>31</a:t>
            </a:r>
            <a:r>
              <a:rPr lang="en-GB" altLang="en-US" dirty="0"/>
              <a:t> Noted (many with revisions expected)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92200DC-C037-47D8-ADDC-A7D100B09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548" y="1752600"/>
            <a:ext cx="8508906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Rel-4 Progress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266700" y="1371600"/>
            <a:ext cx="8610600" cy="495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000" dirty="0"/>
              <a:t>Majority of SDS 47 meeting time was spent on Rel-4 Stage 3 work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complete for several Rel-4 features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Semantic reasoning, ontology management, E2E QoS session, </a:t>
            </a:r>
            <a:r>
              <a:rPr lang="en-GB" altLang="en-US" sz="1600" dirty="0" err="1">
                <a:solidFill>
                  <a:srgbClr val="C00000"/>
                </a:solidFill>
              </a:rPr>
              <a:t>flexContainerInstance</a:t>
            </a:r>
            <a:r>
              <a:rPr lang="en-GB" altLang="en-US" sz="1600" dirty="0">
                <a:solidFill>
                  <a:srgbClr val="C00000"/>
                </a:solidFill>
              </a:rPr>
              <a:t>, geo query, network monitoring, time sync, </a:t>
            </a:r>
            <a:r>
              <a:rPr lang="en-GB" altLang="en-US" sz="1600" dirty="0" err="1">
                <a:solidFill>
                  <a:srgbClr val="C00000"/>
                </a:solidFill>
              </a:rPr>
              <a:t>deletionCnt</a:t>
            </a:r>
            <a:r>
              <a:rPr lang="en-GB" altLang="en-US" sz="1600" dirty="0">
                <a:solidFill>
                  <a:srgbClr val="C00000"/>
                </a:solidFill>
              </a:rPr>
              <a:t>, discovery-based operations, notification recording 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progressing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 service subscriber, primitive profile, attribute-based ACPs, action triggering, software campaigning, </a:t>
            </a:r>
            <a:r>
              <a:rPr lang="en-GB" altLang="en-US" sz="1600" dirty="0" err="1">
                <a:solidFill>
                  <a:srgbClr val="C00000"/>
                </a:solidFill>
              </a:rPr>
              <a:t>accessControlLimit</a:t>
            </a:r>
            <a:r>
              <a:rPr lang="en-GB" altLang="en-US" sz="1600" dirty="0">
                <a:solidFill>
                  <a:srgbClr val="C00000"/>
                </a:solidFill>
              </a:rPr>
              <a:t>, permission-based discovery</a:t>
            </a:r>
          </a:p>
          <a:p>
            <a:pPr lvl="1"/>
            <a:r>
              <a:rPr lang="en-GB" altLang="en-US" sz="1800" dirty="0">
                <a:solidFill>
                  <a:schemeClr val="tx1"/>
                </a:solidFill>
              </a:rPr>
              <a:t>Stage 3 work for several Rel-4 features not started yet</a:t>
            </a:r>
          </a:p>
          <a:p>
            <a:pPr lvl="2"/>
            <a:r>
              <a:rPr lang="en-GB" altLang="en-US" sz="1600" dirty="0">
                <a:solidFill>
                  <a:srgbClr val="C00000"/>
                </a:solidFill>
              </a:rPr>
              <a:t>E.g., </a:t>
            </a:r>
            <a:r>
              <a:rPr lang="en-GB" altLang="en-US" sz="1600" dirty="0" err="1">
                <a:solidFill>
                  <a:srgbClr val="C00000"/>
                </a:solidFill>
              </a:rPr>
              <a:t>processManagement</a:t>
            </a:r>
            <a:r>
              <a:rPr lang="en-GB" altLang="en-US" sz="1600" dirty="0">
                <a:solidFill>
                  <a:srgbClr val="C00000"/>
                </a:solidFill>
              </a:rPr>
              <a:t>, </a:t>
            </a:r>
            <a:r>
              <a:rPr lang="en-GB" altLang="en-US" sz="1600" dirty="0" err="1">
                <a:solidFill>
                  <a:srgbClr val="C00000"/>
                </a:solidFill>
              </a:rPr>
              <a:t>resourceMappingRules</a:t>
            </a:r>
            <a:r>
              <a:rPr lang="en-GB" altLang="en-US" sz="1600" dirty="0">
                <a:solidFill>
                  <a:srgbClr val="C00000"/>
                </a:solidFill>
              </a:rPr>
              <a:t>.</a:t>
            </a:r>
          </a:p>
          <a:p>
            <a:pPr marL="457200" lvl="1" indent="0">
              <a:buNone/>
            </a:pPr>
            <a:endParaRPr lang="en-GB" altLang="en-US" sz="600" dirty="0">
              <a:solidFill>
                <a:schemeClr val="tx1"/>
              </a:solidFill>
            </a:endParaRPr>
          </a:p>
          <a:p>
            <a:r>
              <a:rPr lang="en-GB" altLang="en-US" sz="2000" dirty="0"/>
              <a:t>Rel-4 XSDs also need to be generated</a:t>
            </a:r>
          </a:p>
          <a:p>
            <a:pPr lvl="1"/>
            <a:r>
              <a:rPr lang="en-GB" altLang="en-US" sz="1600" dirty="0"/>
              <a:t>Rel-2/3 TS-0004 XSD updates progressing with the plan to start Rel-4 soon</a:t>
            </a:r>
          </a:p>
          <a:p>
            <a:pPr lvl="1"/>
            <a:r>
              <a:rPr lang="en-GB" altLang="en-US" sz="1600" dirty="0"/>
              <a:t>Thanks to Peter for taking the lead on this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8C4C1E3-0E24-496E-A012-D2B33A3FAE9B}"/>
              </a:ext>
            </a:extLst>
          </p:cNvPr>
          <p:cNvSpPr/>
          <p:nvPr/>
        </p:nvSpPr>
        <p:spPr>
          <a:xfrm>
            <a:off x="381000" y="5638800"/>
            <a:ext cx="838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GB" altLang="en-US" dirty="0">
                <a:solidFill>
                  <a:srgbClr val="C00000"/>
                </a:solidFill>
                <a:highlight>
                  <a:srgbClr val="FFFF00"/>
                </a:highlight>
                <a:sym typeface="Wingdings" panose="05000000000000000000" pitchFamily="2" charset="2"/>
              </a:rPr>
              <a:t>Hopefully only one more meeting needed before we can freeze Stage 3 Rel-4</a:t>
            </a:r>
          </a:p>
        </p:txBody>
      </p:sp>
    </p:spTree>
    <p:extLst>
      <p:ext uri="{BB962C8B-B14F-4D97-AF65-F5344CB8AC3E}">
        <p14:creationId xmlns:p14="http://schemas.microsoft.com/office/powerpoint/2010/main" val="3787649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2018  oneM2M Partners</a:t>
            </a:r>
          </a:p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TP-2020-0116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</a:p>
          <a:p>
            <a:r>
              <a:rPr lang="en-US" altLang="en-US" sz="2400" dirty="0"/>
              <a:t>TS-0004 – TP-2020-0117 – </a:t>
            </a:r>
            <a:r>
              <a:rPr lang="en-US" altLang="en-US" sz="2400" dirty="0">
                <a:solidFill>
                  <a:srgbClr val="C00000"/>
                </a:solidFill>
              </a:rPr>
              <a:t>05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07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15</a:t>
            </a:r>
          </a:p>
          <a:p>
            <a:r>
              <a:rPr lang="en-US" altLang="en-US" sz="2400" dirty="0"/>
              <a:t>TS-0009 – TP-2020-0118 –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03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09 </a:t>
            </a:r>
          </a:p>
          <a:p>
            <a:r>
              <a:rPr lang="en-US" altLang="en-US" sz="2400" dirty="0"/>
              <a:t>TS-0026 – TP-2020-0118 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  =  </a:t>
            </a:r>
            <a:r>
              <a:rPr lang="en-US" altLang="en-US" sz="2400" dirty="0">
                <a:solidFill>
                  <a:srgbClr val="C00000"/>
                </a:solidFill>
              </a:rPr>
              <a:t>01 </a:t>
            </a:r>
          </a:p>
          <a:p>
            <a:endParaRPr lang="en-US" altLang="en-US" sz="2400" dirty="0">
              <a:solidFill>
                <a:srgbClr val="C00000"/>
              </a:solidFill>
            </a:endParaRPr>
          </a:p>
          <a:p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>
                <a:solidFill>
                  <a:srgbClr val="898989"/>
                </a:solidFill>
                <a:latin typeface="Myriad pro"/>
              </a:rPr>
              <a:t>© 2017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829905"/>
              </p:ext>
            </p:extLst>
          </p:nvPr>
        </p:nvGraphicFramePr>
        <p:xfrm>
          <a:off x="1295400" y="1712166"/>
          <a:ext cx="6400800" cy="1144556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5722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48.1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Wed 13-Jan-2021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12:00 – 13:30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25815</TotalTime>
  <Words>295</Words>
  <Application>Microsoft Office PowerPoint</Application>
  <PresentationFormat>On-screen Show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Myriad pro</vt:lpstr>
      <vt:lpstr>Times New Roman</vt:lpstr>
      <vt:lpstr>Wingdings</vt:lpstr>
      <vt:lpstr>Office Theme</vt:lpstr>
      <vt:lpstr>SDS Status Report to TP48</vt:lpstr>
      <vt:lpstr>Summary</vt:lpstr>
      <vt:lpstr>SDS WI Status </vt:lpstr>
      <vt:lpstr>Rel-4 Progress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Dale01</cp:lastModifiedBy>
  <cp:revision>620</cp:revision>
  <dcterms:created xsi:type="dcterms:W3CDTF">2012-09-11T22:52:11Z</dcterms:created>
  <dcterms:modified xsi:type="dcterms:W3CDTF">2020-12-17T13:05:33Z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</Properties>
</file>