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  <p:sldId id="285" r:id="rId10"/>
    <p:sldId id="286" r:id="rId11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94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5" Type="http://schemas.openxmlformats.org/officeDocument/2006/relationships/tags" Target="../tags/tag27.xml"/><Relationship Id="rId10" Type="http://schemas.openxmlformats.org/officeDocument/2006/relationships/tags" Target="../tags/tag32.xml"/><Relationship Id="rId4" Type="http://schemas.openxmlformats.org/officeDocument/2006/relationships/tags" Target="../tags/tag26.xml"/><Relationship Id="rId9" Type="http://schemas.openxmlformats.org/officeDocument/2006/relationships/tags" Target="../tags/tag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0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TP48 </a:t>
            </a:r>
            <a:r>
              <a:rPr lang="en-US" dirty="0">
                <a:cs typeface="Arial" panose="020B0604020202020204" pitchFamily="34" charset="0"/>
              </a:rPr>
              <a:t>c</a:t>
            </a:r>
            <a:r>
              <a:rPr lang="en-US" dirty="0" smtClean="0">
                <a:cs typeface="Arial" panose="020B0604020202020204" pitchFamily="34" charset="0"/>
              </a:rPr>
              <a:t>losing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2020-11-30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5 (4/year)</a:t>
            </a:r>
            <a:endParaRPr lang="en-US" sz="4000" dirty="0"/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: </a:t>
            </a:r>
            <a:r>
              <a:rPr lang="en-US" altLang="zh-CN" dirty="0"/>
              <a:t>TP#51 – </a:t>
            </a:r>
            <a:r>
              <a:rPr lang="en-US" altLang="zh-CN" dirty="0" smtClean="0"/>
              <a:t>Q3 2021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TP#54 – Q2 2022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/>
              <a:t>TP#56 – </a:t>
            </a:r>
            <a:r>
              <a:rPr lang="en-US" altLang="zh-CN" dirty="0" smtClean="0"/>
              <a:t>Q4 </a:t>
            </a:r>
            <a:r>
              <a:rPr lang="en-US" altLang="zh-CN" dirty="0"/>
              <a:t>2022</a:t>
            </a:r>
            <a:endParaRPr lang="en-US" altLang="ko-KR" i="1" dirty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TP56 + 2 Q2 2023 (6 – 9 months delay)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32730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4522724" y="195155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329921" y="1943480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303130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4087308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144760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628692" y="195901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734603" y="19515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432475" y="4370291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Line 21"/>
          <p:cNvSpPr>
            <a:spLocks noChangeShapeType="1"/>
          </p:cNvSpPr>
          <p:nvPr/>
        </p:nvSpPr>
        <p:spPr bwMode="gray">
          <a:xfrm flipH="1" flipV="1">
            <a:off x="3966361" y="325834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9" name="Gerader Verbinder 104"/>
          <p:cNvCxnSpPr/>
          <p:nvPr/>
        </p:nvCxnSpPr>
        <p:spPr>
          <a:xfrm>
            <a:off x="4462889" y="397253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 Verbindung mit Pfeil 3"/>
          <p:cNvCxnSpPr/>
          <p:nvPr/>
        </p:nvCxnSpPr>
        <p:spPr>
          <a:xfrm>
            <a:off x="3698594" y="4808405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aute 103"/>
          <p:cNvSpPr/>
          <p:nvPr/>
        </p:nvSpPr>
        <p:spPr>
          <a:xfrm>
            <a:off x="4400561" y="4727983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3842673" y="4368976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6080680" y="4384771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7773065" y="438477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55" name="Gerade Verbindung mit Pfeil 5"/>
          <p:cNvCxnSpPr>
            <a:stCxn id="129" idx="3"/>
            <a:endCxn id="133" idx="1"/>
          </p:cNvCxnSpPr>
          <p:nvPr/>
        </p:nvCxnSpPr>
        <p:spPr>
          <a:xfrm flipV="1">
            <a:off x="10362894" y="4763007"/>
            <a:ext cx="467004" cy="3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feld 108"/>
          <p:cNvSpPr txBox="1"/>
          <p:nvPr/>
        </p:nvSpPr>
        <p:spPr>
          <a:xfrm>
            <a:off x="10581465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56" name="Line 21"/>
          <p:cNvSpPr>
            <a:spLocks noChangeShapeType="1"/>
          </p:cNvSpPr>
          <p:nvPr/>
        </p:nvSpPr>
        <p:spPr bwMode="gray">
          <a:xfrm flipH="1" flipV="1">
            <a:off x="10883999" y="196987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58" name="Line 21"/>
          <p:cNvSpPr>
            <a:spLocks noChangeShapeType="1"/>
          </p:cNvSpPr>
          <p:nvPr/>
        </p:nvSpPr>
        <p:spPr bwMode="gray">
          <a:xfrm flipH="1" flipV="1">
            <a:off x="4040463" y="3262779"/>
            <a:ext cx="503424" cy="703093"/>
          </a:xfrm>
          <a:prstGeom prst="line">
            <a:avLst/>
          </a:prstGeom>
          <a:noFill/>
          <a:ln w="19050">
            <a:solidFill>
              <a:srgbClr val="00B0F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59" name="Line 21"/>
          <p:cNvSpPr>
            <a:spLocks noChangeShapeType="1"/>
          </p:cNvSpPr>
          <p:nvPr/>
        </p:nvSpPr>
        <p:spPr bwMode="gray">
          <a:xfrm flipH="1" flipV="1">
            <a:off x="6957332" y="3216988"/>
            <a:ext cx="503424" cy="703093"/>
          </a:xfrm>
          <a:prstGeom prst="line">
            <a:avLst/>
          </a:prstGeom>
          <a:noFill/>
          <a:ln w="19050">
            <a:solidFill>
              <a:srgbClr val="00B0F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60" name="Line 21"/>
          <p:cNvSpPr>
            <a:spLocks noChangeShapeType="1"/>
          </p:cNvSpPr>
          <p:nvPr/>
        </p:nvSpPr>
        <p:spPr bwMode="gray">
          <a:xfrm flipH="1" flipV="1">
            <a:off x="9841506" y="3209468"/>
            <a:ext cx="503424" cy="703093"/>
          </a:xfrm>
          <a:prstGeom prst="line">
            <a:avLst/>
          </a:prstGeom>
          <a:noFill/>
          <a:ln w="19050">
            <a:solidFill>
              <a:srgbClr val="00B0F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61" name="Textfeld 43"/>
          <p:cNvSpPr txBox="1"/>
          <p:nvPr/>
        </p:nvSpPr>
        <p:spPr>
          <a:xfrm>
            <a:off x="4512364" y="3668492"/>
            <a:ext cx="716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Stage 1</a:t>
            </a:r>
          </a:p>
          <a:p>
            <a:r>
              <a:rPr lang="en-US" sz="1400" dirty="0" smtClean="0">
                <a:solidFill>
                  <a:srgbClr val="00B0F0"/>
                </a:solidFill>
              </a:rPr>
              <a:t>Freeze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62" name="Textfeld 43"/>
          <p:cNvSpPr txBox="1"/>
          <p:nvPr/>
        </p:nvSpPr>
        <p:spPr>
          <a:xfrm>
            <a:off x="7449072" y="3668492"/>
            <a:ext cx="716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Stage 2</a:t>
            </a:r>
          </a:p>
          <a:p>
            <a:r>
              <a:rPr lang="en-US" sz="1400" dirty="0" smtClean="0">
                <a:solidFill>
                  <a:srgbClr val="00B0F0"/>
                </a:solidFill>
              </a:rPr>
              <a:t>Freeze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63" name="Textfeld 43"/>
          <p:cNvSpPr txBox="1"/>
          <p:nvPr/>
        </p:nvSpPr>
        <p:spPr>
          <a:xfrm>
            <a:off x="9555062" y="3713829"/>
            <a:ext cx="716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Stage 3</a:t>
            </a:r>
          </a:p>
          <a:p>
            <a:r>
              <a:rPr lang="en-US" sz="1400" dirty="0" smtClean="0">
                <a:solidFill>
                  <a:srgbClr val="00B0F0"/>
                </a:solidFill>
              </a:rPr>
              <a:t>Freeze</a:t>
            </a:r>
            <a:endParaRPr lang="en-US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54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</a:t>
            </a:r>
            <a:r>
              <a:rPr lang="en-US"/>
              <a:t>at </a:t>
            </a:r>
            <a:r>
              <a:rPr lang="en-US" smtClean="0"/>
              <a:t>TP48 </a:t>
            </a:r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TP48 Closing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7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dates</a:t>
            </a:r>
            <a:endParaRPr lang="en-US" altLang="de-DE" sz="1800" b="1" dirty="0">
              <a:solidFill>
                <a:schemeClr val="tx2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17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TP48 opening in ADM-0001-Work Program Management v48.0.0.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fr-FR" altLang="de-DE" sz="1400" dirty="0" smtClean="0">
                <a:solidFill>
                  <a:srgbClr val="0070C0"/>
                </a:solidFill>
              </a:rPr>
              <a:t>WI-0081 </a:t>
            </a:r>
            <a:r>
              <a:rPr lang="fr-FR" altLang="de-DE" sz="1400" dirty="0">
                <a:solidFill>
                  <a:srgbClr val="0070C0"/>
                </a:solidFill>
              </a:rPr>
              <a:t>- Smart Device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TP48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912" y="2352502"/>
            <a:ext cx="10761254" cy="175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TP48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111433"/>
            <a:ext cx="11021767" cy="234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r>
              <a:rPr lang="en-US" altLang="zh-CN" sz="2400" dirty="0">
                <a:solidFill>
                  <a:schemeClr val="accent1"/>
                </a:solidFill>
              </a:rPr>
              <a:t>7</a:t>
            </a:r>
            <a:r>
              <a:rPr lang="en-US" altLang="zh-CN" sz="2400" dirty="0" smtClean="0">
                <a:solidFill>
                  <a:schemeClr val="accent1"/>
                </a:solidFill>
              </a:rPr>
              <a:t> stalled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94" y="2295728"/>
            <a:ext cx="10615663" cy="22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 – </a:t>
            </a:r>
            <a:r>
              <a:rPr lang="en-US" altLang="ko-KR" i="1" dirty="0" smtClean="0">
                <a:solidFill>
                  <a:srgbClr val="FF0000"/>
                </a:solidFill>
              </a:rPr>
              <a:t>TP</a:t>
            </a:r>
            <a:r>
              <a:rPr lang="en-US" i="1" dirty="0" smtClean="0">
                <a:solidFill>
                  <a:srgbClr val="FF0000"/>
                </a:solidFill>
              </a:rPr>
              <a:t>#49 Now!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9007129" y="1264410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5 (5/year)</a:t>
            </a:r>
            <a:endParaRPr lang="en-US" sz="4000" dirty="0"/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: TP#50 / </a:t>
            </a:r>
            <a:r>
              <a:rPr lang="en-US" altLang="ko-KR" dirty="0" smtClean="0"/>
              <a:t>TP</a:t>
            </a:r>
            <a:r>
              <a:rPr lang="en-US" altLang="zh-CN" dirty="0" smtClean="0"/>
              <a:t>#51?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TP#53? Q4 2021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 err="1" smtClean="0"/>
              <a:t>TP#x</a:t>
            </a:r>
            <a:r>
              <a:rPr lang="en-US" altLang="zh-CN" dirty="0" smtClean="0"/>
              <a:t>? Q2 2022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</a:t>
            </a:r>
            <a:r>
              <a:rPr lang="en-US" dirty="0" err="1" smtClean="0"/>
              <a:t>TP#x</a:t>
            </a:r>
            <a:r>
              <a:rPr lang="en-US" dirty="0" smtClean="0"/>
              <a:t> + 2 Q4 2022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32730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353229" y="4368976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Line 21"/>
          <p:cNvSpPr>
            <a:spLocks noChangeShapeType="1"/>
          </p:cNvSpPr>
          <p:nvPr/>
        </p:nvSpPr>
        <p:spPr bwMode="gray">
          <a:xfrm flipH="1" flipV="1">
            <a:off x="3966361" y="325834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9" name="Gerader Verbinder 104"/>
          <p:cNvCxnSpPr/>
          <p:nvPr/>
        </p:nvCxnSpPr>
        <p:spPr>
          <a:xfrm>
            <a:off x="4462889" y="397253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 Verbindung mit Pfeil 3"/>
          <p:cNvCxnSpPr/>
          <p:nvPr/>
        </p:nvCxnSpPr>
        <p:spPr>
          <a:xfrm>
            <a:off x="3698594" y="4808405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aute 103"/>
          <p:cNvSpPr/>
          <p:nvPr/>
        </p:nvSpPr>
        <p:spPr>
          <a:xfrm>
            <a:off x="4400561" y="4727983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3682572" y="439401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5904590" y="442949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7508509" y="439994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55" name="Gerade Verbindung mit Pfeil 5"/>
          <p:cNvCxnSpPr>
            <a:stCxn id="129" idx="3"/>
            <a:endCxn id="133" idx="1"/>
          </p:cNvCxnSpPr>
          <p:nvPr/>
        </p:nvCxnSpPr>
        <p:spPr>
          <a:xfrm flipV="1">
            <a:off x="10362894" y="4763007"/>
            <a:ext cx="467004" cy="3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6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671</Words>
  <Application>Microsoft Office PowerPoint</Application>
  <PresentationFormat>와이드스크린</PresentationFormat>
  <Paragraphs>187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20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TP48 closing</vt:lpstr>
      <vt:lpstr>WPM Status at TP48 closing</vt:lpstr>
      <vt:lpstr>TP48 Closing - WI Snapshot</vt:lpstr>
      <vt:lpstr>31 active WIs*</vt:lpstr>
      <vt:lpstr>Freeze at TP48</vt:lpstr>
      <vt:lpstr>Approval at TP48</vt:lpstr>
      <vt:lpstr>Overdue WIs</vt:lpstr>
      <vt:lpstr>Timeline Release 4</vt:lpstr>
      <vt:lpstr>Timeline Release 5 (5/year)</vt:lpstr>
      <vt:lpstr>Timeline Release 5 (4/year)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228</cp:revision>
  <cp:lastPrinted>2020-04-20T12:01:53Z</cp:lastPrinted>
  <dcterms:created xsi:type="dcterms:W3CDTF">2017-09-21T15:46:31Z</dcterms:created>
  <dcterms:modified xsi:type="dcterms:W3CDTF">2020-12-18T11:45:30Z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