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76" r:id="rId3"/>
    <p:sldId id="278" r:id="rId4"/>
    <p:sldId id="284" r:id="rId5"/>
    <p:sldId id="279" r:id="rId6"/>
    <p:sldId id="280" r:id="rId7"/>
    <p:sldId id="281" r:id="rId8"/>
    <p:sldId id="275" r:id="rId9"/>
    <p:sldId id="285" r:id="rId10"/>
    <p:sldId id="286" r:id="rId11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94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30.xml"/><Relationship Id="rId3" Type="http://schemas.openxmlformats.org/officeDocument/2006/relationships/tags" Target="../tags/tag25.xml"/><Relationship Id="rId7" Type="http://schemas.openxmlformats.org/officeDocument/2006/relationships/tags" Target="../tags/tag29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11" Type="http://schemas.openxmlformats.org/officeDocument/2006/relationships/tags" Target="../tags/tag33.xml"/><Relationship Id="rId5" Type="http://schemas.openxmlformats.org/officeDocument/2006/relationships/tags" Target="../tags/tag27.xml"/><Relationship Id="rId10" Type="http://schemas.openxmlformats.org/officeDocument/2006/relationships/tags" Target="../tags/tag32.xml"/><Relationship Id="rId4" Type="http://schemas.openxmlformats.org/officeDocument/2006/relationships/tags" Target="../tags/tag26.xml"/><Relationship Id="rId9" Type="http://schemas.openxmlformats.org/officeDocument/2006/relationships/tags" Target="../tags/tag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3" Type="http://schemas.openxmlformats.org/officeDocument/2006/relationships/tags" Target="../tags/tag14.xml"/><Relationship Id="rId7" Type="http://schemas.openxmlformats.org/officeDocument/2006/relationships/tags" Target="../tags/tag18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tags" Target="../tags/tag17.xml"/><Relationship Id="rId11" Type="http://schemas.openxmlformats.org/officeDocument/2006/relationships/tags" Target="../tags/tag22.xml"/><Relationship Id="rId5" Type="http://schemas.openxmlformats.org/officeDocument/2006/relationships/tags" Target="../tags/tag16.xml"/><Relationship Id="rId10" Type="http://schemas.openxmlformats.org/officeDocument/2006/relationships/tags" Target="../tags/tag21.xml"/><Relationship Id="rId4" Type="http://schemas.openxmlformats.org/officeDocument/2006/relationships/tags" Target="../tags/tag15.xml"/><Relationship Id="rId9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TP48 </a:t>
            </a:r>
            <a:r>
              <a:rPr lang="en-US" dirty="0">
                <a:cs typeface="Arial" panose="020B0604020202020204" pitchFamily="34" charset="0"/>
              </a:rPr>
              <a:t>c</a:t>
            </a:r>
            <a:r>
              <a:rPr lang="en-US" dirty="0" smtClean="0">
                <a:cs typeface="Arial" panose="020B0604020202020204" pitchFamily="34" charset="0"/>
              </a:rPr>
              <a:t>losing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, andyhan@hansung.ac.kr 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2020-12-18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5 (4/year)</a:t>
            </a:r>
            <a:endParaRPr lang="en-US" sz="4000" dirty="0"/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R5 Stage 1 F</a:t>
            </a:r>
            <a:r>
              <a:rPr lang="en-US" altLang="ko-KR" dirty="0"/>
              <a:t>reeze</a:t>
            </a:r>
            <a:r>
              <a:rPr lang="en-US" altLang="zh-CN" dirty="0" smtClean="0"/>
              <a:t> Date : </a:t>
            </a:r>
            <a:r>
              <a:rPr lang="en-US" altLang="zh-CN" dirty="0"/>
              <a:t>TP#51 – </a:t>
            </a:r>
            <a:r>
              <a:rPr lang="en-US" altLang="zh-CN" dirty="0" smtClean="0"/>
              <a:t>Q3 2021</a:t>
            </a:r>
            <a:endParaRPr lang="en-US" altLang="zh-CN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 smtClean="0"/>
              <a:t>R5 </a:t>
            </a:r>
            <a:r>
              <a:rPr lang="en-US" altLang="ko-KR" dirty="0"/>
              <a:t>Stage </a:t>
            </a:r>
            <a:r>
              <a:rPr lang="en-US" altLang="ko-KR" dirty="0" smtClean="0"/>
              <a:t>2 </a:t>
            </a:r>
            <a:r>
              <a:rPr lang="en-US" altLang="ko-KR" dirty="0"/>
              <a:t>Freeze</a:t>
            </a:r>
            <a:r>
              <a:rPr lang="en-US" altLang="zh-CN" dirty="0" smtClean="0"/>
              <a:t> Date : TP#54 – Q2 2022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R5 Stage 3 Freeze Date </a:t>
            </a:r>
            <a:r>
              <a:rPr lang="en-US" altLang="zh-CN" dirty="0" smtClean="0"/>
              <a:t>: </a:t>
            </a:r>
            <a:r>
              <a:rPr lang="en-US" altLang="zh-CN" dirty="0"/>
              <a:t>TP#56 – </a:t>
            </a:r>
            <a:r>
              <a:rPr lang="en-US" altLang="zh-CN" dirty="0" smtClean="0"/>
              <a:t>Q4 </a:t>
            </a:r>
            <a:r>
              <a:rPr lang="en-US" altLang="zh-CN" dirty="0"/>
              <a:t>2022</a:t>
            </a:r>
            <a:endParaRPr lang="en-US" altLang="ko-KR" i="1" dirty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R5 ratification at TP56 + 2 Q2 2023 (6 – 9 months delay)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327302" y="1290117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4522724" y="195155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329921" y="1943480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3031306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4087308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TP#52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144760" y="158551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TP#53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617351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544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R4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6934207" y="3269886"/>
            <a:ext cx="473411" cy="639866"/>
          </a:xfrm>
          <a:prstGeom prst="line">
            <a:avLst/>
          </a:prstGeom>
          <a:noFill/>
          <a:ln w="19050">
            <a:solidFill>
              <a:srgbClr val="C63133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379508" y="4687644"/>
            <a:ext cx="129001" cy="200537"/>
          </a:xfrm>
          <a:prstGeom prst="diamond">
            <a:avLst/>
          </a:prstGeom>
          <a:solidFill>
            <a:srgbClr val="C63133"/>
          </a:solidFill>
          <a:ln>
            <a:solidFill>
              <a:srgbClr val="C631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382572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336235" y="3240966"/>
            <a:ext cx="503424" cy="703093"/>
          </a:xfrm>
          <a:prstGeom prst="line">
            <a:avLst/>
          </a:prstGeom>
          <a:noFill/>
          <a:ln w="19050">
            <a:solidFill>
              <a:srgbClr val="C63133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770435" y="4712654"/>
            <a:ext cx="136620" cy="156754"/>
          </a:xfrm>
          <a:prstGeom prst="diamond">
            <a:avLst/>
          </a:prstGeom>
          <a:solidFill>
            <a:srgbClr val="C63133"/>
          </a:solidFill>
          <a:ln>
            <a:solidFill>
              <a:srgbClr val="C631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832763" y="3955158"/>
            <a:ext cx="5982" cy="748080"/>
          </a:xfrm>
          <a:prstGeom prst="line">
            <a:avLst/>
          </a:prstGeom>
          <a:ln>
            <a:solidFill>
              <a:srgbClr val="C631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428552" y="3975538"/>
            <a:ext cx="5982" cy="748080"/>
          </a:xfrm>
          <a:prstGeom prst="line">
            <a:avLst/>
          </a:prstGeom>
          <a:ln>
            <a:solidFill>
              <a:srgbClr val="C631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34162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628692" y="195901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TP#54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TP#55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TP#56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734603" y="19515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6" name="Line 21"/>
          <p:cNvSpPr>
            <a:spLocks noChangeShapeType="1"/>
          </p:cNvSpPr>
          <p:nvPr/>
        </p:nvSpPr>
        <p:spPr bwMode="gray">
          <a:xfrm flipH="1" flipV="1">
            <a:off x="9798066" y="3253112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27" name="Gerader Verbinder 79"/>
          <p:cNvCxnSpPr/>
          <p:nvPr/>
        </p:nvCxnSpPr>
        <p:spPr>
          <a:xfrm>
            <a:off x="10292411" y="3958764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2023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9" name="Raute 80"/>
          <p:cNvSpPr/>
          <p:nvPr/>
        </p:nvSpPr>
        <p:spPr>
          <a:xfrm>
            <a:off x="10233893" y="4666053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feld 81"/>
          <p:cNvSpPr txBox="1"/>
          <p:nvPr/>
        </p:nvSpPr>
        <p:spPr>
          <a:xfrm>
            <a:off x="999138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R5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smtClean="0">
                <a:solidFill>
                  <a:schemeClr val="bg1"/>
                </a:solidFill>
              </a:rPr>
              <a:t>Rati.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TP#57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2023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6174822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0" name="Raute 103"/>
          <p:cNvSpPr/>
          <p:nvPr/>
        </p:nvSpPr>
        <p:spPr>
          <a:xfrm>
            <a:off x="6609022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Gerader Verbinder 104"/>
          <p:cNvCxnSpPr/>
          <p:nvPr/>
        </p:nvCxnSpPr>
        <p:spPr>
          <a:xfrm>
            <a:off x="6671350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Line 21"/>
          <p:cNvSpPr>
            <a:spLocks noChangeShapeType="1"/>
          </p:cNvSpPr>
          <p:nvPr/>
        </p:nvSpPr>
        <p:spPr bwMode="gray">
          <a:xfrm flipH="1" flipV="1">
            <a:off x="7960763" y="3262560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3" name="Raute 80"/>
          <p:cNvSpPr/>
          <p:nvPr/>
        </p:nvSpPr>
        <p:spPr>
          <a:xfrm>
            <a:off x="8406064" y="468031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Gerader Verbinder 79"/>
          <p:cNvCxnSpPr/>
          <p:nvPr/>
        </p:nvCxnSpPr>
        <p:spPr>
          <a:xfrm>
            <a:off x="8455108" y="396821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>
            <a:stCxn id="110" idx="3"/>
            <a:endCxn id="140" idx="1"/>
          </p:cNvCxnSpPr>
          <p:nvPr/>
        </p:nvCxnSpPr>
        <p:spPr>
          <a:xfrm>
            <a:off x="5907055" y="4791031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>
            <a:stCxn id="104" idx="3"/>
            <a:endCxn id="143" idx="1"/>
          </p:cNvCxnSpPr>
          <p:nvPr/>
        </p:nvCxnSpPr>
        <p:spPr>
          <a:xfrm flipV="1">
            <a:off x="7508509" y="4780587"/>
            <a:ext cx="897555" cy="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0432475" y="4370291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  <p:sp>
        <p:nvSpPr>
          <p:cNvPr id="147" name="Line 21"/>
          <p:cNvSpPr>
            <a:spLocks noChangeShapeType="1"/>
          </p:cNvSpPr>
          <p:nvPr/>
        </p:nvSpPr>
        <p:spPr bwMode="gray">
          <a:xfrm flipH="1" flipV="1">
            <a:off x="3966361" y="325834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49" name="Gerader Verbinder 104"/>
          <p:cNvCxnSpPr/>
          <p:nvPr/>
        </p:nvCxnSpPr>
        <p:spPr>
          <a:xfrm>
            <a:off x="4462889" y="397253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Gerade Verbindung mit Pfeil 3"/>
          <p:cNvCxnSpPr/>
          <p:nvPr/>
        </p:nvCxnSpPr>
        <p:spPr>
          <a:xfrm>
            <a:off x="3698594" y="4808405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Raute 103"/>
          <p:cNvSpPr/>
          <p:nvPr/>
        </p:nvSpPr>
        <p:spPr>
          <a:xfrm>
            <a:off x="4400561" y="4727983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Freeform 15"/>
          <p:cNvSpPr>
            <a:spLocks noEditPoints="1"/>
          </p:cNvSpPr>
          <p:nvPr/>
        </p:nvSpPr>
        <p:spPr bwMode="auto">
          <a:xfrm>
            <a:off x="3842673" y="4368976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53" name="Freeform 15"/>
          <p:cNvSpPr>
            <a:spLocks noEditPoints="1"/>
          </p:cNvSpPr>
          <p:nvPr/>
        </p:nvSpPr>
        <p:spPr bwMode="auto">
          <a:xfrm>
            <a:off x="6080680" y="4384771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54" name="Freeform 15"/>
          <p:cNvSpPr>
            <a:spLocks noEditPoints="1"/>
          </p:cNvSpPr>
          <p:nvPr/>
        </p:nvSpPr>
        <p:spPr bwMode="auto">
          <a:xfrm>
            <a:off x="7773065" y="438477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55" name="Gerade Verbindung mit Pfeil 5"/>
          <p:cNvCxnSpPr>
            <a:stCxn id="129" idx="3"/>
            <a:endCxn id="133" idx="1"/>
          </p:cNvCxnSpPr>
          <p:nvPr/>
        </p:nvCxnSpPr>
        <p:spPr>
          <a:xfrm flipV="1">
            <a:off x="10362894" y="4763007"/>
            <a:ext cx="467004" cy="33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feld 108"/>
          <p:cNvSpPr txBox="1"/>
          <p:nvPr/>
        </p:nvSpPr>
        <p:spPr>
          <a:xfrm>
            <a:off x="10581465" y="158551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TP#58</a:t>
            </a:r>
            <a:endParaRPr lang="en-US" dirty="0"/>
          </a:p>
        </p:txBody>
      </p:sp>
      <p:sp>
        <p:nvSpPr>
          <p:cNvPr id="156" name="Line 21"/>
          <p:cNvSpPr>
            <a:spLocks noChangeShapeType="1"/>
          </p:cNvSpPr>
          <p:nvPr/>
        </p:nvSpPr>
        <p:spPr bwMode="gray">
          <a:xfrm flipH="1" flipV="1">
            <a:off x="10883999" y="196987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58" name="Line 21"/>
          <p:cNvSpPr>
            <a:spLocks noChangeShapeType="1"/>
          </p:cNvSpPr>
          <p:nvPr/>
        </p:nvSpPr>
        <p:spPr bwMode="gray">
          <a:xfrm flipH="1" flipV="1">
            <a:off x="4040463" y="3262779"/>
            <a:ext cx="503424" cy="703093"/>
          </a:xfrm>
          <a:prstGeom prst="line">
            <a:avLst/>
          </a:prstGeom>
          <a:noFill/>
          <a:ln w="19050">
            <a:solidFill>
              <a:srgbClr val="00B0F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59" name="Line 21"/>
          <p:cNvSpPr>
            <a:spLocks noChangeShapeType="1"/>
          </p:cNvSpPr>
          <p:nvPr/>
        </p:nvSpPr>
        <p:spPr bwMode="gray">
          <a:xfrm flipH="1" flipV="1">
            <a:off x="6957332" y="3216988"/>
            <a:ext cx="503424" cy="703093"/>
          </a:xfrm>
          <a:prstGeom prst="line">
            <a:avLst/>
          </a:prstGeom>
          <a:noFill/>
          <a:ln w="19050">
            <a:solidFill>
              <a:srgbClr val="00B0F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60" name="Line 21"/>
          <p:cNvSpPr>
            <a:spLocks noChangeShapeType="1"/>
          </p:cNvSpPr>
          <p:nvPr/>
        </p:nvSpPr>
        <p:spPr bwMode="gray">
          <a:xfrm flipH="1" flipV="1">
            <a:off x="9841506" y="3209468"/>
            <a:ext cx="503424" cy="703093"/>
          </a:xfrm>
          <a:prstGeom prst="line">
            <a:avLst/>
          </a:prstGeom>
          <a:noFill/>
          <a:ln w="19050">
            <a:solidFill>
              <a:srgbClr val="00B0F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61" name="Textfeld 43"/>
          <p:cNvSpPr txBox="1"/>
          <p:nvPr/>
        </p:nvSpPr>
        <p:spPr>
          <a:xfrm>
            <a:off x="4512364" y="3668492"/>
            <a:ext cx="716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B0F0"/>
                </a:solidFill>
              </a:rPr>
              <a:t>Stage 1</a:t>
            </a:r>
          </a:p>
          <a:p>
            <a:r>
              <a:rPr lang="en-US" sz="1400" dirty="0" smtClean="0">
                <a:solidFill>
                  <a:srgbClr val="00B0F0"/>
                </a:solidFill>
              </a:rPr>
              <a:t>Freeze</a:t>
            </a:r>
            <a:endParaRPr lang="en-US" sz="1400" dirty="0">
              <a:solidFill>
                <a:srgbClr val="00B0F0"/>
              </a:solidFill>
            </a:endParaRPr>
          </a:p>
        </p:txBody>
      </p:sp>
      <p:sp>
        <p:nvSpPr>
          <p:cNvPr id="162" name="Textfeld 43"/>
          <p:cNvSpPr txBox="1"/>
          <p:nvPr/>
        </p:nvSpPr>
        <p:spPr>
          <a:xfrm>
            <a:off x="7449072" y="3668492"/>
            <a:ext cx="716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B0F0"/>
                </a:solidFill>
              </a:rPr>
              <a:t>Stage 2</a:t>
            </a:r>
          </a:p>
          <a:p>
            <a:r>
              <a:rPr lang="en-US" sz="1400" dirty="0" smtClean="0">
                <a:solidFill>
                  <a:srgbClr val="00B0F0"/>
                </a:solidFill>
              </a:rPr>
              <a:t>Freeze</a:t>
            </a:r>
            <a:endParaRPr lang="en-US" sz="1400" dirty="0">
              <a:solidFill>
                <a:srgbClr val="00B0F0"/>
              </a:solidFill>
            </a:endParaRPr>
          </a:p>
        </p:txBody>
      </p:sp>
      <p:sp>
        <p:nvSpPr>
          <p:cNvPr id="163" name="Textfeld 43"/>
          <p:cNvSpPr txBox="1"/>
          <p:nvPr/>
        </p:nvSpPr>
        <p:spPr>
          <a:xfrm>
            <a:off x="9555062" y="3713829"/>
            <a:ext cx="716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B0F0"/>
                </a:solidFill>
              </a:rPr>
              <a:t>Stage 3</a:t>
            </a:r>
          </a:p>
          <a:p>
            <a:r>
              <a:rPr lang="en-US" sz="1400" dirty="0" smtClean="0">
                <a:solidFill>
                  <a:srgbClr val="00B0F0"/>
                </a:solidFill>
              </a:rPr>
              <a:t>Freeze</a:t>
            </a:r>
            <a:endParaRPr lang="en-US" sz="1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54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WPM Status </a:t>
            </a:r>
            <a:r>
              <a:rPr lang="en-US"/>
              <a:t>at </a:t>
            </a:r>
            <a:r>
              <a:rPr lang="en-US" smtClean="0"/>
              <a:t>TP48 </a:t>
            </a:r>
            <a:r>
              <a:rPr lang="en-US" dirty="0" smtClean="0"/>
              <a:t>closing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WIs reaching </a:t>
            </a:r>
            <a:r>
              <a:rPr lang="en-US" altLang="de-DE" dirty="0" smtClean="0"/>
              <a:t>Freeze </a:t>
            </a:r>
            <a:r>
              <a:rPr lang="en-US" altLang="de-DE" dirty="0"/>
              <a:t>or Approval milestone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4 </a:t>
            </a:r>
            <a:r>
              <a:rPr lang="en-US" altLang="de-DE" dirty="0" smtClean="0"/>
              <a:t>Timeline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TP48 Closing </a:t>
            </a:r>
            <a:r>
              <a:rPr lang="en-US" dirty="0"/>
              <a:t>- WI </a:t>
            </a: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7249445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31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Work </a:t>
            </a:r>
            <a:r>
              <a:rPr lang="en-US" altLang="de-DE" sz="2400" dirty="0">
                <a:solidFill>
                  <a:prstClr val="black"/>
                </a:solidFill>
              </a:rPr>
              <a:t>Item Milestones </a:t>
            </a:r>
            <a:r>
              <a:rPr lang="en-US" altLang="de-DE" sz="2400" dirty="0" smtClean="0">
                <a:solidFill>
                  <a:prstClr val="black"/>
                </a:solidFill>
              </a:rPr>
              <a:t>targeted at TP#48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>
                <a:solidFill>
                  <a:srgbClr val="C00000"/>
                </a:solidFill>
              </a:rPr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3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3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7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missed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approval/freeze dates</a:t>
            </a:r>
            <a:endParaRPr lang="en-US" altLang="de-DE" sz="1800" b="1" dirty="0">
              <a:solidFill>
                <a:schemeClr val="tx2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17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for Rel-4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  </a:t>
            </a:r>
            <a:r>
              <a:rPr lang="en-US" altLang="de-DE" sz="2400" dirty="0">
                <a:solidFill>
                  <a:srgbClr val="FF0000"/>
                </a:solidFill>
              </a:rPr>
              <a:t>4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Rel-5</a:t>
            </a:r>
            <a:endParaRPr lang="en-US" altLang="de-DE" sz="2400" dirty="0">
              <a:solidFill>
                <a:prstClr val="black"/>
              </a:solidFill>
            </a:endParaRPr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3380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1400" dirty="0" smtClean="0"/>
              <a:t>See full work program status @ TP48 opening in ADM-0001-Work Program Management v48.0.0.  </a:t>
            </a:r>
            <a:endParaRPr lang="en-GB" altLang="de-DE" sz="1400" dirty="0"/>
          </a:p>
        </p:txBody>
      </p: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9962515" y="3208656"/>
            <a:ext cx="211596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R4+,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31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4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status in ADM-0001-Work Program Management </a:t>
            </a:r>
            <a:r>
              <a:rPr lang="de-AT" altLang="de-DE" sz="1400" dirty="0" smtClean="0"/>
              <a:t>v45.0.0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684520"/>
            <a:ext cx="4030455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TP </a:t>
            </a:r>
            <a:r>
              <a:rPr lang="en-US" altLang="de-DE" sz="1400" b="1" dirty="0"/>
              <a:t>WIs</a:t>
            </a:r>
          </a:p>
          <a:p>
            <a:r>
              <a:rPr lang="en-US" altLang="de-DE" sz="1400" dirty="0"/>
              <a:t>WI-0049 - </a:t>
            </a:r>
            <a:r>
              <a:rPr lang="en-US" altLang="de-DE" sz="1400" dirty="0" smtClean="0"/>
              <a:t>Rel-1,2&amp;3 </a:t>
            </a:r>
            <a:r>
              <a:rPr lang="en-US" altLang="de-DE" sz="1400" dirty="0"/>
              <a:t>Maintenance 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WI-0079 </a:t>
            </a:r>
            <a:r>
              <a:rPr lang="en-US" altLang="de-DE" sz="1400" dirty="0">
                <a:solidFill>
                  <a:srgbClr val="0070C0"/>
                </a:solidFill>
              </a:rPr>
              <a:t>- Rel-4 Small Technical Enhancements</a:t>
            </a:r>
            <a:r>
              <a:rPr lang="en-US" altLang="de-DE" sz="1400" dirty="0"/>
              <a:t> </a:t>
            </a:r>
          </a:p>
          <a:p>
            <a:pPr>
              <a:spcBef>
                <a:spcPts val="600"/>
              </a:spcBef>
            </a:pPr>
            <a:endParaRPr lang="en-US" altLang="de-DE" sz="1400" b="1" dirty="0" smtClean="0"/>
          </a:p>
          <a:p>
            <a:pPr>
              <a:spcBef>
                <a:spcPts val="600"/>
              </a:spcBef>
            </a:pPr>
            <a:r>
              <a:rPr lang="en-US" altLang="de-DE" sz="1400" b="1" dirty="0" smtClean="0"/>
              <a:t>RDM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/>
              <a:t>WI-0015 </a:t>
            </a:r>
            <a:r>
              <a:rPr lang="en-US" altLang="de-DE" sz="1400" dirty="0"/>
              <a:t>- oneM2M Use Case Continuation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fr-FR" altLang="de-DE" sz="1400" dirty="0" smtClean="0">
                <a:solidFill>
                  <a:srgbClr val="0070C0"/>
                </a:solidFill>
              </a:rPr>
              <a:t>WI-0081 </a:t>
            </a:r>
            <a:r>
              <a:rPr lang="fr-FR" altLang="de-DE" sz="1400" dirty="0">
                <a:solidFill>
                  <a:srgbClr val="0070C0"/>
                </a:solidFill>
              </a:rPr>
              <a:t>- Smart Device Template 4.0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WI-0084 – SDT based Information Model and Mapping for </a:t>
            </a:r>
            <a:r>
              <a:rPr lang="en-US" altLang="de-DE" sz="1400" dirty="0" smtClean="0">
                <a:solidFill>
                  <a:srgbClr val="0070C0"/>
                </a:solidFill>
              </a:rPr>
              <a:t>Vert. Ind.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WI-0092 - Railway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WI-0094- Ontologies </a:t>
            </a:r>
            <a:r>
              <a:rPr lang="en-US" altLang="de-DE" sz="1400" dirty="0">
                <a:solidFill>
                  <a:srgbClr val="0070C0"/>
                </a:solidFill>
              </a:rPr>
              <a:t>for Smart City </a:t>
            </a:r>
            <a:r>
              <a:rPr lang="en-US" altLang="de-DE" sz="1400" dirty="0" smtClean="0">
                <a:solidFill>
                  <a:srgbClr val="0070C0"/>
                </a:solidFill>
              </a:rPr>
              <a:t>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WI-0098 - IoT for Smart Lifts</a:t>
            </a:r>
          </a:p>
          <a:p>
            <a:r>
              <a:rPr lang="en-US" altLang="de-DE" sz="1400" dirty="0"/>
              <a:t>WI-0099 - Management Object </a:t>
            </a:r>
            <a:r>
              <a:rPr lang="en-US" altLang="de-DE" sz="1400" dirty="0" smtClean="0"/>
              <a:t>Migration</a:t>
            </a:r>
          </a:p>
          <a:p>
            <a:r>
              <a:rPr lang="en-US" altLang="de-DE" sz="1400" dirty="0"/>
              <a:t>WI-0101 - Advanced semantic discovery</a:t>
            </a: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690070" y="1684520"/>
            <a:ext cx="3397624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TDE WG</a:t>
            </a:r>
            <a:endParaRPr lang="en-US" altLang="de-DE" sz="1400" b="1" dirty="0"/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WI-0085 - Conformance </a:t>
            </a:r>
            <a:r>
              <a:rPr lang="en-US" altLang="de-DE" sz="1400" dirty="0">
                <a:solidFill>
                  <a:srgbClr val="0070C0"/>
                </a:solidFill>
              </a:rPr>
              <a:t>Test Specifications Release </a:t>
            </a:r>
            <a:r>
              <a:rPr lang="en-US" altLang="de-DE" sz="1400" dirty="0" smtClean="0">
                <a:solidFill>
                  <a:srgbClr val="0070C0"/>
                </a:solidFill>
              </a:rPr>
              <a:t>3</a:t>
            </a:r>
          </a:p>
          <a:p>
            <a:r>
              <a:rPr lang="en-US" altLang="de-DE" sz="1400" dirty="0" smtClean="0"/>
              <a:t>WI-0086 </a:t>
            </a:r>
            <a:r>
              <a:rPr lang="en-US" altLang="de-DE" sz="1400" dirty="0"/>
              <a:t>- Conformance Test Specifications Release </a:t>
            </a:r>
            <a:r>
              <a:rPr lang="en-US" altLang="de-DE" sz="1400" dirty="0" smtClean="0"/>
              <a:t>4</a:t>
            </a:r>
          </a:p>
          <a:p>
            <a:r>
              <a:rPr lang="en-US" altLang="de-DE" sz="1400" dirty="0" smtClean="0"/>
              <a:t>WI-0097 </a:t>
            </a:r>
            <a:r>
              <a:rPr lang="en-US" altLang="de-DE" sz="1400" dirty="0"/>
              <a:t>- Interoperability testing Release </a:t>
            </a:r>
            <a:r>
              <a:rPr lang="en-US" altLang="de-DE" sz="1400" dirty="0" smtClean="0"/>
              <a:t>3</a:t>
            </a:r>
          </a:p>
          <a:p>
            <a:r>
              <a:rPr lang="en-US" altLang="de-DE" sz="1400" dirty="0" smtClean="0"/>
              <a:t>WI-0103 </a:t>
            </a:r>
            <a:r>
              <a:rPr lang="en-US" altLang="de-DE" sz="1400" dirty="0"/>
              <a:t>– oneM2M API guide Rel3</a:t>
            </a:r>
          </a:p>
        </p:txBody>
      </p:sp>
      <p:sp>
        <p:nvSpPr>
          <p:cNvPr id="11" name="Textfeld 6"/>
          <p:cNvSpPr txBox="1">
            <a:spLocks noChangeArrowheads="1"/>
          </p:cNvSpPr>
          <p:nvPr/>
        </p:nvSpPr>
        <p:spPr bwMode="auto">
          <a:xfrm>
            <a:off x="4151162" y="1684520"/>
            <a:ext cx="4757312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400" b="1" dirty="0" smtClean="0"/>
              <a:t>SDS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4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WI-0069 </a:t>
            </a:r>
            <a:r>
              <a:rPr lang="en-US" altLang="de-DE" sz="1400" dirty="0">
                <a:solidFill>
                  <a:srgbClr val="0070C0"/>
                </a:solidFill>
              </a:rPr>
              <a:t>– </a:t>
            </a:r>
            <a:r>
              <a:rPr lang="en-US" altLang="de-DE" sz="1400" dirty="0" err="1">
                <a:solidFill>
                  <a:srgbClr val="0070C0"/>
                </a:solidFill>
              </a:rPr>
              <a:t>Heterogen</a:t>
            </a:r>
            <a:r>
              <a:rPr lang="en-US" altLang="de-DE" sz="1400" dirty="0">
                <a:solidFill>
                  <a:srgbClr val="0070C0"/>
                </a:solidFill>
              </a:rPr>
              <a:t>. </a:t>
            </a:r>
            <a:r>
              <a:rPr lang="en-US" altLang="de-DE" sz="14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400" dirty="0">
                <a:solidFill>
                  <a:srgbClr val="0070C0"/>
                </a:solidFill>
              </a:rPr>
              <a:t>. service in oneM2M syst</a:t>
            </a:r>
            <a:r>
              <a:rPr lang="en-US" altLang="de-DE" sz="1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WI-0076 </a:t>
            </a:r>
            <a:r>
              <a:rPr lang="en-US" altLang="de-DE" sz="1400" dirty="0">
                <a:solidFill>
                  <a:srgbClr val="0070C0"/>
                </a:solidFill>
              </a:rPr>
              <a:t>- Lightweight oneM2M 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WI-0077 - Attribute Based Access Control </a:t>
            </a:r>
            <a:r>
              <a:rPr lang="en-US" altLang="de-DE" sz="1400" dirty="0" smtClean="0">
                <a:solidFill>
                  <a:srgbClr val="0070C0"/>
                </a:solidFill>
              </a:rPr>
              <a:t>Policy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WI-0080 </a:t>
            </a:r>
            <a:r>
              <a:rPr lang="en-US" altLang="de-DE" sz="1400" dirty="0">
                <a:solidFill>
                  <a:srgbClr val="0070C0"/>
                </a:solidFill>
              </a:rPr>
              <a:t>- Edge and Fog Computing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WI-0083 </a:t>
            </a:r>
            <a:r>
              <a:rPr lang="en-US" altLang="de-DE" sz="1400" dirty="0">
                <a:solidFill>
                  <a:srgbClr val="0070C0"/>
                </a:solidFill>
              </a:rPr>
              <a:t>- oneM2M Service Subscribers and </a:t>
            </a:r>
            <a:r>
              <a:rPr lang="en-US" altLang="de-DE" sz="14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400" dirty="0" smtClean="0"/>
              <a:t>WI-0089 </a:t>
            </a:r>
            <a:r>
              <a:rPr lang="en-US" altLang="de-DE" sz="1400" dirty="0"/>
              <a:t>- Getting started with </a:t>
            </a:r>
            <a:r>
              <a:rPr lang="en-US" altLang="de-DE" sz="1400" dirty="0" smtClean="0"/>
              <a:t>oneM2M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400" dirty="0" err="1">
                <a:solidFill>
                  <a:srgbClr val="0070C0"/>
                </a:solidFill>
              </a:rPr>
              <a:t>Zigbee</a:t>
            </a:r>
            <a:r>
              <a:rPr lang="en-US" altLang="de-DE" sz="14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WI-0091 - oneM2M Services and Platforms Discovery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WI-0093 - Action Triggering </a:t>
            </a:r>
            <a:r>
              <a:rPr lang="en-US" altLang="de-DE" sz="1400" dirty="0" smtClean="0">
                <a:solidFill>
                  <a:srgbClr val="0070C0"/>
                </a:solidFill>
              </a:rPr>
              <a:t>Enhancements</a:t>
            </a:r>
          </a:p>
          <a:p>
            <a:r>
              <a:rPr lang="en-US" altLang="de-DE" sz="1400" dirty="0"/>
              <a:t>WI-0095 - oneM2M System Enhancements to Support Data Protection Regulations</a:t>
            </a:r>
          </a:p>
          <a:p>
            <a:r>
              <a:rPr lang="en-US" altLang="de-DE" sz="1400" dirty="0"/>
              <a:t>WI-0096 -  Effective IoT Communication to Protect 3GPP </a:t>
            </a:r>
            <a:r>
              <a:rPr lang="en-US" altLang="de-DE" sz="1400" dirty="0" smtClean="0"/>
              <a:t>Networks</a:t>
            </a:r>
          </a:p>
          <a:p>
            <a:r>
              <a:rPr lang="en-US" altLang="de-DE" sz="1400" dirty="0" smtClean="0"/>
              <a:t>WI-0100 – oneM2M and </a:t>
            </a:r>
            <a:r>
              <a:rPr lang="en-US" altLang="de-DE" sz="1400" dirty="0" err="1" smtClean="0"/>
              <a:t>SensorThings</a:t>
            </a:r>
            <a:r>
              <a:rPr lang="en-US" altLang="de-DE" sz="1400" dirty="0" smtClean="0"/>
              <a:t> API</a:t>
            </a:r>
          </a:p>
          <a:p>
            <a:r>
              <a:rPr lang="en-US" altLang="de-DE" sz="1400" dirty="0"/>
              <a:t>WI-0102 - System enhancements to support Data License Management</a:t>
            </a: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Freeze at </a:t>
            </a:r>
            <a:r>
              <a:rPr lang="en-US" dirty="0" smtClean="0"/>
              <a:t>TP48</a:t>
            </a:r>
            <a:endParaRPr lang="en-US" sz="2000" dirty="0"/>
          </a:p>
        </p:txBody>
      </p:sp>
      <p:sp>
        <p:nvSpPr>
          <p:cNvPr id="27" name="文本框 26"/>
          <p:cNvSpPr txBox="1"/>
          <p:nvPr/>
        </p:nvSpPr>
        <p:spPr>
          <a:xfrm>
            <a:off x="516106" y="6010412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FREEZE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912" y="2352502"/>
            <a:ext cx="10761254" cy="1758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 </a:t>
            </a:r>
            <a:r>
              <a:rPr lang="en-US" dirty="0"/>
              <a:t>at </a:t>
            </a:r>
            <a:r>
              <a:rPr lang="en-US" dirty="0" smtClean="0"/>
              <a:t>TP48</a:t>
            </a:r>
            <a:endParaRPr lang="en-US" sz="2000" dirty="0"/>
          </a:p>
        </p:txBody>
      </p:sp>
      <p:sp>
        <p:nvSpPr>
          <p:cNvPr id="17" name="文本框 1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APPROVAL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980" y="2111433"/>
            <a:ext cx="11021767" cy="2349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Overdue WIs</a:t>
            </a:r>
            <a:endParaRPr 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334696" y="1173570"/>
            <a:ext cx="111992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400" dirty="0" smtClean="0">
              <a:solidFill>
                <a:schemeClr val="accent1"/>
              </a:solidFill>
            </a:endParaRPr>
          </a:p>
          <a:p>
            <a:r>
              <a:rPr lang="en-US" altLang="zh-CN" sz="2400" dirty="0">
                <a:solidFill>
                  <a:schemeClr val="accent1"/>
                </a:solidFill>
              </a:rPr>
              <a:t>7</a:t>
            </a:r>
            <a:r>
              <a:rPr lang="en-US" altLang="zh-CN" sz="2400" dirty="0" smtClean="0">
                <a:solidFill>
                  <a:schemeClr val="accent1"/>
                </a:solidFill>
              </a:rPr>
              <a:t> stalled WIs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894" y="2295728"/>
            <a:ext cx="10615663" cy="22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4</a:t>
            </a:r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R4 Stage 1 Fr</a:t>
            </a:r>
            <a:r>
              <a:rPr lang="en-US" altLang="zh-CN" dirty="0" smtClean="0"/>
              <a:t>ozen by TP#40 – </a:t>
            </a:r>
            <a:r>
              <a:rPr lang="en-US" altLang="zh-CN" i="1" dirty="0" smtClean="0">
                <a:solidFill>
                  <a:srgbClr val="FF0000"/>
                </a:solidFill>
              </a:rPr>
              <a:t>done!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/>
              <a:t>R4 Stage </a:t>
            </a:r>
            <a:r>
              <a:rPr lang="en-US" altLang="ko-KR" dirty="0" smtClean="0"/>
              <a:t>2 </a:t>
            </a:r>
            <a:r>
              <a:rPr lang="en-US" altLang="ko-KR" dirty="0"/>
              <a:t>Fr</a:t>
            </a:r>
            <a:r>
              <a:rPr lang="en-US" altLang="zh-CN" dirty="0"/>
              <a:t>ozen by </a:t>
            </a:r>
            <a:r>
              <a:rPr lang="en-US" altLang="zh-CN" dirty="0" smtClean="0"/>
              <a:t>TP#44 </a:t>
            </a:r>
            <a:r>
              <a:rPr lang="en-US" altLang="zh-CN" dirty="0"/>
              <a:t>– </a:t>
            </a:r>
            <a:r>
              <a:rPr lang="en-US" altLang="zh-CN" i="1" dirty="0">
                <a:solidFill>
                  <a:srgbClr val="FF0000"/>
                </a:solidFill>
              </a:rPr>
              <a:t>done</a:t>
            </a:r>
            <a:r>
              <a:rPr lang="en-US" altLang="zh-CN" i="1" dirty="0" smtClean="0">
                <a:solidFill>
                  <a:srgbClr val="FF0000"/>
                </a:solidFill>
              </a:rPr>
              <a:t>!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TP#46 R4 Stage 3 Freeze Date – </a:t>
            </a:r>
            <a:r>
              <a:rPr lang="en-US" altLang="ko-KR" i="1" dirty="0" smtClean="0">
                <a:solidFill>
                  <a:srgbClr val="FF0000"/>
                </a:solidFill>
              </a:rPr>
              <a:t>TP</a:t>
            </a:r>
            <a:r>
              <a:rPr lang="en-US" i="1" dirty="0" smtClean="0">
                <a:solidFill>
                  <a:srgbClr val="FF0000"/>
                </a:solidFill>
              </a:rPr>
              <a:t>#49 Now!</a:t>
            </a:r>
            <a:endParaRPr lang="en-US" altLang="zh-CN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R4 ratification at Q1 2021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9007129" y="1264410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617351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864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24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R3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6934207" y="3269886"/>
            <a:ext cx="473411" cy="639866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379508" y="4687644"/>
            <a:ext cx="129001" cy="200537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382572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336235" y="3240966"/>
            <a:ext cx="503424" cy="703093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770435" y="4712654"/>
            <a:ext cx="136620" cy="156754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832763" y="395515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428552" y="397553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34162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6" name="Line 21"/>
          <p:cNvSpPr>
            <a:spLocks noChangeShapeType="1"/>
          </p:cNvSpPr>
          <p:nvPr/>
        </p:nvSpPr>
        <p:spPr bwMode="gray">
          <a:xfrm flipH="1" flipV="1">
            <a:off x="9798066" y="3253112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27" name="Gerader Verbinder 79"/>
          <p:cNvCxnSpPr/>
          <p:nvPr/>
        </p:nvCxnSpPr>
        <p:spPr>
          <a:xfrm>
            <a:off x="10292411" y="3958764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9" name="Raute 80"/>
          <p:cNvSpPr/>
          <p:nvPr/>
        </p:nvSpPr>
        <p:spPr>
          <a:xfrm>
            <a:off x="10233893" y="4666053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feld 81"/>
          <p:cNvSpPr txBox="1"/>
          <p:nvPr/>
        </p:nvSpPr>
        <p:spPr>
          <a:xfrm>
            <a:off x="999138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R4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err="1" smtClean="0">
                <a:solidFill>
                  <a:schemeClr val="bg1"/>
                </a:solidFill>
              </a:rPr>
              <a:t>Rati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8" name="Freeform 15"/>
          <p:cNvSpPr>
            <a:spLocks noEditPoints="1"/>
          </p:cNvSpPr>
          <p:nvPr/>
        </p:nvSpPr>
        <p:spPr bwMode="auto">
          <a:xfrm>
            <a:off x="3766420" y="4524533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6174822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0" name="Raute 103"/>
          <p:cNvSpPr/>
          <p:nvPr/>
        </p:nvSpPr>
        <p:spPr>
          <a:xfrm>
            <a:off x="6609022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Gerader Verbinder 104"/>
          <p:cNvCxnSpPr/>
          <p:nvPr/>
        </p:nvCxnSpPr>
        <p:spPr>
          <a:xfrm>
            <a:off x="6671350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Line 21"/>
          <p:cNvSpPr>
            <a:spLocks noChangeShapeType="1"/>
          </p:cNvSpPr>
          <p:nvPr/>
        </p:nvSpPr>
        <p:spPr bwMode="gray">
          <a:xfrm flipH="1" flipV="1">
            <a:off x="7960763" y="3262560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3" name="Raute 80"/>
          <p:cNvSpPr/>
          <p:nvPr/>
        </p:nvSpPr>
        <p:spPr>
          <a:xfrm>
            <a:off x="8406064" y="468031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Gerader Verbinder 79"/>
          <p:cNvCxnSpPr/>
          <p:nvPr/>
        </p:nvCxnSpPr>
        <p:spPr>
          <a:xfrm>
            <a:off x="8455108" y="396821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>
            <a:stCxn id="110" idx="3"/>
            <a:endCxn id="140" idx="1"/>
          </p:cNvCxnSpPr>
          <p:nvPr/>
        </p:nvCxnSpPr>
        <p:spPr>
          <a:xfrm>
            <a:off x="5907055" y="4791031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>
            <a:stCxn id="104" idx="3"/>
            <a:endCxn id="143" idx="1"/>
          </p:cNvCxnSpPr>
          <p:nvPr/>
        </p:nvCxnSpPr>
        <p:spPr>
          <a:xfrm flipV="1">
            <a:off x="7508509" y="4780587"/>
            <a:ext cx="897555" cy="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0986670" y="451933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5 (5/year)</a:t>
            </a:r>
            <a:endParaRPr lang="en-US" sz="4000" dirty="0"/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R5 Stage 1 F</a:t>
            </a:r>
            <a:r>
              <a:rPr lang="en-US" altLang="ko-KR" dirty="0"/>
              <a:t>reeze</a:t>
            </a:r>
            <a:r>
              <a:rPr lang="en-US" altLang="zh-CN" dirty="0" smtClean="0"/>
              <a:t> Date : TP#50 / </a:t>
            </a:r>
            <a:r>
              <a:rPr lang="en-US" altLang="ko-KR" dirty="0" smtClean="0"/>
              <a:t>TP</a:t>
            </a:r>
            <a:r>
              <a:rPr lang="en-US" altLang="zh-CN" dirty="0" smtClean="0"/>
              <a:t>#51?</a:t>
            </a:r>
            <a:endParaRPr lang="en-US" altLang="zh-CN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 smtClean="0"/>
              <a:t>R5 </a:t>
            </a:r>
            <a:r>
              <a:rPr lang="en-US" altLang="ko-KR" dirty="0"/>
              <a:t>Stage </a:t>
            </a:r>
            <a:r>
              <a:rPr lang="en-US" altLang="ko-KR" dirty="0" smtClean="0"/>
              <a:t>2 </a:t>
            </a:r>
            <a:r>
              <a:rPr lang="en-US" altLang="ko-KR" dirty="0"/>
              <a:t>Freeze</a:t>
            </a:r>
            <a:r>
              <a:rPr lang="en-US" altLang="zh-CN" dirty="0" smtClean="0"/>
              <a:t> Date : TP#53? Q4 2021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R5 Stage 3 Freeze Date </a:t>
            </a:r>
            <a:r>
              <a:rPr lang="en-US" altLang="zh-CN" dirty="0" smtClean="0"/>
              <a:t>: </a:t>
            </a:r>
            <a:r>
              <a:rPr lang="en-US" altLang="zh-CN" dirty="0" err="1" smtClean="0"/>
              <a:t>TP#x</a:t>
            </a:r>
            <a:r>
              <a:rPr lang="en-US" altLang="zh-CN" dirty="0" smtClean="0"/>
              <a:t>? Q2 2022</a:t>
            </a:r>
            <a:endParaRPr lang="en-US" dirty="0" smtClean="0"/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R5 ratification at </a:t>
            </a:r>
            <a:r>
              <a:rPr lang="en-US" dirty="0" err="1" smtClean="0"/>
              <a:t>TP#x</a:t>
            </a:r>
            <a:r>
              <a:rPr lang="en-US" dirty="0" smtClean="0"/>
              <a:t> + 2 Q4 2022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327302" y="1290117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617351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544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R4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6934207" y="3269886"/>
            <a:ext cx="473411" cy="639866"/>
          </a:xfrm>
          <a:prstGeom prst="line">
            <a:avLst/>
          </a:prstGeom>
          <a:noFill/>
          <a:ln w="19050">
            <a:solidFill>
              <a:srgbClr val="C63133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379508" y="4687644"/>
            <a:ext cx="129001" cy="200537"/>
          </a:xfrm>
          <a:prstGeom prst="diamond">
            <a:avLst/>
          </a:prstGeom>
          <a:solidFill>
            <a:srgbClr val="C63133"/>
          </a:solidFill>
          <a:ln>
            <a:solidFill>
              <a:srgbClr val="C631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382572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336235" y="3240966"/>
            <a:ext cx="503424" cy="703093"/>
          </a:xfrm>
          <a:prstGeom prst="line">
            <a:avLst/>
          </a:prstGeom>
          <a:noFill/>
          <a:ln w="19050">
            <a:solidFill>
              <a:srgbClr val="C63133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770435" y="4712654"/>
            <a:ext cx="136620" cy="156754"/>
          </a:xfrm>
          <a:prstGeom prst="diamond">
            <a:avLst/>
          </a:prstGeom>
          <a:solidFill>
            <a:srgbClr val="C63133"/>
          </a:solidFill>
          <a:ln>
            <a:solidFill>
              <a:srgbClr val="C631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832763" y="3955158"/>
            <a:ext cx="5982" cy="748080"/>
          </a:xfrm>
          <a:prstGeom prst="line">
            <a:avLst/>
          </a:prstGeom>
          <a:ln>
            <a:solidFill>
              <a:srgbClr val="C631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428552" y="3975538"/>
            <a:ext cx="5982" cy="748080"/>
          </a:xfrm>
          <a:prstGeom prst="line">
            <a:avLst/>
          </a:prstGeom>
          <a:ln>
            <a:solidFill>
              <a:srgbClr val="C631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34162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6" name="Line 21"/>
          <p:cNvSpPr>
            <a:spLocks noChangeShapeType="1"/>
          </p:cNvSpPr>
          <p:nvPr/>
        </p:nvSpPr>
        <p:spPr bwMode="gray">
          <a:xfrm flipH="1" flipV="1">
            <a:off x="9798066" y="3253112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27" name="Gerader Verbinder 79"/>
          <p:cNvCxnSpPr/>
          <p:nvPr/>
        </p:nvCxnSpPr>
        <p:spPr>
          <a:xfrm>
            <a:off x="10292411" y="3958764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2023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9" name="Raute 80"/>
          <p:cNvSpPr/>
          <p:nvPr/>
        </p:nvSpPr>
        <p:spPr>
          <a:xfrm>
            <a:off x="10233893" y="4666053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feld 81"/>
          <p:cNvSpPr txBox="1"/>
          <p:nvPr/>
        </p:nvSpPr>
        <p:spPr>
          <a:xfrm>
            <a:off x="999138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R5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smtClean="0">
                <a:solidFill>
                  <a:schemeClr val="bg1"/>
                </a:solidFill>
              </a:rPr>
              <a:t>Rati.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2023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6174822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0" name="Raute 103"/>
          <p:cNvSpPr/>
          <p:nvPr/>
        </p:nvSpPr>
        <p:spPr>
          <a:xfrm>
            <a:off x="6609022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Gerader Verbinder 104"/>
          <p:cNvCxnSpPr/>
          <p:nvPr/>
        </p:nvCxnSpPr>
        <p:spPr>
          <a:xfrm>
            <a:off x="6671350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Line 21"/>
          <p:cNvSpPr>
            <a:spLocks noChangeShapeType="1"/>
          </p:cNvSpPr>
          <p:nvPr/>
        </p:nvSpPr>
        <p:spPr bwMode="gray">
          <a:xfrm flipH="1" flipV="1">
            <a:off x="7960763" y="3262560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3" name="Raute 80"/>
          <p:cNvSpPr/>
          <p:nvPr/>
        </p:nvSpPr>
        <p:spPr>
          <a:xfrm>
            <a:off x="8406064" y="468031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Gerader Verbinder 79"/>
          <p:cNvCxnSpPr/>
          <p:nvPr/>
        </p:nvCxnSpPr>
        <p:spPr>
          <a:xfrm>
            <a:off x="8455108" y="396821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>
            <a:stCxn id="110" idx="3"/>
            <a:endCxn id="140" idx="1"/>
          </p:cNvCxnSpPr>
          <p:nvPr/>
        </p:nvCxnSpPr>
        <p:spPr>
          <a:xfrm>
            <a:off x="5907055" y="4791031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>
            <a:stCxn id="104" idx="3"/>
            <a:endCxn id="143" idx="1"/>
          </p:cNvCxnSpPr>
          <p:nvPr/>
        </p:nvCxnSpPr>
        <p:spPr>
          <a:xfrm flipV="1">
            <a:off x="7508509" y="4780587"/>
            <a:ext cx="897555" cy="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0353229" y="4368976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  <p:sp>
        <p:nvSpPr>
          <p:cNvPr id="147" name="Line 21"/>
          <p:cNvSpPr>
            <a:spLocks noChangeShapeType="1"/>
          </p:cNvSpPr>
          <p:nvPr/>
        </p:nvSpPr>
        <p:spPr bwMode="gray">
          <a:xfrm flipH="1" flipV="1">
            <a:off x="3966361" y="325834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49" name="Gerader Verbinder 104"/>
          <p:cNvCxnSpPr/>
          <p:nvPr/>
        </p:nvCxnSpPr>
        <p:spPr>
          <a:xfrm>
            <a:off x="4462889" y="397253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Gerade Verbindung mit Pfeil 3"/>
          <p:cNvCxnSpPr/>
          <p:nvPr/>
        </p:nvCxnSpPr>
        <p:spPr>
          <a:xfrm>
            <a:off x="3698594" y="4808405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Raute 103"/>
          <p:cNvSpPr/>
          <p:nvPr/>
        </p:nvSpPr>
        <p:spPr>
          <a:xfrm>
            <a:off x="4400561" y="4727983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Freeform 15"/>
          <p:cNvSpPr>
            <a:spLocks noEditPoints="1"/>
          </p:cNvSpPr>
          <p:nvPr/>
        </p:nvSpPr>
        <p:spPr bwMode="auto">
          <a:xfrm>
            <a:off x="3682572" y="4394019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53" name="Freeform 15"/>
          <p:cNvSpPr>
            <a:spLocks noEditPoints="1"/>
          </p:cNvSpPr>
          <p:nvPr/>
        </p:nvSpPr>
        <p:spPr bwMode="auto">
          <a:xfrm>
            <a:off x="5904590" y="4429493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54" name="Freeform 15"/>
          <p:cNvSpPr>
            <a:spLocks noEditPoints="1"/>
          </p:cNvSpPr>
          <p:nvPr/>
        </p:nvSpPr>
        <p:spPr bwMode="auto">
          <a:xfrm>
            <a:off x="7508509" y="4399949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55" name="Gerade Verbindung mit Pfeil 5"/>
          <p:cNvCxnSpPr>
            <a:stCxn id="129" idx="3"/>
            <a:endCxn id="133" idx="1"/>
          </p:cNvCxnSpPr>
          <p:nvPr/>
        </p:nvCxnSpPr>
        <p:spPr>
          <a:xfrm flipV="1">
            <a:off x="10362894" y="4763007"/>
            <a:ext cx="467004" cy="33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67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671</Words>
  <Application>Microsoft Office PowerPoint</Application>
  <PresentationFormat>와이드스크린</PresentationFormat>
  <Paragraphs>187</Paragraphs>
  <Slides>10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20" baseType="lpstr">
      <vt:lpstr>Book</vt:lpstr>
      <vt:lpstr>宋体</vt:lpstr>
      <vt:lpstr>Tele-GroteskFet</vt:lpstr>
      <vt:lpstr>맑은 고딕</vt:lpstr>
      <vt:lpstr>Arial</vt:lpstr>
      <vt:lpstr>Calibri</vt:lpstr>
      <vt:lpstr>Myriad Pro</vt:lpstr>
      <vt:lpstr>Myriad Pro Light</vt:lpstr>
      <vt:lpstr>Times New Roman</vt:lpstr>
      <vt:lpstr>Office Theme</vt:lpstr>
      <vt:lpstr>WPM status report TP48 closing</vt:lpstr>
      <vt:lpstr>WPM Status at TP48 closing</vt:lpstr>
      <vt:lpstr>TP48 Closing - WI Snapshot</vt:lpstr>
      <vt:lpstr>31 active WIs*</vt:lpstr>
      <vt:lpstr>Freeze at TP48</vt:lpstr>
      <vt:lpstr>Approval at TP48</vt:lpstr>
      <vt:lpstr>Overdue WIs</vt:lpstr>
      <vt:lpstr>Timeline Release 4</vt:lpstr>
      <vt:lpstr>Timeline Release 5 (5/year)</vt:lpstr>
      <vt:lpstr>Timeline Release 5 (4/year)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229</cp:revision>
  <cp:lastPrinted>2020-04-20T12:01:53Z</cp:lastPrinted>
  <dcterms:created xsi:type="dcterms:W3CDTF">2017-09-21T15:46:31Z</dcterms:created>
  <dcterms:modified xsi:type="dcterms:W3CDTF">2020-12-18T11:47:34Z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(3)ymnEDRJRaOkqliNwYw1KqTlaf8//n81biCO+GQ7haVd5wUddmF6QtdZXse0N+S7XiwfoTaX5
P1rF86dGLFhBn28P2MZOv3JqXT898lvZAUjia9+40oXbmbUoZYWX4WMTrD902BIrGkhNMQa9
Qgupu917UVHESzCU+onh9w9oucPejHEZ72skgRPAaJEvScqZubgoAaO8cpdvW1kkfQMlKeUc
qMc35Tr8hy7aGkO3gl</vt:lpwstr>
  </property>
  <property fmtid="{D5CDD505-2E9C-101B-9397-08002B2CF9AE}" pid="3" name="_2015_ms_pID_7253431">
    <vt:lpwstr>efSEq6t0v0LwoZy5bY+WMepxgjhPpiPonnRv2hHtFDDUYO5C9kN3K1
ogXh0mXeETygEvGTftFHiSAHwL4AG4UojaGoRrSssM/txmvvPsj+gwsJLFW8MIPgBA6GuWNZ
0YAnnkEm0g+RFfdVtWNrAijOueqGSW8t/6eK0ci9GbtK1i3GWW+WKaRTp1a7VG0RIDC1JTqk
vbznww6ePJ+5tZDKZZgrmnWZVXmQlXphGAhp</vt:lpwstr>
  </property>
  <property fmtid="{D5CDD505-2E9C-101B-9397-08002B2CF9AE}" pid="4" name="_2015_ms_pID_7253432">
    <vt:lpwstr>4A==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1568787945</vt:lpwstr>
  </property>
</Properties>
</file>