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6" r:id="rId2"/>
    <p:sldId id="284" r:id="rId3"/>
    <p:sldId id="277" r:id="rId4"/>
    <p:sldId id="279" r:id="rId5"/>
    <p:sldId id="285" r:id="rId6"/>
    <p:sldId id="282" r:id="rId7"/>
    <p:sldId id="283"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Figueredo" initials="KF" lastIdx="1" clrIdx="0">
    <p:extLst>
      <p:ext uri="{19B8F6BF-5375-455C-9EA6-DF929625EA0E}">
        <p15:presenceInfo xmlns:p15="http://schemas.microsoft.com/office/powerpoint/2012/main" userId="0ac35af2d6dc688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20" autoAdjust="0"/>
    <p:restoredTop sz="93792" autoAdjust="0"/>
  </p:normalViewPr>
  <p:slideViewPr>
    <p:cSldViewPr snapToGrid="0">
      <p:cViewPr varScale="1">
        <p:scale>
          <a:sx n="110" d="100"/>
          <a:sy n="110" d="100"/>
        </p:scale>
        <p:origin x="666"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8E301-3DFA-4C73-9BFF-EDACBE8CE9B5}" type="datetimeFigureOut">
              <a:rPr lang="en-IN" smtClean="0"/>
              <a:t>05-02-2021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05934-9E10-4F0A-88EF-5F62E8EA335B}" type="slidenum">
              <a:rPr lang="en-IN" smtClean="0"/>
              <a:t>‹#›</a:t>
            </a:fld>
            <a:endParaRPr lang="en-IN"/>
          </a:p>
        </p:txBody>
      </p:sp>
    </p:spTree>
    <p:extLst>
      <p:ext uri="{BB962C8B-B14F-4D97-AF65-F5344CB8AC3E}">
        <p14:creationId xmlns:p14="http://schemas.microsoft.com/office/powerpoint/2010/main" val="8450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000" dirty="0">
                <a:solidFill>
                  <a:schemeClr val="accent1"/>
                </a:solidFill>
              </a:rPr>
              <a:t>IoT as a technology, enables enhanced monitoring and detection of various types of impacts (e.g. environmental, social, economic, etc.) resulting from human and machine actions    </a:t>
            </a:r>
          </a:p>
          <a:p>
            <a:endParaRPr lang="en-GB" sz="1000" dirty="0"/>
          </a:p>
          <a:p>
            <a:r>
              <a:rPr lang="en-GB" sz="2000" dirty="0">
                <a:solidFill>
                  <a:schemeClr val="accent1"/>
                </a:solidFill>
              </a:rPr>
              <a:t>Standardization encourages reuse, reduces waste and is fundamental to sustainability at scale</a:t>
            </a:r>
          </a:p>
          <a:p>
            <a:endParaRPr lang="en-GB" sz="1000" dirty="0"/>
          </a:p>
          <a:p>
            <a:r>
              <a:rPr lang="en-GB" sz="2000" dirty="0">
                <a:solidFill>
                  <a:schemeClr val="accent1"/>
                </a:solidFill>
              </a:rPr>
              <a:t>Standardization of the IoT middleware services layer by oneM2M has sustainability significance</a:t>
            </a:r>
          </a:p>
          <a:p>
            <a:pPr lvl="1"/>
            <a:r>
              <a:rPr lang="en-GB" sz="1800" dirty="0"/>
              <a:t>The oneM2M standard enables large scale deployment, reuse and interoperability of IoT solutions targeting key sustainability centric use cases (e.g. smart cities, smart building, smart agriculture, supply chain management, etc.)</a:t>
            </a:r>
          </a:p>
          <a:p>
            <a:endParaRPr lang="en-GB" sz="1000" dirty="0"/>
          </a:p>
          <a:p>
            <a:pPr lvl="1"/>
            <a:r>
              <a:rPr lang="en-GB" sz="1800" dirty="0"/>
              <a:t>Several oneM2M service layer capabilities help improve efficiency and sustainability of IoT deployments</a:t>
            </a:r>
          </a:p>
          <a:p>
            <a:pPr lvl="2"/>
            <a:r>
              <a:rPr lang="en-GB" sz="1800" dirty="0"/>
              <a:t>E.g. oneM2M distributed architecture enables gateways and servers in the network to function as digital twins for large numbers of connected devices. This enables devices to disconnect and power down more often and for extended durations thus enabling them to conserve more energy without impacting users / applications.</a:t>
            </a:r>
          </a:p>
          <a:p>
            <a:pPr lvl="2"/>
            <a:endParaRPr lang="en-GB" sz="1800" dirty="0"/>
          </a:p>
          <a:p>
            <a:pPr lvl="2"/>
            <a:r>
              <a:rPr lang="en-GB" sz="1800" dirty="0"/>
              <a:t>E.g. oneM2M’s information model enables abstracting and interworking diverse types of existing IoT solutions together with one another. This extends the life and promote the reuse of existing brownfield deployments. </a:t>
            </a:r>
          </a:p>
          <a:p>
            <a:endParaRPr lang="en-GB" dirty="0"/>
          </a:p>
        </p:txBody>
      </p:sp>
      <p:sp>
        <p:nvSpPr>
          <p:cNvPr id="4" name="Slide Number Placeholder 3"/>
          <p:cNvSpPr>
            <a:spLocks noGrp="1"/>
          </p:cNvSpPr>
          <p:nvPr>
            <p:ph type="sldNum" sz="quarter" idx="5"/>
          </p:nvPr>
        </p:nvSpPr>
        <p:spPr/>
        <p:txBody>
          <a:bodyPr/>
          <a:lstStyle/>
          <a:p>
            <a:fld id="{2DA05934-9E10-4F0A-88EF-5F62E8EA335B}" type="slidenum">
              <a:rPr lang="en-IN" smtClean="0"/>
              <a:t>5</a:t>
            </a:fld>
            <a:endParaRPr lang="en-IN"/>
          </a:p>
        </p:txBody>
      </p:sp>
    </p:spTree>
    <p:extLst>
      <p:ext uri="{BB962C8B-B14F-4D97-AF65-F5344CB8AC3E}">
        <p14:creationId xmlns:p14="http://schemas.microsoft.com/office/powerpoint/2010/main" val="96145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2E7F77B7-F5D2-4430-B644-C3C23413CF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81600" y="436970"/>
            <a:ext cx="2491553" cy="1828800"/>
          </a:xfrm>
          <a:prstGeom prst="rect">
            <a:avLst/>
          </a:prstGeom>
        </p:spPr>
      </p:pic>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0" name="Picture 9">
            <a:extLst>
              <a:ext uri="{FF2B5EF4-FFF2-40B4-BE49-F238E27FC236}">
                <a16:creationId xmlns:a16="http://schemas.microsoft.com/office/drawing/2014/main" id="{85BDBC68-9E3C-43BC-AA81-94AA9EBF4D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81600" y="436970"/>
            <a:ext cx="2491553" cy="1828800"/>
          </a:xfrm>
          <a:prstGeom prst="rect">
            <a:avLst/>
          </a:prstGeom>
        </p:spPr>
      </p:pic>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a:extLst>
              <a:ext uri="{FF2B5EF4-FFF2-40B4-BE49-F238E27FC236}">
                <a16:creationId xmlns:a16="http://schemas.microsoft.com/office/drawing/2014/main" id="{EEA7D21F-51CB-45DC-9A24-015A7F7FAB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436970"/>
            <a:ext cx="2491553" cy="1828800"/>
          </a:xfrm>
          <a:prstGeom prst="rect">
            <a:avLst/>
          </a:prstGeom>
        </p:spPr>
      </p:pic>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2/5/2021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2/5/2021</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2/5/2021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2303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2020 oneM2M</a:t>
            </a:r>
          </a:p>
          <a:p>
            <a:endParaRPr lang="en-US" sz="900" dirty="0">
              <a:solidFill>
                <a:schemeClr val="bg1">
                  <a:lumMod val="50000"/>
                </a:schemeClr>
              </a:solidFill>
              <a:latin typeface="Myriad Pro Light" panose="020B0603030403020204" pitchFamily="34" charset="0"/>
            </a:endParaRPr>
          </a:p>
        </p:txBody>
      </p:sp>
      <p:pic>
        <p:nvPicPr>
          <p:cNvPr id="5" name="Picture 4">
            <a:extLst>
              <a:ext uri="{FF2B5EF4-FFF2-40B4-BE49-F238E27FC236}">
                <a16:creationId xmlns:a16="http://schemas.microsoft.com/office/drawing/2014/main" id="{836CE169-5B2B-4D1C-A8A1-B2E04F355F4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23985" y="141877"/>
            <a:ext cx="1233319" cy="905256"/>
          </a:xfrm>
          <a:prstGeom prst="rect">
            <a:avLst/>
          </a:prstGeom>
        </p:spPr>
      </p:pic>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ec.europa.eu/environment/sustainable-development/SDGs/implementation/index_en.htm" TargetMode="External"/><Relationship Id="rId7" Type="http://schemas.openxmlformats.org/officeDocument/2006/relationships/hyperlink" Target="https://www.ngmn.org/work-programme/project-portfolio.html" TargetMode="External"/><Relationship Id="rId2" Type="http://schemas.openxmlformats.org/officeDocument/2006/relationships/hyperlink" Target="https://www.bcg.com/publications/2020/why-the-new-competitive-advantage-demands-sustainability" TargetMode="External"/><Relationship Id="rId1" Type="http://schemas.openxmlformats.org/officeDocument/2006/relationships/slideLayout" Target="../slideLayouts/slideLayout4.xml"/><Relationship Id="rId6" Type="http://schemas.openxmlformats.org/officeDocument/2006/relationships/hyperlink" Target="https://www.weforum.org/agenda/2018/04/china-is-going-green-here-s-how" TargetMode="External"/><Relationship Id="rId5" Type="http://schemas.openxmlformats.org/officeDocument/2006/relationships/hyperlink" Target="https://www.gsa.gov/governmentwide-initiatives/sustainability" TargetMode="External"/><Relationship Id="rId4" Type="http://schemas.openxmlformats.org/officeDocument/2006/relationships/hyperlink" Target="https://www.beuc.eu/press-media/news-events/european-parliament-calls-more-sustainable-and-durable-goo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337BE38-D8F0-414D-B853-6974E94C3C64}"/>
              </a:ext>
            </a:extLst>
          </p:cNvPr>
          <p:cNvSpPr>
            <a:spLocks noGrp="1"/>
          </p:cNvSpPr>
          <p:nvPr>
            <p:ph type="ctrTitle"/>
          </p:nvPr>
        </p:nvSpPr>
        <p:spPr/>
        <p:txBody>
          <a:bodyPr/>
          <a:lstStyle/>
          <a:p>
            <a:r>
              <a:rPr lang="en-GB" dirty="0"/>
              <a:t>Sustainability and IoT</a:t>
            </a:r>
          </a:p>
        </p:txBody>
      </p:sp>
      <p:sp>
        <p:nvSpPr>
          <p:cNvPr id="9" name="Subtitle 8">
            <a:extLst>
              <a:ext uri="{FF2B5EF4-FFF2-40B4-BE49-F238E27FC236}">
                <a16:creationId xmlns:a16="http://schemas.microsoft.com/office/drawing/2014/main" id="{6A9F35D3-D76C-4801-B397-045CBD3A4E27}"/>
              </a:ext>
            </a:extLst>
          </p:cNvPr>
          <p:cNvSpPr>
            <a:spLocks noGrp="1"/>
          </p:cNvSpPr>
          <p:nvPr>
            <p:ph type="subTitle" idx="1"/>
          </p:nvPr>
        </p:nvSpPr>
        <p:spPr/>
        <p:txBody>
          <a:bodyPr>
            <a:normAutofit lnSpcReduction="10000"/>
          </a:bodyPr>
          <a:lstStyle/>
          <a:p>
            <a:r>
              <a:rPr lang="en-GB" dirty="0"/>
              <a:t>Proposal to Establish a oneM2M Sub-Committee</a:t>
            </a:r>
          </a:p>
          <a:p>
            <a:endParaRPr lang="en-GB" dirty="0"/>
          </a:p>
          <a:p>
            <a:r>
              <a:rPr lang="en-GB" dirty="0"/>
              <a:t>Dale Seed, Convida Wireless</a:t>
            </a:r>
          </a:p>
          <a:p>
            <a:r>
              <a:rPr lang="en-GB" dirty="0"/>
              <a:t>2/9/2021</a:t>
            </a:r>
          </a:p>
        </p:txBody>
      </p:sp>
    </p:spTree>
    <p:extLst>
      <p:ext uri="{BB962C8B-B14F-4D97-AF65-F5344CB8AC3E}">
        <p14:creationId xmlns:p14="http://schemas.microsoft.com/office/powerpoint/2010/main" val="307534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What is Sustainability?</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4801314"/>
          </a:xfrm>
          <a:prstGeom prst="rect">
            <a:avLst/>
          </a:prstGeom>
          <a:noFill/>
        </p:spPr>
        <p:txBody>
          <a:bodyPr wrap="square" rtlCol="0">
            <a:spAutoFit/>
          </a:bodyPr>
          <a:lstStyle/>
          <a:p>
            <a:pPr marL="342900" indent="-342900">
              <a:buFont typeface="Arial" panose="020B0604020202020204" pitchFamily="34" charset="0"/>
              <a:buChar char="•"/>
            </a:pPr>
            <a:r>
              <a:rPr lang="en-US" sz="2400" b="1" dirty="0">
                <a:solidFill>
                  <a:srgbClr val="C63133"/>
                </a:solidFill>
                <a:latin typeface="Myriad Pro" panose="020B0503030403020204" pitchFamily="34" charset="0"/>
                <a:ea typeface="+mj-ea"/>
                <a:cs typeface="+mj-cs"/>
              </a:rPr>
              <a:t>Sustainability is a complex concept</a:t>
            </a:r>
          </a:p>
          <a:p>
            <a:pPr marL="342900" indent="-342900">
              <a:buFont typeface="Arial" panose="020B0604020202020204" pitchFamily="34" charset="0"/>
              <a:buChar char="•"/>
            </a:pPr>
            <a:endParaRPr lang="en-US" sz="2400" b="1" dirty="0">
              <a:solidFill>
                <a:srgbClr val="C63133"/>
              </a:solidFill>
              <a:latin typeface="Myriad Pro" panose="020B0503030403020204" pitchFamily="34" charset="0"/>
              <a:ea typeface="+mj-ea"/>
              <a:cs typeface="+mj-cs"/>
            </a:endParaRPr>
          </a:p>
          <a:p>
            <a:pPr marL="342900" indent="-342900">
              <a:buFont typeface="Arial" panose="020B0604020202020204" pitchFamily="34" charset="0"/>
              <a:buChar char="•"/>
            </a:pPr>
            <a:r>
              <a:rPr lang="en-US" sz="2400" b="1" dirty="0">
                <a:solidFill>
                  <a:srgbClr val="C63133"/>
                </a:solidFill>
                <a:latin typeface="Myriad Pro" panose="020B0503030403020204" pitchFamily="34" charset="0"/>
                <a:ea typeface="+mj-ea"/>
                <a:cs typeface="+mj-cs"/>
              </a:rPr>
              <a:t>Some popular quoted definitions</a:t>
            </a:r>
          </a:p>
          <a:p>
            <a:endParaRPr lang="en-US" dirty="0"/>
          </a:p>
          <a:p>
            <a:pPr lvl="1"/>
            <a:r>
              <a:rPr lang="en-US" b="1" dirty="0"/>
              <a:t>“sustainable development is development that meets the needs of the present without compromising the ability of future generations to meet their own needs.”</a:t>
            </a:r>
          </a:p>
          <a:p>
            <a:pPr lvl="1"/>
            <a:endParaRPr lang="en-US" dirty="0"/>
          </a:p>
          <a:p>
            <a:pPr lvl="3"/>
            <a:r>
              <a:rPr lang="en-US" sz="1400" i="1" dirty="0"/>
              <a:t>Source: UN World Commission on Environment and Development</a:t>
            </a:r>
          </a:p>
          <a:p>
            <a:pPr lvl="1"/>
            <a:endParaRPr lang="en-US" dirty="0"/>
          </a:p>
          <a:p>
            <a:pPr lvl="1"/>
            <a:r>
              <a:rPr lang="en-US" b="1" dirty="0"/>
              <a:t>“Sustainability is based on a simple principle: Everything that we need for our survival and well-being depends, either directly or indirectly, on our natural environment. To pursue sustainability is to create and maintain the conditions under which humans and nature can exist in productive harmony to support present and future generations.”</a:t>
            </a:r>
          </a:p>
          <a:p>
            <a:pPr lvl="1"/>
            <a:endParaRPr lang="en-US" dirty="0"/>
          </a:p>
          <a:p>
            <a:pPr lvl="3"/>
            <a:r>
              <a:rPr lang="en-US" sz="1400" i="1" dirty="0"/>
              <a:t>Source: US Environmental Protection Agency</a:t>
            </a:r>
          </a:p>
          <a:p>
            <a:endParaRPr lang="en-US" dirty="0"/>
          </a:p>
        </p:txBody>
      </p:sp>
    </p:spTree>
    <p:extLst>
      <p:ext uri="{BB962C8B-B14F-4D97-AF65-F5344CB8AC3E}">
        <p14:creationId xmlns:p14="http://schemas.microsoft.com/office/powerpoint/2010/main" val="3194222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Sustainability is influencing government policy and business strategy</a:t>
            </a:r>
          </a:p>
        </p:txBody>
      </p:sp>
      <p:pic>
        <p:nvPicPr>
          <p:cNvPr id="6" name="Picture 5">
            <a:extLst>
              <a:ext uri="{FF2B5EF4-FFF2-40B4-BE49-F238E27FC236}">
                <a16:creationId xmlns:a16="http://schemas.microsoft.com/office/drawing/2014/main" id="{901EF0DD-DCE6-4352-A666-5893069D2E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7575" y="1640223"/>
            <a:ext cx="4147538" cy="2111344"/>
          </a:xfrm>
          <a:prstGeom prst="rect">
            <a:avLst/>
          </a:prstGeom>
        </p:spPr>
      </p:pic>
      <p:pic>
        <p:nvPicPr>
          <p:cNvPr id="8" name="Picture 7">
            <a:extLst>
              <a:ext uri="{FF2B5EF4-FFF2-40B4-BE49-F238E27FC236}">
                <a16:creationId xmlns:a16="http://schemas.microsoft.com/office/drawing/2014/main" id="{4A8FD18C-2B0D-437F-B4B8-96231535AA04}"/>
              </a:ext>
            </a:extLst>
          </p:cNvPr>
          <p:cNvPicPr>
            <a:picLocks noChangeAspect="1"/>
          </p:cNvPicPr>
          <p:nvPr/>
        </p:nvPicPr>
        <p:blipFill>
          <a:blip r:embed="rId3"/>
          <a:stretch>
            <a:fillRect/>
          </a:stretch>
        </p:blipFill>
        <p:spPr>
          <a:xfrm>
            <a:off x="5596479" y="1789215"/>
            <a:ext cx="6080514" cy="1696108"/>
          </a:xfrm>
          <a:prstGeom prst="rect">
            <a:avLst/>
          </a:prstGeom>
        </p:spPr>
      </p:pic>
      <p:grpSp>
        <p:nvGrpSpPr>
          <p:cNvPr id="15" name="Group 14">
            <a:extLst>
              <a:ext uri="{FF2B5EF4-FFF2-40B4-BE49-F238E27FC236}">
                <a16:creationId xmlns:a16="http://schemas.microsoft.com/office/drawing/2014/main" id="{76FCE768-6DCF-4DFB-B80E-BFB91C5F675A}"/>
              </a:ext>
            </a:extLst>
          </p:cNvPr>
          <p:cNvGrpSpPr/>
          <p:nvPr/>
        </p:nvGrpSpPr>
        <p:grpSpPr>
          <a:xfrm>
            <a:off x="422941" y="4261928"/>
            <a:ext cx="5241177" cy="1214232"/>
            <a:chOff x="1200707" y="5186685"/>
            <a:chExt cx="5241177" cy="1214232"/>
          </a:xfrm>
        </p:grpSpPr>
        <p:pic>
          <p:nvPicPr>
            <p:cNvPr id="14" name="Picture 13">
              <a:extLst>
                <a:ext uri="{FF2B5EF4-FFF2-40B4-BE49-F238E27FC236}">
                  <a16:creationId xmlns:a16="http://schemas.microsoft.com/office/drawing/2014/main" id="{42CC6876-6CCF-42D2-9FF1-09D0641017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0707" y="5186685"/>
              <a:ext cx="3548082" cy="607116"/>
            </a:xfrm>
            <a:prstGeom prst="rect">
              <a:avLst/>
            </a:prstGeom>
          </p:spPr>
        </p:pic>
        <p:pic>
          <p:nvPicPr>
            <p:cNvPr id="12" name="Picture 11">
              <a:extLst>
                <a:ext uri="{FF2B5EF4-FFF2-40B4-BE49-F238E27FC236}">
                  <a16:creationId xmlns:a16="http://schemas.microsoft.com/office/drawing/2014/main" id="{A9A59CE6-E05C-49D8-B085-BCBDCB1FC89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00707" y="5793801"/>
              <a:ext cx="5241177" cy="607116"/>
            </a:xfrm>
            <a:prstGeom prst="rect">
              <a:avLst/>
            </a:prstGeom>
          </p:spPr>
        </p:pic>
      </p:grpSp>
      <p:pic>
        <p:nvPicPr>
          <p:cNvPr id="17" name="Picture 16">
            <a:extLst>
              <a:ext uri="{FF2B5EF4-FFF2-40B4-BE49-F238E27FC236}">
                <a16:creationId xmlns:a16="http://schemas.microsoft.com/office/drawing/2014/main" id="{7DE7994A-8D55-4E99-936A-0D90B8F171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5687" y="4318380"/>
            <a:ext cx="4027998" cy="1050782"/>
          </a:xfrm>
          <a:prstGeom prst="rect">
            <a:avLst/>
          </a:prstGeom>
        </p:spPr>
      </p:pic>
      <p:sp>
        <p:nvSpPr>
          <p:cNvPr id="18" name="TextBox 17">
            <a:extLst>
              <a:ext uri="{FF2B5EF4-FFF2-40B4-BE49-F238E27FC236}">
                <a16:creationId xmlns:a16="http://schemas.microsoft.com/office/drawing/2014/main" id="{1B78D26F-C449-48BF-9F9D-5625F94DB301}"/>
              </a:ext>
            </a:extLst>
          </p:cNvPr>
          <p:cNvSpPr txBox="1"/>
          <p:nvPr/>
        </p:nvSpPr>
        <p:spPr>
          <a:xfrm>
            <a:off x="266821" y="1166789"/>
            <a:ext cx="4709046" cy="461665"/>
          </a:xfrm>
          <a:prstGeom prst="rect">
            <a:avLst/>
          </a:prstGeom>
          <a:noFill/>
        </p:spPr>
        <p:txBody>
          <a:bodyPr wrap="none" rtlCol="0">
            <a:spAutoFit/>
          </a:bodyPr>
          <a:lstStyle/>
          <a:p>
            <a:r>
              <a:rPr lang="en-GB" sz="2400" b="1" u="sng" dirty="0"/>
              <a:t>UN Sustainable Development Goals</a:t>
            </a:r>
          </a:p>
        </p:txBody>
      </p:sp>
      <p:sp>
        <p:nvSpPr>
          <p:cNvPr id="19" name="TextBox 18">
            <a:extLst>
              <a:ext uri="{FF2B5EF4-FFF2-40B4-BE49-F238E27FC236}">
                <a16:creationId xmlns:a16="http://schemas.microsoft.com/office/drawing/2014/main" id="{BF300994-ADD7-40A4-BA85-31F6739CB75A}"/>
              </a:ext>
            </a:extLst>
          </p:cNvPr>
          <p:cNvSpPr txBox="1"/>
          <p:nvPr/>
        </p:nvSpPr>
        <p:spPr>
          <a:xfrm>
            <a:off x="5511645" y="1166789"/>
            <a:ext cx="6680355" cy="461665"/>
          </a:xfrm>
          <a:prstGeom prst="rect">
            <a:avLst/>
          </a:prstGeom>
          <a:noFill/>
        </p:spPr>
        <p:txBody>
          <a:bodyPr wrap="none" rtlCol="0">
            <a:spAutoFit/>
          </a:bodyPr>
          <a:lstStyle/>
          <a:p>
            <a:r>
              <a:rPr lang="en-GB" sz="2400" b="1" u="sng" dirty="0"/>
              <a:t>Boston Consulting Group on Sustainability Strategy</a:t>
            </a:r>
          </a:p>
        </p:txBody>
      </p:sp>
      <p:sp>
        <p:nvSpPr>
          <p:cNvPr id="20" name="TextBox 19">
            <a:extLst>
              <a:ext uri="{FF2B5EF4-FFF2-40B4-BE49-F238E27FC236}">
                <a16:creationId xmlns:a16="http://schemas.microsoft.com/office/drawing/2014/main" id="{CC120C8A-AF0E-442E-8A49-CD38047638B9}"/>
              </a:ext>
            </a:extLst>
          </p:cNvPr>
          <p:cNvSpPr txBox="1"/>
          <p:nvPr/>
        </p:nvSpPr>
        <p:spPr>
          <a:xfrm>
            <a:off x="3822724" y="3870333"/>
            <a:ext cx="4398255" cy="461665"/>
          </a:xfrm>
          <a:prstGeom prst="rect">
            <a:avLst/>
          </a:prstGeom>
          <a:noFill/>
        </p:spPr>
        <p:txBody>
          <a:bodyPr wrap="none" rtlCol="0">
            <a:spAutoFit/>
          </a:bodyPr>
          <a:lstStyle/>
          <a:p>
            <a:r>
              <a:rPr lang="en-GB" sz="2400" b="1" u="sng" dirty="0"/>
              <a:t>National Sustainability Initiatives</a:t>
            </a:r>
          </a:p>
        </p:txBody>
      </p:sp>
      <p:cxnSp>
        <p:nvCxnSpPr>
          <p:cNvPr id="22" name="Straight Connector 21">
            <a:extLst>
              <a:ext uri="{FF2B5EF4-FFF2-40B4-BE49-F238E27FC236}">
                <a16:creationId xmlns:a16="http://schemas.microsoft.com/office/drawing/2014/main" id="{50D89527-1736-4311-B48F-07AFE31C2E70}"/>
              </a:ext>
            </a:extLst>
          </p:cNvPr>
          <p:cNvCxnSpPr/>
          <p:nvPr/>
        </p:nvCxnSpPr>
        <p:spPr>
          <a:xfrm>
            <a:off x="601617" y="3912328"/>
            <a:ext cx="11075376" cy="0"/>
          </a:xfrm>
          <a:prstGeom prst="line">
            <a:avLst/>
          </a:prstGeom>
        </p:spPr>
        <p:style>
          <a:lnRef idx="1">
            <a:schemeClr val="accent1"/>
          </a:lnRef>
          <a:fillRef idx="0">
            <a:schemeClr val="accent1"/>
          </a:fillRef>
          <a:effectRef idx="0">
            <a:schemeClr val="accent1"/>
          </a:effectRef>
          <a:fontRef idx="minor">
            <a:schemeClr val="tx1"/>
          </a:fontRef>
        </p:style>
      </p:cxnSp>
      <p:pic>
        <p:nvPicPr>
          <p:cNvPr id="24" name="Picture 23">
            <a:extLst>
              <a:ext uri="{FF2B5EF4-FFF2-40B4-BE49-F238E27FC236}">
                <a16:creationId xmlns:a16="http://schemas.microsoft.com/office/drawing/2014/main" id="{27281FB6-25EF-4105-9B7A-AD8D4479681D}"/>
              </a:ext>
            </a:extLst>
          </p:cNvPr>
          <p:cNvPicPr>
            <a:picLocks noChangeAspect="1"/>
          </p:cNvPicPr>
          <p:nvPr/>
        </p:nvPicPr>
        <p:blipFill>
          <a:blip r:embed="rId7"/>
          <a:stretch>
            <a:fillRect/>
          </a:stretch>
        </p:blipFill>
        <p:spPr>
          <a:xfrm>
            <a:off x="2547937" y="5642730"/>
            <a:ext cx="7096125" cy="7334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146688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E1EE8-F402-43FB-8FEC-56114DE94C71}"/>
              </a:ext>
            </a:extLst>
          </p:cNvPr>
          <p:cNvSpPr>
            <a:spLocks noGrp="1"/>
          </p:cNvSpPr>
          <p:nvPr>
            <p:ph type="title"/>
          </p:nvPr>
        </p:nvSpPr>
        <p:spPr>
          <a:xfrm>
            <a:off x="334696" y="0"/>
            <a:ext cx="9723704" cy="1173570"/>
          </a:xfrm>
        </p:spPr>
        <p:txBody>
          <a:bodyPr>
            <a:noAutofit/>
          </a:bodyPr>
          <a:lstStyle/>
          <a:p>
            <a:r>
              <a:rPr lang="en-GB" sz="3600" dirty="0"/>
              <a:t>Sustainability is also present in the communications and IoT sectors</a:t>
            </a:r>
          </a:p>
        </p:txBody>
      </p:sp>
      <p:grpSp>
        <p:nvGrpSpPr>
          <p:cNvPr id="18" name="Group 17">
            <a:extLst>
              <a:ext uri="{FF2B5EF4-FFF2-40B4-BE49-F238E27FC236}">
                <a16:creationId xmlns:a16="http://schemas.microsoft.com/office/drawing/2014/main" id="{3E14E7C3-0A2F-4536-83BA-24349E4E8589}"/>
              </a:ext>
            </a:extLst>
          </p:cNvPr>
          <p:cNvGrpSpPr/>
          <p:nvPr/>
        </p:nvGrpSpPr>
        <p:grpSpPr>
          <a:xfrm>
            <a:off x="334696" y="1371925"/>
            <a:ext cx="6930744" cy="2786199"/>
            <a:chOff x="2513852" y="3611814"/>
            <a:chExt cx="6781503" cy="2673674"/>
          </a:xfrm>
        </p:grpSpPr>
        <p:pic>
          <p:nvPicPr>
            <p:cNvPr id="8" name="Picture 7">
              <a:extLst>
                <a:ext uri="{FF2B5EF4-FFF2-40B4-BE49-F238E27FC236}">
                  <a16:creationId xmlns:a16="http://schemas.microsoft.com/office/drawing/2014/main" id="{453A14FE-3993-4366-A5C9-783B217CB0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3852" y="3611814"/>
              <a:ext cx="6781503" cy="267367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2">
              <a:extLst>
                <a:ext uri="{FF2B5EF4-FFF2-40B4-BE49-F238E27FC236}">
                  <a16:creationId xmlns:a16="http://schemas.microsoft.com/office/drawing/2014/main" id="{AA2E8E28-E4AC-4DFB-A39B-3DCD3C2082BF}"/>
                </a:ext>
              </a:extLst>
            </p:cNvPr>
            <p:cNvPicPr>
              <a:picLocks noChangeAspect="1"/>
            </p:cNvPicPr>
            <p:nvPr/>
          </p:nvPicPr>
          <p:blipFill>
            <a:blip r:embed="rId3"/>
            <a:stretch>
              <a:fillRect/>
            </a:stretch>
          </p:blipFill>
          <p:spPr>
            <a:xfrm>
              <a:off x="6096000" y="3713652"/>
              <a:ext cx="2514600" cy="1333500"/>
            </a:xfrm>
            <a:prstGeom prst="rect">
              <a:avLst/>
            </a:prstGeom>
          </p:spPr>
        </p:pic>
      </p:grpSp>
      <p:grpSp>
        <p:nvGrpSpPr>
          <p:cNvPr id="19" name="Group 18">
            <a:extLst>
              <a:ext uri="{FF2B5EF4-FFF2-40B4-BE49-F238E27FC236}">
                <a16:creationId xmlns:a16="http://schemas.microsoft.com/office/drawing/2014/main" id="{528A24B2-2A20-460C-9AFD-A9DCD4C5ACF2}"/>
              </a:ext>
            </a:extLst>
          </p:cNvPr>
          <p:cNvGrpSpPr/>
          <p:nvPr/>
        </p:nvGrpSpPr>
        <p:grpSpPr>
          <a:xfrm>
            <a:off x="232355" y="4356480"/>
            <a:ext cx="11727289" cy="1960539"/>
            <a:chOff x="263209" y="1251882"/>
            <a:chExt cx="11727289" cy="1960539"/>
          </a:xfrm>
        </p:grpSpPr>
        <p:pic>
          <p:nvPicPr>
            <p:cNvPr id="6" name="Picture 5">
              <a:extLst>
                <a:ext uri="{FF2B5EF4-FFF2-40B4-BE49-F238E27FC236}">
                  <a16:creationId xmlns:a16="http://schemas.microsoft.com/office/drawing/2014/main" id="{B3E06302-E6C5-45C2-B7C4-A9FEACCB671C}"/>
                </a:ext>
              </a:extLst>
            </p:cNvPr>
            <p:cNvPicPr>
              <a:picLocks noChangeAspect="1"/>
            </p:cNvPicPr>
            <p:nvPr/>
          </p:nvPicPr>
          <p:blipFill rotWithShape="1">
            <a:blip r:embed="rId4">
              <a:extLst>
                <a:ext uri="{28A0092B-C50C-407E-A947-70E740481C1C}">
                  <a14:useLocalDpi xmlns:a14="http://schemas.microsoft.com/office/drawing/2010/main" val="0"/>
                </a:ext>
              </a:extLst>
            </a:blip>
            <a:srcRect r="79714" b="44187"/>
            <a:stretch/>
          </p:blipFill>
          <p:spPr>
            <a:xfrm>
              <a:off x="263209" y="1251882"/>
              <a:ext cx="1641099" cy="1546552"/>
            </a:xfrm>
            <a:prstGeom prst="rect">
              <a:avLst/>
            </a:prstGeom>
          </p:spPr>
        </p:pic>
        <p:pic>
          <p:nvPicPr>
            <p:cNvPr id="4" name="Picture 3">
              <a:extLst>
                <a:ext uri="{FF2B5EF4-FFF2-40B4-BE49-F238E27FC236}">
                  <a16:creationId xmlns:a16="http://schemas.microsoft.com/office/drawing/2014/main" id="{561753F7-B424-42CD-93F6-8111BA44EC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10925" y="1251882"/>
              <a:ext cx="2710156" cy="1960539"/>
            </a:xfrm>
            <a:prstGeom prst="rect">
              <a:avLst/>
            </a:prstGeom>
          </p:spPr>
        </p:pic>
        <p:pic>
          <p:nvPicPr>
            <p:cNvPr id="15" name="Picture 14">
              <a:extLst>
                <a:ext uri="{FF2B5EF4-FFF2-40B4-BE49-F238E27FC236}">
                  <a16:creationId xmlns:a16="http://schemas.microsoft.com/office/drawing/2014/main" id="{FA43CB98-B6C1-4DA2-9143-B63A34C611E2}"/>
                </a:ext>
              </a:extLst>
            </p:cNvPr>
            <p:cNvPicPr>
              <a:picLocks noChangeAspect="1"/>
            </p:cNvPicPr>
            <p:nvPr/>
          </p:nvPicPr>
          <p:blipFill>
            <a:blip r:embed="rId6"/>
            <a:stretch>
              <a:fillRect/>
            </a:stretch>
          </p:blipFill>
          <p:spPr>
            <a:xfrm>
              <a:off x="4827698" y="1553628"/>
              <a:ext cx="7162800" cy="561975"/>
            </a:xfrm>
            <a:prstGeom prst="rect">
              <a:avLst/>
            </a:prstGeom>
          </p:spPr>
        </p:pic>
        <p:pic>
          <p:nvPicPr>
            <p:cNvPr id="17" name="Picture 16">
              <a:extLst>
                <a:ext uri="{FF2B5EF4-FFF2-40B4-BE49-F238E27FC236}">
                  <a16:creationId xmlns:a16="http://schemas.microsoft.com/office/drawing/2014/main" id="{12412BB3-41E0-4585-8519-414D25310908}"/>
                </a:ext>
              </a:extLst>
            </p:cNvPr>
            <p:cNvPicPr>
              <a:picLocks noChangeAspect="1"/>
            </p:cNvPicPr>
            <p:nvPr/>
          </p:nvPicPr>
          <p:blipFill>
            <a:blip r:embed="rId7"/>
            <a:stretch>
              <a:fillRect/>
            </a:stretch>
          </p:blipFill>
          <p:spPr>
            <a:xfrm>
              <a:off x="4827698" y="2252053"/>
              <a:ext cx="7159752" cy="754114"/>
            </a:xfrm>
            <a:prstGeom prst="rect">
              <a:avLst/>
            </a:prstGeom>
          </p:spPr>
        </p:pic>
      </p:grpSp>
    </p:spTree>
    <p:extLst>
      <p:ext uri="{BB962C8B-B14F-4D97-AF65-F5344CB8AC3E}">
        <p14:creationId xmlns:p14="http://schemas.microsoft.com/office/powerpoint/2010/main" val="1884880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2F5D0-DB04-4078-B39B-2D0A421BA979}"/>
              </a:ext>
            </a:extLst>
          </p:cNvPr>
          <p:cNvSpPr>
            <a:spLocks noGrp="1"/>
          </p:cNvSpPr>
          <p:nvPr>
            <p:ph type="title"/>
          </p:nvPr>
        </p:nvSpPr>
        <p:spPr>
          <a:xfrm>
            <a:off x="334696" y="0"/>
            <a:ext cx="9406204" cy="1173570"/>
          </a:xfrm>
        </p:spPr>
        <p:txBody>
          <a:bodyPr>
            <a:noAutofit/>
          </a:bodyPr>
          <a:lstStyle/>
          <a:p>
            <a:r>
              <a:rPr lang="en-GB" sz="3600" dirty="0"/>
              <a:t>oneM2M plays an important role as a standard and for its enabling technology</a:t>
            </a:r>
          </a:p>
        </p:txBody>
      </p:sp>
      <p:sp>
        <p:nvSpPr>
          <p:cNvPr id="3" name="Content Placeholder 2">
            <a:extLst>
              <a:ext uri="{FF2B5EF4-FFF2-40B4-BE49-F238E27FC236}">
                <a16:creationId xmlns:a16="http://schemas.microsoft.com/office/drawing/2014/main" id="{5E58031E-668E-4F89-A60B-3A9A2FF5C1D9}"/>
              </a:ext>
            </a:extLst>
          </p:cNvPr>
          <p:cNvSpPr>
            <a:spLocks noGrp="1"/>
          </p:cNvSpPr>
          <p:nvPr>
            <p:ph idx="1"/>
          </p:nvPr>
        </p:nvSpPr>
        <p:spPr/>
        <p:txBody>
          <a:bodyPr>
            <a:normAutofit fontScale="85000" lnSpcReduction="10000"/>
          </a:bodyPr>
          <a:lstStyle/>
          <a:p>
            <a:r>
              <a:rPr lang="en-GB" dirty="0"/>
              <a:t>oneM2M standards align with the core principles of sustainability</a:t>
            </a:r>
          </a:p>
          <a:p>
            <a:pPr lvl="1"/>
            <a:r>
              <a:rPr lang="en-GB" dirty="0"/>
              <a:t>Interoperability, scalability, modularity and re-use</a:t>
            </a:r>
          </a:p>
          <a:p>
            <a:pPr lvl="1"/>
            <a:endParaRPr lang="en-GB" dirty="0"/>
          </a:p>
          <a:p>
            <a:r>
              <a:rPr lang="en-GB" dirty="0"/>
              <a:t>oneM2M is integral in several sustainability usage scenarios</a:t>
            </a:r>
          </a:p>
          <a:p>
            <a:pPr lvl="1"/>
            <a:r>
              <a:rPr lang="en-GB" dirty="0"/>
              <a:t>Early deployments in street lighting, intelligent transport, smart city and waste management applications</a:t>
            </a:r>
          </a:p>
          <a:p>
            <a:pPr lvl="1"/>
            <a:endParaRPr lang="en-GB" dirty="0"/>
          </a:p>
          <a:p>
            <a:r>
              <a:rPr lang="en-US" dirty="0"/>
              <a:t>Existing functionality in oneM2M enables sustainable IoT deployments</a:t>
            </a:r>
          </a:p>
          <a:p>
            <a:pPr lvl="1"/>
            <a:r>
              <a:rPr lang="en-US" dirty="0"/>
              <a:t>Energy Efficiency: devices can disconnect and power down more often and for extended durations thus enabling them to conserve energy without impacting users / applications.</a:t>
            </a:r>
          </a:p>
          <a:p>
            <a:pPr lvl="1"/>
            <a:r>
              <a:rPr lang="en-US" dirty="0"/>
              <a:t>Reuse and managed transition from legacy systems: oneM2M’s information model enables abstracting and interworking between diverse types of IoT solutions. This extends the life and reuse of brownfield deployments providing an operational pathway to more sustainable systems</a:t>
            </a:r>
          </a:p>
          <a:p>
            <a:endParaRPr lang="en-GB" dirty="0"/>
          </a:p>
        </p:txBody>
      </p:sp>
    </p:spTree>
    <p:extLst>
      <p:ext uri="{BB962C8B-B14F-4D97-AF65-F5344CB8AC3E}">
        <p14:creationId xmlns:p14="http://schemas.microsoft.com/office/powerpoint/2010/main" val="3254727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BFAC06-1EAB-4C53-BEFB-D31DEDEFE31F}"/>
              </a:ext>
            </a:extLst>
          </p:cNvPr>
          <p:cNvSpPr>
            <a:spLocks noGrp="1"/>
          </p:cNvSpPr>
          <p:nvPr>
            <p:ph type="title"/>
          </p:nvPr>
        </p:nvSpPr>
        <p:spPr>
          <a:xfrm>
            <a:off x="334696" y="0"/>
            <a:ext cx="9342704" cy="1173570"/>
          </a:xfrm>
        </p:spPr>
        <p:txBody>
          <a:bodyPr>
            <a:normAutofit fontScale="90000"/>
          </a:bodyPr>
          <a:lstStyle/>
          <a:p>
            <a:r>
              <a:rPr lang="en-GB" sz="4400" dirty="0"/>
              <a:t>Proposal to launch a oneM2M Sustainability sub-committee</a:t>
            </a:r>
            <a:endParaRPr lang="en-GB" dirty="0"/>
          </a:p>
        </p:txBody>
      </p:sp>
      <p:sp>
        <p:nvSpPr>
          <p:cNvPr id="5" name="Rectangle: Rounded Corners 4">
            <a:extLst>
              <a:ext uri="{FF2B5EF4-FFF2-40B4-BE49-F238E27FC236}">
                <a16:creationId xmlns:a16="http://schemas.microsoft.com/office/drawing/2014/main" id="{C5133F05-8868-4D01-858D-B059B3461816}"/>
              </a:ext>
            </a:extLst>
          </p:cNvPr>
          <p:cNvSpPr/>
          <p:nvPr/>
        </p:nvSpPr>
        <p:spPr>
          <a:xfrm>
            <a:off x="504496" y="1350753"/>
            <a:ext cx="2039007" cy="1477328"/>
          </a:xfrm>
          <a:prstGeom prst="roundRect">
            <a:avLst>
              <a:gd name="adj" fmla="val 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Objectives</a:t>
            </a:r>
          </a:p>
        </p:txBody>
      </p:sp>
      <p:sp>
        <p:nvSpPr>
          <p:cNvPr id="6" name="Rectangle: Rounded Corners 5">
            <a:extLst>
              <a:ext uri="{FF2B5EF4-FFF2-40B4-BE49-F238E27FC236}">
                <a16:creationId xmlns:a16="http://schemas.microsoft.com/office/drawing/2014/main" id="{57D824A3-B2E4-44DF-836B-ED00B34D3F2E}"/>
              </a:ext>
            </a:extLst>
          </p:cNvPr>
          <p:cNvSpPr/>
          <p:nvPr/>
        </p:nvSpPr>
        <p:spPr>
          <a:xfrm>
            <a:off x="504496" y="3101994"/>
            <a:ext cx="2039007" cy="1477328"/>
          </a:xfrm>
          <a:prstGeom prst="roundRect">
            <a:avLst>
              <a:gd name="adj" fmla="val 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Approach</a:t>
            </a:r>
          </a:p>
        </p:txBody>
      </p:sp>
      <p:sp>
        <p:nvSpPr>
          <p:cNvPr id="7" name="Rectangle: Rounded Corners 6">
            <a:extLst>
              <a:ext uri="{FF2B5EF4-FFF2-40B4-BE49-F238E27FC236}">
                <a16:creationId xmlns:a16="http://schemas.microsoft.com/office/drawing/2014/main" id="{84C70455-EDAB-40F6-BCE4-0230E4189755}"/>
              </a:ext>
            </a:extLst>
          </p:cNvPr>
          <p:cNvSpPr/>
          <p:nvPr/>
        </p:nvSpPr>
        <p:spPr>
          <a:xfrm>
            <a:off x="504496" y="4853235"/>
            <a:ext cx="2039007" cy="1477328"/>
          </a:xfrm>
          <a:prstGeom prst="roundRect">
            <a:avLst>
              <a:gd name="adj" fmla="val 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Organization</a:t>
            </a:r>
          </a:p>
        </p:txBody>
      </p:sp>
      <p:sp>
        <p:nvSpPr>
          <p:cNvPr id="9" name="TextBox 8">
            <a:extLst>
              <a:ext uri="{FF2B5EF4-FFF2-40B4-BE49-F238E27FC236}">
                <a16:creationId xmlns:a16="http://schemas.microsoft.com/office/drawing/2014/main" id="{7B40189E-A1D3-43A3-8EE0-8D441D722BC0}"/>
              </a:ext>
            </a:extLst>
          </p:cNvPr>
          <p:cNvSpPr txBox="1"/>
          <p:nvPr/>
        </p:nvSpPr>
        <p:spPr>
          <a:xfrm>
            <a:off x="2543503" y="1350753"/>
            <a:ext cx="9474326" cy="1200329"/>
          </a:xfrm>
          <a:prstGeom prst="rect">
            <a:avLst/>
          </a:prstGeom>
          <a:noFill/>
        </p:spPr>
        <p:txBody>
          <a:bodyPr wrap="square">
            <a:spAutoFit/>
          </a:bodyPr>
          <a:lstStyle/>
          <a:p>
            <a:pPr marL="342900" indent="-342900">
              <a:buFont typeface="Arial" panose="020B0604020202020204" pitchFamily="34" charset="0"/>
              <a:buChar char="•"/>
            </a:pPr>
            <a:r>
              <a:rPr lang="en-GB" dirty="0"/>
              <a:t>Create a market-responsive forum to promote the oneM2M standard externally</a:t>
            </a:r>
          </a:p>
          <a:p>
            <a:pPr marL="342900" indent="-342900">
              <a:buFont typeface="Arial" panose="020B0604020202020204" pitchFamily="34" charset="0"/>
              <a:buChar char="•"/>
            </a:pPr>
            <a:r>
              <a:rPr lang="en-GB" dirty="0"/>
              <a:t>Advocate the role that IoT and the oneM2M standard have with respect to sustainability</a:t>
            </a:r>
          </a:p>
          <a:p>
            <a:pPr marL="342900" indent="-342900">
              <a:buFont typeface="Arial" panose="020B0604020202020204" pitchFamily="34" charset="0"/>
              <a:buChar char="•"/>
            </a:pPr>
            <a:r>
              <a:rPr lang="en-GB" dirty="0"/>
              <a:t>Recruit new participants to oneM2M activities, going beyond standardization experts</a:t>
            </a:r>
          </a:p>
          <a:p>
            <a:pPr marL="342900" indent="-342900">
              <a:buFont typeface="Arial" panose="020B0604020202020204" pitchFamily="34" charset="0"/>
              <a:buChar char="•"/>
            </a:pPr>
            <a:r>
              <a:rPr lang="en-GB" dirty="0"/>
              <a:t>Identify requirements that may feed into oneM2M working group activities</a:t>
            </a:r>
          </a:p>
        </p:txBody>
      </p:sp>
      <p:sp>
        <p:nvSpPr>
          <p:cNvPr id="10" name="TextBox 9">
            <a:extLst>
              <a:ext uri="{FF2B5EF4-FFF2-40B4-BE49-F238E27FC236}">
                <a16:creationId xmlns:a16="http://schemas.microsoft.com/office/drawing/2014/main" id="{E672EE14-B284-4FE1-AE10-10A484A39E54}"/>
              </a:ext>
            </a:extLst>
          </p:cNvPr>
          <p:cNvSpPr txBox="1"/>
          <p:nvPr/>
        </p:nvSpPr>
        <p:spPr>
          <a:xfrm>
            <a:off x="2543502" y="2949253"/>
            <a:ext cx="9282737" cy="1754326"/>
          </a:xfrm>
          <a:prstGeom prst="rect">
            <a:avLst/>
          </a:prstGeom>
          <a:noFill/>
        </p:spPr>
        <p:txBody>
          <a:bodyPr wrap="square">
            <a:spAutoFit/>
          </a:bodyPr>
          <a:lstStyle/>
          <a:p>
            <a:pPr marL="342900" indent="-342900">
              <a:buFont typeface="Arial" panose="020B0604020202020204" pitchFamily="34" charset="0"/>
              <a:buChar char="•"/>
            </a:pPr>
            <a:r>
              <a:rPr lang="en-GB" dirty="0"/>
              <a:t>Demonstrate a strategic commitment to sustainability via a dedicated oneM2M sub-committee</a:t>
            </a:r>
          </a:p>
          <a:p>
            <a:pPr marL="342900" indent="-342900">
              <a:buFont typeface="Arial" panose="020B0604020202020204" pitchFamily="34" charset="0"/>
              <a:buChar char="•"/>
            </a:pPr>
            <a:r>
              <a:rPr lang="en-GB" dirty="0"/>
              <a:t>Sub-committee will generate various content (webinars, articles, blogs, tweets, videos, etc.):</a:t>
            </a:r>
          </a:p>
          <a:p>
            <a:pPr marL="800100" lvl="1" indent="-342900">
              <a:buFont typeface="Arial" panose="020B0604020202020204" pitchFamily="34" charset="0"/>
              <a:buChar char="•"/>
            </a:pPr>
            <a:r>
              <a:rPr lang="en-GB" dirty="0"/>
              <a:t>the role of IoT in enabling sustainability, leveraging oneM2M deployment examples</a:t>
            </a:r>
          </a:p>
          <a:p>
            <a:pPr marL="800100" lvl="1" indent="-342900">
              <a:buFont typeface="Arial" panose="020B0604020202020204" pitchFamily="34" charset="0"/>
              <a:buChar char="•"/>
            </a:pPr>
            <a:r>
              <a:rPr lang="en-GB" dirty="0"/>
              <a:t>oneM2M capabilities that enable sustainability (network resource management, messaging scheduling for efficient communications etc.)</a:t>
            </a:r>
          </a:p>
        </p:txBody>
      </p:sp>
      <p:sp>
        <p:nvSpPr>
          <p:cNvPr id="11" name="TextBox 10">
            <a:extLst>
              <a:ext uri="{FF2B5EF4-FFF2-40B4-BE49-F238E27FC236}">
                <a16:creationId xmlns:a16="http://schemas.microsoft.com/office/drawing/2014/main" id="{9D30A3A0-BCAF-498E-8B55-821B0B72B31B}"/>
              </a:ext>
            </a:extLst>
          </p:cNvPr>
          <p:cNvSpPr txBox="1"/>
          <p:nvPr/>
        </p:nvSpPr>
        <p:spPr>
          <a:xfrm>
            <a:off x="2543502" y="4907082"/>
            <a:ext cx="9017876" cy="1200329"/>
          </a:xfrm>
          <a:prstGeom prst="rect">
            <a:avLst/>
          </a:prstGeom>
          <a:noFill/>
        </p:spPr>
        <p:txBody>
          <a:bodyPr wrap="square">
            <a:spAutoFit/>
          </a:bodyPr>
          <a:lstStyle/>
          <a:p>
            <a:pPr marL="342900" indent="-342900">
              <a:buFont typeface="Arial" panose="020B0604020202020204" pitchFamily="34" charset="0"/>
              <a:buChar char="•"/>
            </a:pPr>
            <a:r>
              <a:rPr lang="en-GB" dirty="0"/>
              <a:t>Sub-committee will report to SC and provide regular reports to TP and MARCOM</a:t>
            </a:r>
          </a:p>
          <a:p>
            <a:pPr marL="342900" indent="-342900">
              <a:buFont typeface="Arial" panose="020B0604020202020204" pitchFamily="34" charset="0"/>
              <a:buChar char="•"/>
            </a:pPr>
            <a:r>
              <a:rPr lang="en-GB" dirty="0"/>
              <a:t>Sub-committee will recruit participants and provide a framework for members that may not seek to get involved in TP or WG discussions and commitments</a:t>
            </a:r>
          </a:p>
          <a:p>
            <a:pPr marL="342900" indent="-342900">
              <a:buFont typeface="Arial" panose="020B0604020202020204" pitchFamily="34" charset="0"/>
              <a:buChar char="•"/>
            </a:pPr>
            <a:r>
              <a:rPr lang="en-GB" dirty="0"/>
              <a:t>Sub-committee will coordinate closely with MARCOM to publish generated content </a:t>
            </a:r>
          </a:p>
        </p:txBody>
      </p:sp>
    </p:spTree>
    <p:extLst>
      <p:ext uri="{BB962C8B-B14F-4D97-AF65-F5344CB8AC3E}">
        <p14:creationId xmlns:p14="http://schemas.microsoft.com/office/powerpoint/2010/main" val="2882660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F67E-70D0-47E4-86B4-9B2E253850EF}"/>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EEF603EB-64ED-47EF-B66E-6BD095B2D67D}"/>
              </a:ext>
            </a:extLst>
          </p:cNvPr>
          <p:cNvSpPr>
            <a:spLocks noGrp="1"/>
          </p:cNvSpPr>
          <p:nvPr>
            <p:ph idx="1"/>
          </p:nvPr>
        </p:nvSpPr>
        <p:spPr>
          <a:xfrm>
            <a:off x="334696" y="1493919"/>
            <a:ext cx="11171504" cy="4351338"/>
          </a:xfrm>
        </p:spPr>
        <p:txBody>
          <a:bodyPr>
            <a:normAutofit fontScale="92500" lnSpcReduction="10000"/>
          </a:bodyPr>
          <a:lstStyle/>
          <a:p>
            <a:r>
              <a:rPr lang="en-GB" dirty="0"/>
              <a:t>Gather support from oneM2M members to form sub-committee</a:t>
            </a:r>
          </a:p>
          <a:p>
            <a:endParaRPr lang="en-GB" dirty="0"/>
          </a:p>
          <a:p>
            <a:r>
              <a:rPr lang="en-GB" dirty="0"/>
              <a:t>Get TP’s approval at TP49 closing plenary (Feb 9) to move ahead and propose formation of sub-committee to SC</a:t>
            </a:r>
          </a:p>
          <a:p>
            <a:endParaRPr lang="en-GB" dirty="0"/>
          </a:p>
          <a:p>
            <a:r>
              <a:rPr lang="en-GB" dirty="0"/>
              <a:t>Get SC approval at next quarterly SC meeting (Feb 17)</a:t>
            </a:r>
          </a:p>
          <a:p>
            <a:endParaRPr lang="en-GB" dirty="0"/>
          </a:p>
          <a:p>
            <a:r>
              <a:rPr lang="en-GB" dirty="0"/>
              <a:t>Commence recruitment and hold kick off meeting for oneM2M Sustainability Sub-committee at TP50 (or sooner)</a:t>
            </a:r>
          </a:p>
          <a:p>
            <a:pPr lvl="1"/>
            <a:r>
              <a:rPr lang="en-GB" dirty="0"/>
              <a:t>Leverage recent interest in oneM2M from over 50 TSDSI members from India</a:t>
            </a:r>
          </a:p>
          <a:p>
            <a:endParaRPr lang="en-GB" dirty="0">
              <a:highlight>
                <a:srgbClr val="00FF00"/>
              </a:highlight>
            </a:endParaRPr>
          </a:p>
        </p:txBody>
      </p:sp>
    </p:spTree>
    <p:extLst>
      <p:ext uri="{BB962C8B-B14F-4D97-AF65-F5344CB8AC3E}">
        <p14:creationId xmlns:p14="http://schemas.microsoft.com/office/powerpoint/2010/main" val="1073567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3EDBC-0E21-4D42-8C6F-9AFDF37E7894}"/>
              </a:ext>
            </a:extLst>
          </p:cNvPr>
          <p:cNvSpPr>
            <a:spLocks noGrp="1"/>
          </p:cNvSpPr>
          <p:nvPr>
            <p:ph type="title"/>
          </p:nvPr>
        </p:nvSpPr>
        <p:spPr/>
        <p:txBody>
          <a:bodyPr/>
          <a:lstStyle/>
          <a:p>
            <a:r>
              <a:rPr lang="en-GB" dirty="0"/>
              <a:t>Sources</a:t>
            </a:r>
          </a:p>
        </p:txBody>
      </p:sp>
      <p:sp>
        <p:nvSpPr>
          <p:cNvPr id="4" name="Content Placeholder 3">
            <a:extLst>
              <a:ext uri="{FF2B5EF4-FFF2-40B4-BE49-F238E27FC236}">
                <a16:creationId xmlns:a16="http://schemas.microsoft.com/office/drawing/2014/main" id="{43656B26-F3B9-4695-8F4E-29F2DA86F1BF}"/>
              </a:ext>
            </a:extLst>
          </p:cNvPr>
          <p:cNvSpPr>
            <a:spLocks noGrp="1"/>
          </p:cNvSpPr>
          <p:nvPr>
            <p:ph idx="1"/>
          </p:nvPr>
        </p:nvSpPr>
        <p:spPr/>
        <p:txBody>
          <a:bodyPr>
            <a:normAutofit fontScale="77500" lnSpcReduction="20000"/>
          </a:bodyPr>
          <a:lstStyle/>
          <a:p>
            <a:r>
              <a:rPr lang="en-GB" dirty="0"/>
              <a:t>BCG - </a:t>
            </a:r>
            <a:r>
              <a:rPr lang="en-GB" dirty="0">
                <a:hlinkClick r:id="rId2"/>
              </a:rPr>
              <a:t>https://www.bcg.com/publications/2020/why-the-new-competitive-advantage-demands-sustainability</a:t>
            </a:r>
            <a:endParaRPr lang="en-GB" dirty="0"/>
          </a:p>
          <a:p>
            <a:endParaRPr lang="en-GB" dirty="0"/>
          </a:p>
          <a:p>
            <a:r>
              <a:rPr lang="en-GB" dirty="0"/>
              <a:t>EU </a:t>
            </a:r>
          </a:p>
          <a:p>
            <a:pPr lvl="1"/>
            <a:r>
              <a:rPr lang="en-GB" dirty="0">
                <a:hlinkClick r:id="rId3"/>
              </a:rPr>
              <a:t>https://ec.europa.eu/environment/sustainable-development/SDGs/implementation/index_en.htm</a:t>
            </a:r>
            <a:endParaRPr lang="en-GB" dirty="0"/>
          </a:p>
          <a:p>
            <a:pPr lvl="1"/>
            <a:r>
              <a:rPr lang="en-GB" dirty="0">
                <a:hlinkClick r:id="rId4"/>
              </a:rPr>
              <a:t>https://www.beuc.eu/press-media/news-events/european-parliament-calls-more-sustainable-and-durable-goods</a:t>
            </a:r>
            <a:endParaRPr lang="en-GB" dirty="0"/>
          </a:p>
          <a:p>
            <a:pPr lvl="1"/>
            <a:endParaRPr lang="en-GB" dirty="0"/>
          </a:p>
          <a:p>
            <a:r>
              <a:rPr lang="en-GB" dirty="0"/>
              <a:t>USA - </a:t>
            </a:r>
            <a:r>
              <a:rPr lang="en-GB" dirty="0">
                <a:hlinkClick r:id="rId5"/>
              </a:rPr>
              <a:t>https://www.gsa.gov/governmentwide-initiatives/sustainability</a:t>
            </a:r>
            <a:endParaRPr lang="en-GB" dirty="0"/>
          </a:p>
          <a:p>
            <a:endParaRPr lang="en-GB" dirty="0"/>
          </a:p>
          <a:p>
            <a:r>
              <a:rPr lang="en-GB" dirty="0"/>
              <a:t>China - </a:t>
            </a:r>
            <a:r>
              <a:rPr lang="en-GB" dirty="0">
                <a:hlinkClick r:id="rId6"/>
              </a:rPr>
              <a:t>https://www.weforum.org/agenda/2018/04/china-is-going-green-here-s-how</a:t>
            </a:r>
            <a:endParaRPr lang="en-GB" dirty="0"/>
          </a:p>
          <a:p>
            <a:endParaRPr lang="en-GB" dirty="0"/>
          </a:p>
          <a:p>
            <a:r>
              <a:rPr lang="en-GB" dirty="0"/>
              <a:t>NGMN </a:t>
            </a:r>
            <a:r>
              <a:rPr lang="en-US" dirty="0">
                <a:hlinkClick r:id="rId7"/>
              </a:rPr>
              <a:t>Project Portfolio | NGMN</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540110107"/>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TotalTime>
  <Words>799</Words>
  <Application>Microsoft Office PowerPoint</Application>
  <PresentationFormat>Widescreen</PresentationFormat>
  <Paragraphs>81</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Myriad Pro</vt:lpstr>
      <vt:lpstr>Myriad Pro Light</vt:lpstr>
      <vt:lpstr>Office Theme</vt:lpstr>
      <vt:lpstr>Sustainability and IoT</vt:lpstr>
      <vt:lpstr>What is Sustainability?</vt:lpstr>
      <vt:lpstr>Sustainability is influencing government policy and business strategy</vt:lpstr>
      <vt:lpstr>Sustainability is also present in the communications and IoT sectors</vt:lpstr>
      <vt:lpstr>oneM2M plays an important role as a standard and for its enabling technology</vt:lpstr>
      <vt:lpstr>Proposal to launch a oneM2M Sustainability sub-committee</vt:lpstr>
      <vt:lpstr>Next Steps</vt:lpstr>
      <vt:lpstr>Sources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Dale Seed</cp:lastModifiedBy>
  <cp:revision>43</cp:revision>
  <dcterms:created xsi:type="dcterms:W3CDTF">2017-09-21T15:46:31Z</dcterms:created>
  <dcterms:modified xsi:type="dcterms:W3CDTF">2021-02-05T13:34:19Z</dcterms:modified>
</cp:coreProperties>
</file>