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84" r:id="rId3"/>
    <p:sldId id="323" r:id="rId4"/>
    <p:sldId id="326" r:id="rId5"/>
    <p:sldId id="322" r:id="rId6"/>
    <p:sldId id="291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41" autoAdjust="0"/>
    <p:restoredTop sz="94570"/>
  </p:normalViewPr>
  <p:slideViewPr>
    <p:cSldViewPr>
      <p:cViewPr varScale="1">
        <p:scale>
          <a:sx n="114" d="100"/>
          <a:sy n="114" d="100"/>
        </p:scale>
        <p:origin x="196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74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CDF8CD-CE67-4542-9964-1A2292BFE1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B7F551-D8F2-514B-8316-61DE5F0598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408B5231-5405-A24E-87D5-4D245948112F}" type="datetimeFigureOut">
              <a:rPr lang="en-US" altLang="en-US"/>
              <a:pPr>
                <a:defRPr/>
              </a:pPr>
              <a:t>2/8/2021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2C010-4280-854A-B2F4-4243116E91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30C51-69FB-3E42-B449-C23C0C14E6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2174D0D1-F300-E447-8CF5-65BC97653A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75EA9D3-9681-204C-832F-58A01FD822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164A2A-CC36-114D-8D32-E03B142F2A2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1904A6D1-88BE-3E42-A2F3-6E2FEB663BE9}" type="datetimeFigureOut">
              <a:rPr lang="en-US" altLang="en-US"/>
              <a:pPr>
                <a:defRPr/>
              </a:pPr>
              <a:t>2/8/2021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FB19E59-5FA3-8A4F-A7A4-BCC1AFBF5C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9C41C2E-2825-2647-9901-6D5794C818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288715-F9BF-0848-90FA-13342F2EF30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55B0B-233D-BA48-A12F-D044C31A99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A815D609-ACCA-0D43-BAB7-F11D0400FF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MS PGothic" panose="020B0600070205080204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7EBB710-36A1-C248-A5AB-A840EE7DBA3F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D260633-51D6-9545-A035-D00F24E3DD0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E383654-42BD-E44B-B37D-63F71C3367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8315E19-2CF7-EF4B-AA9C-B29DCC1A63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666BE096-07C0-004A-9BAB-7EF87D2006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80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BE60F43-186D-6840-850A-657AC4D638A4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E9F841D-1578-4F44-9099-030C7457FB9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AEFFDC3-57BA-794C-AA1E-99CB014E374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79F35D6-28C0-1D49-BC21-9BA3E343E8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BA34274E-A46A-8E4F-8989-7F6767A87C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045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6695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200" r:id="rId1"/>
    <p:sldLayoutId id="2147484201" r:id="rId2"/>
    <p:sldLayoutId id="214748419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B7545984-A27F-BA47-8352-F0370CDFED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30FDCAE4-9D15-DC43-B22E-DC7C03DAC072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2A77AD6-B3DF-144A-ABE2-B3FB684B527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228600" y="3711575"/>
            <a:ext cx="8686800" cy="93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4800" b="1" dirty="0">
                <a:solidFill>
                  <a:srgbClr val="A0A0A3"/>
                </a:solidFill>
              </a:rPr>
              <a:t>SDS Status Report to TP49</a:t>
            </a:r>
          </a:p>
        </p:txBody>
      </p:sp>
      <p:sp>
        <p:nvSpPr>
          <p:cNvPr id="6149" name="TextBox 4">
            <a:extLst>
              <a:ext uri="{FF2B5EF4-FFF2-40B4-BE49-F238E27FC236}">
                <a16:creationId xmlns:a16="http://schemas.microsoft.com/office/drawing/2014/main" id="{14281ED8-C627-E742-909A-026C47B82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256213"/>
            <a:ext cx="622548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oneM2M SDS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Dale Seed, Peter Niblett, SeungMyeong Jeong, Wei Zhou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2021-01-19 to 2021-02-08</a:t>
            </a:r>
          </a:p>
          <a:p>
            <a:pPr eaLnBrk="1" hangingPunct="1"/>
            <a:endParaRPr lang="en-US" altLang="en-US" dirty="0">
              <a:solidFill>
                <a:srgbClr val="B4202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Summary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19100" y="1524000"/>
            <a:ext cx="8496300" cy="457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A total of </a:t>
            </a:r>
            <a:r>
              <a:rPr lang="en-GB" altLang="en-US" dirty="0">
                <a:solidFill>
                  <a:srgbClr val="C00000"/>
                </a:solidFill>
              </a:rPr>
              <a:t>77</a:t>
            </a:r>
            <a:r>
              <a:rPr lang="en-GB" altLang="en-US" dirty="0"/>
              <a:t> SDS contributions were submitted</a:t>
            </a:r>
          </a:p>
          <a:p>
            <a:pPr lvl="2"/>
            <a:r>
              <a:rPr lang="en-GB" altLang="en-US" dirty="0">
                <a:solidFill>
                  <a:srgbClr val="C00000"/>
                </a:solidFill>
              </a:rPr>
              <a:t>44</a:t>
            </a:r>
            <a:r>
              <a:rPr lang="en-GB" altLang="en-US" dirty="0"/>
              <a:t> Agreed</a:t>
            </a:r>
          </a:p>
          <a:p>
            <a:pPr lvl="2"/>
            <a:r>
              <a:rPr lang="en-GB" altLang="en-US" dirty="0">
                <a:solidFill>
                  <a:srgbClr val="C00000"/>
                </a:solidFill>
              </a:rPr>
              <a:t>9</a:t>
            </a:r>
            <a:r>
              <a:rPr lang="en-GB" altLang="en-US" dirty="0"/>
              <a:t> Noted</a:t>
            </a:r>
          </a:p>
          <a:p>
            <a:pPr lvl="2"/>
            <a:r>
              <a:rPr lang="en-GB" altLang="en-US" dirty="0">
                <a:solidFill>
                  <a:srgbClr val="C00000"/>
                </a:solidFill>
              </a:rPr>
              <a:t>24</a:t>
            </a:r>
            <a:r>
              <a:rPr lang="en-GB" altLang="en-US" dirty="0"/>
              <a:t> Draft</a:t>
            </a:r>
          </a:p>
          <a:p>
            <a:pPr marL="0" indent="0">
              <a:buNone/>
            </a:pPr>
            <a:endParaRPr lang="en-GB" altLang="en-US" dirty="0"/>
          </a:p>
          <a:p>
            <a:pPr lvl="1"/>
            <a:r>
              <a:rPr lang="en-GB" altLang="en-US" sz="3200" dirty="0">
                <a:solidFill>
                  <a:schemeClr val="tx1"/>
                </a:solidFill>
              </a:rPr>
              <a:t>Priority was given </a:t>
            </a:r>
            <a:r>
              <a:rPr lang="en-GB" altLang="en-US" sz="3200" dirty="0"/>
              <a:t>Rel-4 Stage 3 </a:t>
            </a:r>
            <a:r>
              <a:rPr lang="en-GB" altLang="en-US" sz="3200" dirty="0">
                <a:solidFill>
                  <a:schemeClr val="tx1"/>
                </a:solidFill>
              </a:rPr>
              <a:t>contributions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B0A10-2082-46D6-BA22-F3EBC4206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378" y="265340"/>
            <a:ext cx="8229600" cy="1143000"/>
          </a:xfrm>
        </p:spPr>
        <p:txBody>
          <a:bodyPr/>
          <a:lstStyle/>
          <a:p>
            <a:r>
              <a:rPr lang="en-US" dirty="0"/>
              <a:t>SDS WI Status 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58E6E29-563E-40DD-8215-AA88546D0593}"/>
              </a:ext>
            </a:extLst>
          </p:cNvPr>
          <p:cNvSpPr/>
          <p:nvPr/>
        </p:nvSpPr>
        <p:spPr>
          <a:xfrm>
            <a:off x="226686" y="5456450"/>
            <a:ext cx="230513" cy="1524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01837CE-2817-4DC2-8874-8FA33EF77905}"/>
              </a:ext>
            </a:extLst>
          </p:cNvPr>
          <p:cNvSpPr/>
          <p:nvPr/>
        </p:nvSpPr>
        <p:spPr>
          <a:xfrm>
            <a:off x="221494" y="5648024"/>
            <a:ext cx="230513" cy="15240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4412896-074F-45B7-A45C-EF19E1131E07}"/>
              </a:ext>
            </a:extLst>
          </p:cNvPr>
          <p:cNvSpPr/>
          <p:nvPr/>
        </p:nvSpPr>
        <p:spPr>
          <a:xfrm>
            <a:off x="221494" y="5837450"/>
            <a:ext cx="230513" cy="152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971B5C1-3790-4A67-AEA4-7412A243C5E5}"/>
              </a:ext>
            </a:extLst>
          </p:cNvPr>
          <p:cNvSpPr/>
          <p:nvPr/>
        </p:nvSpPr>
        <p:spPr>
          <a:xfrm>
            <a:off x="226687" y="6019800"/>
            <a:ext cx="230513" cy="1524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286540B-D323-4F0B-B67B-D10821E245B1}"/>
              </a:ext>
            </a:extLst>
          </p:cNvPr>
          <p:cNvSpPr txBox="1"/>
          <p:nvPr/>
        </p:nvSpPr>
        <p:spPr>
          <a:xfrm>
            <a:off x="436032" y="5394150"/>
            <a:ext cx="7897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Complete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897DAF-9F9C-4F6B-8946-35B6CA31DCB5}"/>
              </a:ext>
            </a:extLst>
          </p:cNvPr>
          <p:cNvSpPr txBox="1"/>
          <p:nvPr/>
        </p:nvSpPr>
        <p:spPr>
          <a:xfrm>
            <a:off x="436031" y="5576500"/>
            <a:ext cx="7137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On track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C216C37-C77B-4931-AD1D-1007752770F7}"/>
              </a:ext>
            </a:extLst>
          </p:cNvPr>
          <p:cNvSpPr txBox="1"/>
          <p:nvPr/>
        </p:nvSpPr>
        <p:spPr>
          <a:xfrm>
            <a:off x="436031" y="5768197"/>
            <a:ext cx="17556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Running behind schedule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20BC0BA-6B4B-49E5-8C39-FC655A94A3E3}"/>
              </a:ext>
            </a:extLst>
          </p:cNvPr>
          <p:cNvSpPr txBox="1"/>
          <p:nvPr/>
        </p:nvSpPr>
        <p:spPr>
          <a:xfrm>
            <a:off x="418140" y="5957815"/>
            <a:ext cx="12614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Work has stalled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841D3A9-8858-4E4B-9AFB-4194001BD1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696" y="1470325"/>
            <a:ext cx="8458200" cy="368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968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Rel-4 Progress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266700" y="1371600"/>
            <a:ext cx="8610600" cy="495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000" dirty="0"/>
              <a:t>Majority of SDS 49 meeting time was spent on Rel-4 Stage 3 work</a:t>
            </a:r>
          </a:p>
          <a:p>
            <a:pPr lvl="1"/>
            <a:r>
              <a:rPr lang="en-GB" altLang="en-US" sz="1800" dirty="0">
                <a:solidFill>
                  <a:schemeClr val="tx1"/>
                </a:solidFill>
              </a:rPr>
              <a:t>Stage 3 work complete for several Rel-4 features</a:t>
            </a:r>
          </a:p>
          <a:p>
            <a:pPr lvl="2"/>
            <a:r>
              <a:rPr lang="en-GB" altLang="en-US" sz="1600" dirty="0">
                <a:solidFill>
                  <a:srgbClr val="C00000"/>
                </a:solidFill>
              </a:rPr>
              <a:t>Semantic reasoning, ontology management, E2E QoS session, </a:t>
            </a:r>
            <a:r>
              <a:rPr lang="en-GB" altLang="en-US" sz="1600" dirty="0" err="1">
                <a:solidFill>
                  <a:srgbClr val="C00000"/>
                </a:solidFill>
              </a:rPr>
              <a:t>flexContainerInstance</a:t>
            </a:r>
            <a:r>
              <a:rPr lang="en-GB" altLang="en-US" sz="1600" dirty="0">
                <a:solidFill>
                  <a:srgbClr val="C00000"/>
                </a:solidFill>
              </a:rPr>
              <a:t>, geo query, network monitoring, time sync, </a:t>
            </a:r>
            <a:r>
              <a:rPr lang="en-GB" altLang="en-US" sz="1600" dirty="0" err="1">
                <a:solidFill>
                  <a:srgbClr val="C00000"/>
                </a:solidFill>
              </a:rPr>
              <a:t>deletionCnt</a:t>
            </a:r>
            <a:r>
              <a:rPr lang="en-GB" altLang="en-US" sz="1600" dirty="0">
                <a:solidFill>
                  <a:srgbClr val="C00000"/>
                </a:solidFill>
              </a:rPr>
              <a:t>, discovery-based operations, notification recording, primitive profile, action triggering, </a:t>
            </a:r>
          </a:p>
          <a:p>
            <a:pPr lvl="1"/>
            <a:r>
              <a:rPr lang="en-GB" altLang="en-US" sz="1800" dirty="0">
                <a:solidFill>
                  <a:schemeClr val="tx1"/>
                </a:solidFill>
              </a:rPr>
              <a:t>Stage 3 work for several Rel-4 features progressing</a:t>
            </a:r>
          </a:p>
          <a:p>
            <a:pPr lvl="2"/>
            <a:r>
              <a:rPr lang="en-GB" altLang="en-US" sz="1600" dirty="0">
                <a:solidFill>
                  <a:srgbClr val="C00000"/>
                </a:solidFill>
              </a:rPr>
              <a:t>E.g. </a:t>
            </a:r>
            <a:r>
              <a:rPr lang="en-GB" altLang="en-US" sz="1600" dirty="0">
                <a:solidFill>
                  <a:srgbClr val="C00000"/>
                </a:solidFill>
                <a:highlight>
                  <a:srgbClr val="FFFF00"/>
                </a:highlight>
              </a:rPr>
              <a:t>service subscriber, attribute-based ACPs, software campaigning, </a:t>
            </a:r>
            <a:r>
              <a:rPr lang="en-GB" altLang="en-US" sz="1600" dirty="0" err="1">
                <a:solidFill>
                  <a:srgbClr val="C00000"/>
                </a:solidFill>
                <a:highlight>
                  <a:srgbClr val="FFFF00"/>
                </a:highlight>
              </a:rPr>
              <a:t>accessControlLimit</a:t>
            </a:r>
            <a:r>
              <a:rPr lang="en-GB" altLang="en-US" sz="1600" dirty="0">
                <a:solidFill>
                  <a:srgbClr val="C00000"/>
                </a:solidFill>
                <a:highlight>
                  <a:srgbClr val="FFFF00"/>
                </a:highlight>
              </a:rPr>
              <a:t>, permission-based discovery</a:t>
            </a:r>
          </a:p>
          <a:p>
            <a:pPr marL="1371600" lvl="3" indent="0">
              <a:buNone/>
            </a:pPr>
            <a:endParaRPr lang="en-GB" altLang="en-US" sz="1400" b="1" dirty="0">
              <a:solidFill>
                <a:srgbClr val="C00000"/>
              </a:solidFill>
              <a:highlight>
                <a:srgbClr val="FFFF00"/>
              </a:highlight>
            </a:endParaRPr>
          </a:p>
          <a:p>
            <a:pPr lvl="1"/>
            <a:r>
              <a:rPr lang="en-GB" altLang="en-US" sz="1800" dirty="0">
                <a:solidFill>
                  <a:schemeClr val="tx1"/>
                </a:solidFill>
              </a:rPr>
              <a:t>Stage 3 work for several Rel-4 features not started yet</a:t>
            </a:r>
          </a:p>
          <a:p>
            <a:pPr lvl="2"/>
            <a:r>
              <a:rPr lang="en-GB" altLang="en-US" sz="1600" dirty="0">
                <a:solidFill>
                  <a:srgbClr val="C00000"/>
                </a:solidFill>
              </a:rPr>
              <a:t>E.g</a:t>
            </a:r>
            <a:r>
              <a:rPr lang="en-GB" altLang="en-US" sz="1600" dirty="0">
                <a:solidFill>
                  <a:srgbClr val="C00000"/>
                </a:solidFill>
                <a:highlight>
                  <a:srgbClr val="FFFF00"/>
                </a:highlight>
              </a:rPr>
              <a:t>., </a:t>
            </a:r>
            <a:r>
              <a:rPr lang="en-GB" altLang="en-US" sz="1600" dirty="0" err="1">
                <a:solidFill>
                  <a:srgbClr val="C00000"/>
                </a:solidFill>
                <a:highlight>
                  <a:srgbClr val="FFFF00"/>
                </a:highlight>
              </a:rPr>
              <a:t>processManagement</a:t>
            </a:r>
            <a:r>
              <a:rPr lang="en-GB" altLang="en-US" sz="1600" dirty="0">
                <a:solidFill>
                  <a:srgbClr val="C00000"/>
                </a:solidFill>
                <a:highlight>
                  <a:srgbClr val="FFFF00"/>
                </a:highlight>
              </a:rPr>
              <a:t>, </a:t>
            </a:r>
            <a:r>
              <a:rPr lang="en-GB" altLang="en-US" sz="1600" dirty="0" err="1">
                <a:solidFill>
                  <a:srgbClr val="C00000"/>
                </a:solidFill>
                <a:highlight>
                  <a:srgbClr val="FFFF00"/>
                </a:highlight>
              </a:rPr>
              <a:t>resourceMappingRules</a:t>
            </a:r>
            <a:endParaRPr lang="en-GB" altLang="en-US" sz="1600" dirty="0">
              <a:solidFill>
                <a:srgbClr val="C00000"/>
              </a:solidFill>
            </a:endParaRPr>
          </a:p>
          <a:p>
            <a:pPr marL="457200" lvl="1" indent="0">
              <a:buNone/>
            </a:pPr>
            <a:endParaRPr lang="en-GB" altLang="en-US" sz="600" dirty="0">
              <a:solidFill>
                <a:schemeClr val="tx1"/>
              </a:solidFill>
            </a:endParaRPr>
          </a:p>
          <a:p>
            <a:r>
              <a:rPr lang="en-GB" altLang="en-US" sz="2000" dirty="0"/>
              <a:t>Rel-4 XSDs also need to be generated</a:t>
            </a:r>
          </a:p>
          <a:p>
            <a:pPr lvl="1"/>
            <a:r>
              <a:rPr lang="en-GB" altLang="en-US" sz="1600" dirty="0"/>
              <a:t>Rel-2/3 TS-0004 XSD updates progressing with the plan to start Rel-4 soon</a:t>
            </a:r>
          </a:p>
          <a:p>
            <a:pPr lvl="1"/>
            <a:r>
              <a:rPr lang="en-GB" altLang="en-US" sz="1600" dirty="0"/>
              <a:t>Thanks to Peter for taking the lead on this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8C4C1E3-0E24-496E-A012-D2B33A3FAE9B}"/>
              </a:ext>
            </a:extLst>
          </p:cNvPr>
          <p:cNvSpPr/>
          <p:nvPr/>
        </p:nvSpPr>
        <p:spPr>
          <a:xfrm>
            <a:off x="381000" y="5638800"/>
            <a:ext cx="838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en-GB" altLang="en-US" dirty="0">
                <a:solidFill>
                  <a:srgbClr val="C00000"/>
                </a:solidFill>
                <a:highlight>
                  <a:srgbClr val="FFFF00"/>
                </a:highlight>
                <a:sym typeface="Wingdings" panose="05000000000000000000" pitchFamily="2" charset="2"/>
              </a:rPr>
              <a:t>Hopefully only one more meeting needed before we can freeze Stage 3 Rel-4</a:t>
            </a:r>
          </a:p>
        </p:txBody>
      </p:sp>
    </p:spTree>
    <p:extLst>
      <p:ext uri="{BB962C8B-B14F-4D97-AF65-F5344CB8AC3E}">
        <p14:creationId xmlns:p14="http://schemas.microsoft.com/office/powerpoint/2010/main" val="3787649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>
            <a:extLst>
              <a:ext uri="{FF2B5EF4-FFF2-40B4-BE49-F238E27FC236}">
                <a16:creationId xmlns:a16="http://schemas.microsoft.com/office/drawing/2014/main" id="{F75CAB61-64DC-4B4F-9539-4CEFB8894A8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24287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Items for Decision</a:t>
            </a:r>
          </a:p>
        </p:txBody>
      </p:sp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345837F0-6AB3-AE43-BAC7-228BBB54AC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2018  oneM2M Partners</a:t>
            </a:r>
          </a:p>
          <a:p>
            <a:pPr algn="ctr"/>
            <a:r>
              <a:rPr lang="en-GB" altLang="en-US" dirty="0">
                <a:solidFill>
                  <a:srgbClr val="898989"/>
                </a:solidFill>
                <a:latin typeface="Myriad pro"/>
              </a:rPr>
              <a:t>   </a:t>
            </a:r>
          </a:p>
          <a:p>
            <a:fld id="{68E0EAA2-9044-7A4E-8223-567EDD9B9929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/>
              <a:t>5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9219" name="Content Placeholder 1">
            <a:extLst>
              <a:ext uri="{FF2B5EF4-FFF2-40B4-BE49-F238E27FC236}">
                <a16:creationId xmlns:a16="http://schemas.microsoft.com/office/drawing/2014/main" id="{DE8B707D-B50C-3841-955D-9E77726F86A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762000" y="1600200"/>
            <a:ext cx="80772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/>
              <a:t>CR Packs:</a:t>
            </a:r>
          </a:p>
          <a:p>
            <a:r>
              <a:rPr lang="en-US" altLang="en-US" sz="2400" dirty="0"/>
              <a:t>TS-0001 – TP-2021-0023–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06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09</a:t>
            </a:r>
          </a:p>
          <a:p>
            <a:r>
              <a:rPr lang="en-US" altLang="en-US" sz="2400" dirty="0"/>
              <a:t>TS-0003 – TP-2021-0024 –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03</a:t>
            </a:r>
          </a:p>
          <a:p>
            <a:r>
              <a:rPr lang="en-US" altLang="en-US" sz="2400" dirty="0"/>
              <a:t>TS-0004 – TP-2021-0025 –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03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08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12</a:t>
            </a:r>
          </a:p>
          <a:p>
            <a:r>
              <a:rPr lang="en-US" altLang="en-US" sz="2400" dirty="0"/>
              <a:t>TS-0008 – TP-2021-0026 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01 </a:t>
            </a:r>
          </a:p>
          <a:p>
            <a:r>
              <a:rPr lang="en-US" altLang="en-US" sz="2400" dirty="0"/>
              <a:t>TS-0009 – TP-2021-0027 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03 </a:t>
            </a:r>
          </a:p>
          <a:p>
            <a:r>
              <a:rPr lang="en-US" altLang="en-US" sz="2400" dirty="0"/>
              <a:t>TS-0022 – TP-2021-0028 –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04 </a:t>
            </a:r>
          </a:p>
          <a:p>
            <a:endParaRPr lang="en-US" altLang="en-US" sz="2400" dirty="0">
              <a:solidFill>
                <a:srgbClr val="C00000"/>
              </a:solidFill>
            </a:endParaRPr>
          </a:p>
          <a:p>
            <a:endParaRPr lang="en-US" alt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506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>
            <a:extLst>
              <a:ext uri="{FF2B5EF4-FFF2-40B4-BE49-F238E27FC236}">
                <a16:creationId xmlns:a16="http://schemas.microsoft.com/office/drawing/2014/main" id="{40B75F41-199D-2345-AB0D-DD6071886E7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Conference Calls</a:t>
            </a:r>
          </a:p>
        </p:txBody>
      </p:sp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35C0DC95-AAB1-1640-A9E1-380E0A3CA4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>
                <a:solidFill>
                  <a:srgbClr val="898989"/>
                </a:solidFill>
                <a:latin typeface="Myriad pro"/>
              </a:rPr>
              <a:t>© 2017 oneM2M Partners							</a:t>
            </a:r>
            <a:fld id="{D6C38747-0EA7-8C43-ADA5-DD007B118D1D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 algn="l"/>
              <a:t>6</a:t>
            </a:fld>
            <a:endParaRPr lang="en-US" altLang="en-US">
              <a:solidFill>
                <a:srgbClr val="898989"/>
              </a:solidFill>
              <a:latin typeface="Myriad pro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2C05569-0EBF-4FE1-A386-84A66EAA62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2618662"/>
              </p:ext>
            </p:extLst>
          </p:nvPr>
        </p:nvGraphicFramePr>
        <p:xfrm>
          <a:off x="1295400" y="1712166"/>
          <a:ext cx="6400800" cy="3433668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774613">
                  <a:extLst>
                    <a:ext uri="{9D8B030D-6E8A-4147-A177-3AD203B41FA5}">
                      <a16:colId xmlns:a16="http://schemas.microsoft.com/office/drawing/2014/main" val="596299078"/>
                    </a:ext>
                  </a:extLst>
                </a:gridCol>
                <a:gridCol w="2390987">
                  <a:extLst>
                    <a:ext uri="{9D8B030D-6E8A-4147-A177-3AD203B41FA5}">
                      <a16:colId xmlns:a16="http://schemas.microsoft.com/office/drawing/2014/main" val="1251884909"/>
                    </a:ext>
                  </a:extLst>
                </a:gridCol>
                <a:gridCol w="2235200">
                  <a:extLst>
                    <a:ext uri="{9D8B030D-6E8A-4147-A177-3AD203B41FA5}">
                      <a16:colId xmlns:a16="http://schemas.microsoft.com/office/drawing/2014/main" val="2256693401"/>
                    </a:ext>
                  </a:extLst>
                </a:gridCol>
              </a:tblGrid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Meeting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Date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Time (UTC)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32632648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49.1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Wed 24-Feb-2021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55496494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49.2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Wed 10-Mar-2021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56731864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49.3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Wed 24-Mar-2021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78715879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49.4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Wed 07-Apr-2021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75391681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49.5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Wed 21-Apr-2021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7255153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26475</TotalTime>
  <Words>337</Words>
  <Application>Microsoft Office PowerPoint</Application>
  <PresentationFormat>On-screen Show (4:3)</PresentationFormat>
  <Paragraphs>61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Myriad pro</vt:lpstr>
      <vt:lpstr>Times New Roman</vt:lpstr>
      <vt:lpstr>Wingdings</vt:lpstr>
      <vt:lpstr>Office Theme</vt:lpstr>
      <vt:lpstr>SDS Status Report to TP49</vt:lpstr>
      <vt:lpstr>Summary</vt:lpstr>
      <vt:lpstr>SDS WI Status </vt:lpstr>
      <vt:lpstr>Rel-4 Progress</vt:lpstr>
      <vt:lpstr>Items for Decision</vt:lpstr>
      <vt:lpstr>Conference Calls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Victoria Mitchell</dc:creator>
  <cp:lastModifiedBy>Dale Seed</cp:lastModifiedBy>
  <cp:revision>626</cp:revision>
  <dcterms:created xsi:type="dcterms:W3CDTF">2012-09-11T22:52:11Z</dcterms:created>
  <dcterms:modified xsi:type="dcterms:W3CDTF">2021-02-09T02:01:19Z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pdateProcess">
    <vt:lpwstr>End</vt:lpwstr>
  </property>
</Properties>
</file>