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76" r:id="rId3"/>
    <p:sldId id="278" r:id="rId4"/>
    <p:sldId id="284" r:id="rId5"/>
    <p:sldId id="287" r:id="rId6"/>
    <p:sldId id="288" r:id="rId7"/>
    <p:sldId id="279" r:id="rId8"/>
    <p:sldId id="280" r:id="rId9"/>
    <p:sldId id="281" r:id="rId10"/>
    <p:sldId id="275" r:id="rId11"/>
    <p:sldId id="286" r:id="rId1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87" d="100"/>
          <a:sy n="87" d="100"/>
        </p:scale>
        <p:origin x="8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5" Type="http://schemas.openxmlformats.org/officeDocument/2006/relationships/tags" Target="../tags/tag16.xml"/><Relationship Id="rId10" Type="http://schemas.openxmlformats.org/officeDocument/2006/relationships/tags" Target="../tags/tag21.xml"/><Relationship Id="rId4" Type="http://schemas.openxmlformats.org/officeDocument/2006/relationships/tags" Target="../tags/tag15.xml"/><Relationship Id="rId9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TP49 </a:t>
            </a:r>
            <a:r>
              <a:rPr lang="en-US" dirty="0" smtClean="0">
                <a:cs typeface="Arial" panose="020B0604020202020204" pitchFamily="34" charset="0"/>
              </a:rPr>
              <a:t>closing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Andrew Min-gyu Han (andyhan@hansung.ac.kr )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2021-02-09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TP#49 R4 Stage 3 Freeze Date – </a:t>
            </a:r>
            <a:r>
              <a:rPr lang="en-US" altLang="ko-KR" i="1" dirty="0" smtClean="0">
                <a:solidFill>
                  <a:srgbClr val="FF0000"/>
                </a:solidFill>
              </a:rPr>
              <a:t>TP</a:t>
            </a:r>
            <a:r>
              <a:rPr lang="en-US" i="1" dirty="0" smtClean="0">
                <a:solidFill>
                  <a:srgbClr val="FF0000"/>
                </a:solidFill>
              </a:rPr>
              <a:t>#49 Now!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Q3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9623980" y="126646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33" idx="1"/>
          </p:cNvCxnSpPr>
          <p:nvPr/>
        </p:nvCxnSpPr>
        <p:spPr>
          <a:xfrm flipV="1">
            <a:off x="7508509" y="4763007"/>
            <a:ext cx="3321389" cy="24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47" name="Freeform 15"/>
          <p:cNvSpPr>
            <a:spLocks noEditPoints="1"/>
          </p:cNvSpPr>
          <p:nvPr/>
        </p:nvSpPr>
        <p:spPr bwMode="auto">
          <a:xfrm>
            <a:off x="6797729" y="455355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5 (4/year) – Tentative</a:t>
            </a:r>
            <a:endParaRPr lang="en-US" sz="4000" dirty="0"/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1 F</a:t>
            </a:r>
            <a:r>
              <a:rPr lang="en-US" altLang="ko-KR" dirty="0"/>
              <a:t>reeze</a:t>
            </a:r>
            <a:r>
              <a:rPr lang="en-US" altLang="zh-CN" dirty="0" smtClean="0"/>
              <a:t> Date </a:t>
            </a:r>
            <a:r>
              <a:rPr lang="en-US" altLang="zh-CN" smtClean="0"/>
              <a:t>: TP#51 </a:t>
            </a:r>
            <a:r>
              <a:rPr lang="en-US" altLang="zh-CN" dirty="0"/>
              <a:t>– </a:t>
            </a:r>
            <a:r>
              <a:rPr lang="en-US" altLang="zh-CN" dirty="0" smtClean="0"/>
              <a:t>Q3 2021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 smtClean="0"/>
              <a:t>R5 </a:t>
            </a:r>
            <a:r>
              <a:rPr lang="en-US" altLang="ko-KR" dirty="0"/>
              <a:t>Stage </a:t>
            </a:r>
            <a:r>
              <a:rPr lang="en-US" altLang="ko-KR" dirty="0" smtClean="0"/>
              <a:t>2 </a:t>
            </a:r>
            <a:r>
              <a:rPr lang="en-US" altLang="ko-KR" dirty="0"/>
              <a:t>Freeze</a:t>
            </a:r>
            <a:r>
              <a:rPr lang="en-US" altLang="zh-CN" dirty="0" smtClean="0"/>
              <a:t> Date : TP#54 – Q2 2022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3 Freeze Date </a:t>
            </a:r>
            <a:r>
              <a:rPr lang="en-US" altLang="zh-CN" dirty="0" smtClean="0"/>
              <a:t>: </a:t>
            </a:r>
            <a:r>
              <a:rPr lang="en-US" altLang="zh-CN" dirty="0"/>
              <a:t>TP#56 – </a:t>
            </a:r>
            <a:r>
              <a:rPr lang="en-US" altLang="zh-CN" dirty="0" smtClean="0"/>
              <a:t>Q4 </a:t>
            </a:r>
            <a:r>
              <a:rPr lang="en-US" altLang="zh-CN" dirty="0"/>
              <a:t>2022</a:t>
            </a:r>
            <a:endParaRPr lang="en-US" altLang="ko-KR" i="1" dirty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R5 ratification at TP56 + 2 Q2 2023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1250092" y="1290117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4522724" y="195155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329921" y="1943480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3031306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4087308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TP#52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144760" y="158551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TP#53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785813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7009925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1163863" y="4060967"/>
            <a:ext cx="1752181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1176475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2362454" y="4388185"/>
            <a:ext cx="154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R4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1898160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2141997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aute 80"/>
          <p:cNvSpPr/>
          <p:nvPr/>
        </p:nvSpPr>
        <p:spPr>
          <a:xfrm>
            <a:off x="7651728" y="4687644"/>
            <a:ext cx="129001" cy="200537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Gerader Verbinder 97"/>
          <p:cNvCxnSpPr/>
          <p:nvPr/>
        </p:nvCxnSpPr>
        <p:spPr>
          <a:xfrm>
            <a:off x="4456717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4393399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969395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3" name="Textfeld 81"/>
          <p:cNvSpPr txBox="1"/>
          <p:nvPr/>
        </p:nvSpPr>
        <p:spPr>
          <a:xfrm>
            <a:off x="8977476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628692" y="195901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TP#54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TP#55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TP#56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734603" y="19515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0" name="Textfeld 81"/>
          <p:cNvSpPr txBox="1"/>
          <p:nvPr/>
        </p:nvSpPr>
        <p:spPr>
          <a:xfrm>
            <a:off x="10402446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R5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smtClean="0">
                <a:solidFill>
                  <a:schemeClr val="bg1"/>
                </a:solidFill>
              </a:rPr>
              <a:t>Rati.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1191026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1685372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16687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TP#57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2204523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7221845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41" name="Gerader Verbinder 104"/>
          <p:cNvCxnSpPr/>
          <p:nvPr/>
        </p:nvCxnSpPr>
        <p:spPr>
          <a:xfrm>
            <a:off x="7718373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934981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979511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984415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1795460" y="436530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52" name="Freeform 15"/>
          <p:cNvSpPr>
            <a:spLocks noEditPoints="1"/>
          </p:cNvSpPr>
          <p:nvPr/>
        </p:nvSpPr>
        <p:spPr bwMode="auto">
          <a:xfrm>
            <a:off x="4553884" y="437029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3" name="Freeform 15"/>
          <p:cNvSpPr>
            <a:spLocks noEditPoints="1"/>
          </p:cNvSpPr>
          <p:nvPr/>
        </p:nvSpPr>
        <p:spPr bwMode="auto">
          <a:xfrm>
            <a:off x="7821903" y="4359755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4" name="Freeform 15"/>
          <p:cNvSpPr>
            <a:spLocks noEditPoints="1"/>
          </p:cNvSpPr>
          <p:nvPr/>
        </p:nvSpPr>
        <p:spPr bwMode="auto">
          <a:xfrm>
            <a:off x="9960228" y="437029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8" name="Textfeld 108"/>
          <p:cNvSpPr txBox="1"/>
          <p:nvPr/>
        </p:nvSpPr>
        <p:spPr>
          <a:xfrm>
            <a:off x="10581465" y="158551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TP#58</a:t>
            </a:r>
            <a:endParaRPr lang="en-US" dirty="0"/>
          </a:p>
        </p:txBody>
      </p:sp>
      <p:sp>
        <p:nvSpPr>
          <p:cNvPr id="156" name="Line 21"/>
          <p:cNvSpPr>
            <a:spLocks noChangeShapeType="1"/>
          </p:cNvSpPr>
          <p:nvPr/>
        </p:nvSpPr>
        <p:spPr bwMode="gray">
          <a:xfrm flipH="1" flipV="1">
            <a:off x="10883999" y="196987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Freeform 15"/>
          <p:cNvSpPr>
            <a:spLocks noEditPoints="1"/>
          </p:cNvSpPr>
          <p:nvPr/>
        </p:nvSpPr>
        <p:spPr bwMode="auto">
          <a:xfrm>
            <a:off x="2939568" y="406612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954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TP49 </a:t>
            </a:r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 / Release 5 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8826343" cy="1173570"/>
          </a:xfrm>
        </p:spPr>
        <p:txBody>
          <a:bodyPr>
            <a:normAutofit/>
          </a:bodyPr>
          <a:lstStyle/>
          <a:p>
            <a:r>
              <a:rPr lang="en-US" dirty="0" smtClean="0"/>
              <a:t>TP49 Opening </a:t>
            </a:r>
            <a:r>
              <a:rPr lang="en-US" dirty="0"/>
              <a:t>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30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TP#49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 smtClean="0">
                <a:solidFill>
                  <a:srgbClr val="C0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9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7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dates</a:t>
            </a:r>
            <a:endParaRPr lang="en-US" altLang="de-DE" sz="1800" b="1" dirty="0">
              <a:solidFill>
                <a:schemeClr val="tx2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17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 smtClean="0">
                <a:solidFill>
                  <a:prstClr val="black"/>
                </a:solidFill>
              </a:rPr>
              <a:t>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>
                <a:solidFill>
                  <a:srgbClr val="FF0000"/>
                </a:solidFill>
              </a:rPr>
              <a:t>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 for Rel-5</a:t>
            </a:r>
            <a:endParaRPr lang="en-US" altLang="de-DE" sz="2400" dirty="0">
              <a:solidFill>
                <a:prstClr val="black"/>
              </a:solidFill>
            </a:endParaRPr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2466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</a:t>
            </a:r>
            <a:r>
              <a:rPr lang="en-GB" altLang="de-DE" sz="1400" dirty="0" smtClean="0"/>
              <a:t>TP49 closing </a:t>
            </a:r>
            <a:r>
              <a:rPr lang="en-GB" altLang="de-DE" sz="1400" dirty="0" smtClean="0"/>
              <a:t>in ADM-0001-Work Program Management </a:t>
            </a:r>
            <a:r>
              <a:rPr lang="en-GB" altLang="de-DE" sz="1400" dirty="0" smtClean="0"/>
              <a:t>v49.2.0</a:t>
            </a:r>
            <a:r>
              <a:rPr lang="en-GB" altLang="de-DE" sz="1400" dirty="0" smtClean="0"/>
              <a:t>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30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5576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blue, </a:t>
            </a:r>
            <a:r>
              <a:rPr lang="en-US" altLang="ko-KR" sz="1400" dirty="0">
                <a:solidFill>
                  <a:srgbClr val="00B050"/>
                </a:solidFill>
              </a:rPr>
              <a:t>Release </a:t>
            </a:r>
            <a:r>
              <a:rPr lang="en-US" altLang="ko-KR" sz="1400" dirty="0" smtClean="0">
                <a:solidFill>
                  <a:srgbClr val="00B050"/>
                </a:solidFill>
              </a:rPr>
              <a:t>5 </a:t>
            </a:r>
            <a:r>
              <a:rPr lang="en-US" altLang="ko-KR" sz="1400" dirty="0">
                <a:solidFill>
                  <a:srgbClr val="00B050"/>
                </a:solidFill>
              </a:rPr>
              <a:t>candidates marked in blue</a:t>
            </a:r>
          </a:p>
          <a:p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2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 smtClean="0"/>
              <a:t>WI-0049 – Rel-1 &amp;2 &amp;3 Maintenance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WI-0070 – Public Warning Service </a:t>
            </a:r>
            <a:r>
              <a:rPr lang="en-US" altLang="de-DE" sz="1400" dirty="0">
                <a:solidFill>
                  <a:srgbClr val="0070C0"/>
                </a:solidFill>
              </a:rPr>
              <a:t>Enabler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WI-0084 </a:t>
            </a:r>
            <a:r>
              <a:rPr lang="en-US" altLang="de-DE" sz="1400" dirty="0">
                <a:solidFill>
                  <a:srgbClr val="0070C0"/>
                </a:solidFill>
              </a:rPr>
              <a:t>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>
                <a:solidFill>
                  <a:srgbClr val="00B050"/>
                </a:solidFill>
              </a:rPr>
              <a:t>WI-0099 - Management Object </a:t>
            </a:r>
            <a:r>
              <a:rPr lang="en-US" altLang="de-DE" sz="1400" dirty="0" smtClean="0">
                <a:solidFill>
                  <a:srgbClr val="00B050"/>
                </a:solidFill>
              </a:rPr>
              <a:t>Migration</a:t>
            </a:r>
          </a:p>
          <a:p>
            <a:r>
              <a:rPr lang="en-US" altLang="de-DE" sz="1400" dirty="0" smtClean="0">
                <a:solidFill>
                  <a:srgbClr val="00B050"/>
                </a:solidFill>
              </a:rPr>
              <a:t>WI-0101 </a:t>
            </a:r>
            <a:r>
              <a:rPr lang="en-US" altLang="de-DE" sz="1400" dirty="0">
                <a:solidFill>
                  <a:srgbClr val="00B050"/>
                </a:solidFill>
              </a:rPr>
              <a:t>- Advanced semantic discovery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/>
              <a:t>WI-0054 – Developer’s guide series</a:t>
            </a:r>
          </a:p>
          <a:p>
            <a:r>
              <a:rPr lang="en-US" altLang="de-DE" sz="1400" dirty="0" smtClean="0"/>
              <a:t>WI-0060 - Interoperability testing Release 2</a:t>
            </a:r>
          </a:p>
          <a:p>
            <a:r>
              <a:rPr lang="en-US" altLang="de-DE" sz="1400" dirty="0" smtClean="0"/>
              <a:t>WI-0085 </a:t>
            </a:r>
            <a:r>
              <a:rPr lang="en-US" altLang="de-DE" sz="1400" dirty="0" smtClean="0"/>
              <a:t>- Conformance </a:t>
            </a:r>
            <a:r>
              <a:rPr lang="en-US" altLang="de-DE" sz="1400" dirty="0"/>
              <a:t>Test Specifications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4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4</a:t>
            </a:r>
          </a:p>
          <a:p>
            <a:r>
              <a:rPr lang="en-US" altLang="de-DE" sz="1400" dirty="0" smtClean="0"/>
              <a:t>WI-0097 </a:t>
            </a:r>
            <a:r>
              <a:rPr lang="en-US" altLang="de-DE" sz="1400" dirty="0"/>
              <a:t>- Interoperability testing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/>
              <a:t>WI-0103 </a:t>
            </a:r>
            <a:r>
              <a:rPr lang="en-US" altLang="de-DE" sz="1400" dirty="0"/>
              <a:t>– oneM2M API guide Rel3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WI-0076 </a:t>
            </a:r>
            <a:r>
              <a:rPr lang="en-US" altLang="de-DE" sz="1400" dirty="0">
                <a:solidFill>
                  <a:srgbClr val="0070C0"/>
                </a:solidFill>
              </a:rPr>
              <a:t>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>
                <a:solidFill>
                  <a:srgbClr val="00B050"/>
                </a:solidFill>
              </a:rPr>
              <a:t>WI-0095 - oneM2M System Enhancements to Support Data Protection Regulations</a:t>
            </a:r>
          </a:p>
          <a:p>
            <a:r>
              <a:rPr lang="en-US" altLang="de-DE" sz="1400" dirty="0">
                <a:solidFill>
                  <a:srgbClr val="00B050"/>
                </a:solidFill>
              </a:rPr>
              <a:t>WI-0096 -  Effective IoT Communication to Protect 3GPP </a:t>
            </a:r>
            <a:r>
              <a:rPr lang="en-US" altLang="de-DE" sz="1400" dirty="0" smtClean="0">
                <a:solidFill>
                  <a:srgbClr val="00B050"/>
                </a:solidFill>
              </a:rPr>
              <a:t>Networks</a:t>
            </a:r>
          </a:p>
          <a:p>
            <a:r>
              <a:rPr lang="en-US" altLang="de-DE" sz="1400" dirty="0" smtClean="0">
                <a:solidFill>
                  <a:srgbClr val="00B050"/>
                </a:solidFill>
              </a:rPr>
              <a:t>WI-0100 – oneM2M and </a:t>
            </a:r>
            <a:r>
              <a:rPr lang="en-US" altLang="de-DE" sz="1400" dirty="0" err="1" smtClean="0">
                <a:solidFill>
                  <a:srgbClr val="00B050"/>
                </a:solidFill>
              </a:rPr>
              <a:t>SensorThings</a:t>
            </a:r>
            <a:r>
              <a:rPr lang="en-US" altLang="de-DE" sz="1400" dirty="0" smtClean="0">
                <a:solidFill>
                  <a:srgbClr val="00B050"/>
                </a:solidFill>
              </a:rPr>
              <a:t> API</a:t>
            </a:r>
          </a:p>
          <a:p>
            <a:r>
              <a:rPr lang="en-US" altLang="de-DE" sz="1400" dirty="0">
                <a:solidFill>
                  <a:srgbClr val="00B050"/>
                </a:solidFill>
              </a:rPr>
              <a:t>WI-0102 - System enhancements to support Data License Management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WIs target for Rel-4</a:t>
            </a:r>
            <a:endParaRPr lang="ko-KR" altLang="en-US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647" y="1399402"/>
            <a:ext cx="7359287" cy="484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486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WIs target for </a:t>
            </a:r>
            <a:r>
              <a:rPr lang="en-US" altLang="ko-KR" dirty="0" smtClean="0"/>
              <a:t>Rel-5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2065" y="2721255"/>
            <a:ext cx="8377342" cy="165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40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TP49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96" y="2604212"/>
            <a:ext cx="11185043" cy="1022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TP49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96" y="2092148"/>
            <a:ext cx="11625117" cy="2502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dirty="0" smtClean="0">
              <a:solidFill>
                <a:schemeClr val="accent1"/>
              </a:solidFill>
            </a:endParaRPr>
          </a:p>
          <a:p>
            <a:r>
              <a:rPr lang="en-US" altLang="zh-CN" sz="2400" dirty="0">
                <a:solidFill>
                  <a:schemeClr val="accent1"/>
                </a:solidFill>
              </a:rPr>
              <a:t>4</a:t>
            </a:r>
            <a:r>
              <a:rPr lang="en-US" altLang="zh-CN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 smtClean="0">
                <a:solidFill>
                  <a:schemeClr val="accent1"/>
                </a:solidFill>
              </a:rPr>
              <a:t>stalled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678" y="2282342"/>
            <a:ext cx="11484477" cy="197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581</Words>
  <Application>Microsoft Office PowerPoint</Application>
  <PresentationFormat>와이드스크린</PresentationFormat>
  <Paragraphs>144</Paragraphs>
  <Slides>11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21" baseType="lpstr">
      <vt:lpstr>Book</vt:lpstr>
      <vt:lpstr>宋体</vt:lpstr>
      <vt:lpstr>Tele-GroteskFet</vt:lpstr>
      <vt:lpstr>맑은 고딕</vt:lpstr>
      <vt:lpstr>Arial</vt:lpstr>
      <vt:lpstr>Calibri</vt:lpstr>
      <vt:lpstr>Myriad Pro</vt:lpstr>
      <vt:lpstr>Myriad Pro Light</vt:lpstr>
      <vt:lpstr>Times New Roman</vt:lpstr>
      <vt:lpstr>Office Theme</vt:lpstr>
      <vt:lpstr>WPM status report TP49 closing</vt:lpstr>
      <vt:lpstr>WPM Status at TP49 closing</vt:lpstr>
      <vt:lpstr>TP49 Opening - WI Snapshot</vt:lpstr>
      <vt:lpstr>30 active WIs*</vt:lpstr>
      <vt:lpstr>WIs target for Rel-4</vt:lpstr>
      <vt:lpstr>WIs target for Rel-5</vt:lpstr>
      <vt:lpstr>Freeze at TP49</vt:lpstr>
      <vt:lpstr>Approval at TP49</vt:lpstr>
      <vt:lpstr>Overdue WIs</vt:lpstr>
      <vt:lpstr>Timeline Release 4</vt:lpstr>
      <vt:lpstr>Timeline Release 5 (4/year) – Tentative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245</cp:revision>
  <cp:lastPrinted>2020-04-20T12:01:53Z</cp:lastPrinted>
  <dcterms:created xsi:type="dcterms:W3CDTF">2017-09-21T15:46:31Z</dcterms:created>
  <dcterms:modified xsi:type="dcterms:W3CDTF">2021-02-09T11:10:57Z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