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99" r:id="rId2"/>
    <p:sldId id="295" r:id="rId3"/>
    <p:sldId id="300" r:id="rId4"/>
    <p:sldId id="304" r:id="rId5"/>
    <p:sldId id="266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FBD"/>
    <a:srgbClr val="E30613"/>
    <a:srgbClr val="575756"/>
    <a:srgbClr val="E21E25"/>
    <a:srgbClr val="960000"/>
    <a:srgbClr val="F57575"/>
    <a:srgbClr val="B10F0F"/>
    <a:srgbClr val="7A0000"/>
    <a:srgbClr val="B2B2B2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87664" autoAdjust="0"/>
  </p:normalViewPr>
  <p:slideViewPr>
    <p:cSldViewPr showGuides="1">
      <p:cViewPr varScale="1">
        <p:scale>
          <a:sx n="83" d="100"/>
          <a:sy n="83" d="100"/>
        </p:scale>
        <p:origin x="77" y="206"/>
      </p:cViewPr>
      <p:guideLst>
        <p:guide orient="horz" pos="323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4090-F07B-473B-B97D-EE7D61C6B9EE}" type="datetimeFigureOut">
              <a:rPr lang="en-ZA" smtClean="0"/>
              <a:t>2021/04/21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DB23-E148-4DA9-B1BF-0C0C81E86E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4666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508D-DFC3-4959-A3B8-CF01D06227B5}" type="datetimeFigureOut">
              <a:rPr lang="en-ZA" smtClean="0"/>
              <a:t>2021/04/21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6F95-6645-4D84-B47C-E7B4E1A6F5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31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43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64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34555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01155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84136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85088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82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347614"/>
            <a:ext cx="8249418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168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197114" y="1802018"/>
            <a:ext cx="7479342" cy="2713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197114" y="1347614"/>
            <a:ext cx="7479342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623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347614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03165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3165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487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1650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0848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1650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11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1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297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129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73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34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614864" y="4827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169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807" r:id="rId2"/>
    <p:sldLayoutId id="2147483711" r:id="rId3"/>
    <p:sldLayoutId id="2147483707" r:id="rId4"/>
    <p:sldLayoutId id="2147483710" r:id="rId5"/>
    <p:sldLayoutId id="2147483805" r:id="rId6"/>
    <p:sldLayoutId id="2147483714" r:id="rId7"/>
    <p:sldLayoutId id="2147483716" r:id="rId8"/>
    <p:sldLayoutId id="2147483713" r:id="rId9"/>
    <p:sldLayoutId id="2147483708" r:id="rId10"/>
    <p:sldLayoutId id="2147483715" r:id="rId11"/>
    <p:sldLayoutId id="2147483717" r:id="rId12"/>
    <p:sldLayoutId id="2147483806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emf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Orienta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SDO mapping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Feedback to SDOs the OPG has engaged with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8625" y="490483"/>
            <a:ext cx="8272464" cy="4292655"/>
            <a:chOff x="428625" y="490483"/>
            <a:chExt cx="8272464" cy="4292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01" y="490483"/>
              <a:ext cx="904240" cy="90424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28625" y="4711700"/>
              <a:ext cx="8272464" cy="71438"/>
              <a:chOff x="428625" y="4711700"/>
              <a:chExt cx="8272464" cy="7143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8625" y="4711700"/>
                <a:ext cx="2757488" cy="714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86113" y="4711700"/>
                <a:ext cx="2757488" cy="71438"/>
              </a:xfrm>
              <a:prstGeom prst="rect">
                <a:avLst/>
              </a:prstGeom>
              <a:solidFill>
                <a:srgbClr val="E306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43601" y="4711700"/>
                <a:ext cx="2757488" cy="71438"/>
              </a:xfrm>
              <a:prstGeom prst="rect">
                <a:avLst/>
              </a:prstGeom>
              <a:solidFill>
                <a:srgbClr val="94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628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process took longer than expected because mapping was hard</a:t>
            </a:r>
          </a:p>
          <a:p>
            <a:pPr lvl="1"/>
            <a:r>
              <a:rPr lang="en-ZA" dirty="0"/>
              <a:t>no party offered a 1-to-1 match</a:t>
            </a:r>
          </a:p>
          <a:p>
            <a:pPr lvl="1"/>
            <a:r>
              <a:rPr lang="en-ZA" dirty="0"/>
              <a:t>Gaps exist in all solutions that were considered</a:t>
            </a:r>
          </a:p>
          <a:p>
            <a:r>
              <a:rPr lang="en-ZA" dirty="0"/>
              <a:t>OPG ended up choosing a two track approach</a:t>
            </a:r>
          </a:p>
          <a:p>
            <a:pPr lvl="1"/>
            <a:r>
              <a:rPr lang="en-ZA" dirty="0"/>
              <a:t>Select SDOs that seemed to provide the best long term synergies</a:t>
            </a:r>
          </a:p>
          <a:p>
            <a:pPr lvl="1"/>
            <a:r>
              <a:rPr lang="en-ZA" dirty="0"/>
              <a:t>Work with an open source reference implementation for the short term</a:t>
            </a:r>
          </a:p>
          <a:p>
            <a:pPr lvl="2"/>
            <a:r>
              <a:rPr lang="en-ZA" dirty="0"/>
              <a:t>To build experience and ensure that market window is not missed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7114" y="562372"/>
            <a:ext cx="7399312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Overall feedback for every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31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OneM2M follows a similar platform approach as OPG</a:t>
            </a:r>
          </a:p>
          <a:p>
            <a:r>
              <a:rPr lang="en-GB" dirty="0"/>
              <a:t>The scope of OneM2M is different though</a:t>
            </a:r>
          </a:p>
          <a:p>
            <a:r>
              <a:rPr lang="en-GB" dirty="0"/>
              <a:t>Led to incompatible aspects that seem hard to address</a:t>
            </a:r>
          </a:p>
          <a:p>
            <a:pPr lvl="1"/>
            <a:r>
              <a:rPr lang="en-GB" dirty="0"/>
              <a:t>E.g. lack of Kubernetes support</a:t>
            </a:r>
          </a:p>
          <a:p>
            <a:r>
              <a:rPr lang="en-GB" dirty="0"/>
              <a:t>Seemed further removed from core network integration and from the virtualisation that will likely complement edge deployments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OneM2M: specific feedback</a:t>
            </a:r>
          </a:p>
        </p:txBody>
      </p:sp>
    </p:spTree>
    <p:extLst>
      <p:ext uri="{BB962C8B-B14F-4D97-AF65-F5344CB8AC3E}">
        <p14:creationId xmlns:p14="http://schemas.microsoft.com/office/powerpoint/2010/main" val="214117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F8F54C-B01E-40B5-AA26-5D24F14D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3GPP and ETSI, support required to draft / present LS, to initiate co-working </a:t>
            </a:r>
          </a:p>
          <a:p>
            <a:r>
              <a:rPr lang="en-GB" dirty="0"/>
              <a:t>LS to other fora to inform them of </a:t>
            </a:r>
            <a:r>
              <a:rPr lang="en-GB"/>
              <a:t>OP decision </a:t>
            </a:r>
            <a:endParaRPr lang="en-GB" dirty="0"/>
          </a:p>
          <a:p>
            <a:r>
              <a:rPr lang="en-GB" dirty="0"/>
              <a:t>GSMA will contact other organisations separately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8B5C9-7451-4FFB-86EF-4B3C7EF538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B6ED5B-BC16-4F72-8D52-59775DFD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 ask:</a:t>
            </a:r>
          </a:p>
        </p:txBody>
      </p:sp>
    </p:spTree>
    <p:extLst>
      <p:ext uri="{BB962C8B-B14F-4D97-AF65-F5344CB8AC3E}">
        <p14:creationId xmlns:p14="http://schemas.microsoft.com/office/powerpoint/2010/main" val="244035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Latin-guy-talking-at-phone-in-front-of-blue-wall-000076653103_Large.jpg"/>
          <p:cNvPicPr>
            <a:picLocks noGrp="1" noChangeAspect="1"/>
          </p:cNvPicPr>
          <p:nvPr>
            <p:ph type="pic" sz="quarter" idx="5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" b="26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410400"/>
            <a:ext cx="440288" cy="440288"/>
          </a:xfrm>
          <a:prstGeom prst="rect">
            <a:avLst/>
          </a:prstGeom>
        </p:spPr>
      </p:pic>
      <p:pic>
        <p:nvPicPr>
          <p:cNvPr id="8" name="Picture Placeholder 7" descr="iStock_000058797696_Large.jpg"/>
          <p:cNvPicPr>
            <a:picLocks noGrp="1" noChangeAspect="1"/>
          </p:cNvPicPr>
          <p:nvPr>
            <p:ph type="pic" sz="quarter" idx="6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b="7395"/>
          <a:stretch>
            <a:fillRect/>
          </a:stretch>
        </p:blipFill>
        <p:spPr/>
      </p:pic>
      <p:pic>
        <p:nvPicPr>
          <p:cNvPr id="12" name="Picture Placeholder 11" descr="Fun-with-cardboard-virtual-reality-simulatop-000093639499_Double.jpg"/>
          <p:cNvPicPr>
            <a:picLocks noGrp="1" noChangeAspect="1"/>
          </p:cNvPicPr>
          <p:nvPr>
            <p:ph type="pic" sz="quarter" idx="6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9564"/>
          <a:stretch>
            <a:fillRect/>
          </a:stretch>
        </p:blipFill>
        <p:spPr/>
      </p:pic>
      <p:pic>
        <p:nvPicPr>
          <p:cNvPr id="17" name="Picture Placeholder 16" descr="11.jpg"/>
          <p:cNvPicPr>
            <a:picLocks noGrp="1" noChangeAspect="1"/>
          </p:cNvPicPr>
          <p:nvPr>
            <p:ph type="pic" sz="quarter" idx="6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52536"/>
          <a:stretch/>
        </p:blipFill>
        <p:spPr/>
      </p:pic>
      <p:pic>
        <p:nvPicPr>
          <p:cNvPr id="21" name="Picture Placeholder 20" descr="12.jpg"/>
          <p:cNvPicPr>
            <a:picLocks noGrp="1" noChangeAspect="1"/>
          </p:cNvPicPr>
          <p:nvPr>
            <p:ph type="pic" sz="quarter" idx="6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b="2081"/>
          <a:stretch>
            <a:fillRect/>
          </a:stretch>
        </p:blipFill>
        <p:spPr/>
      </p:pic>
      <p:pic>
        <p:nvPicPr>
          <p:cNvPr id="23" name="Picture Placeholder 22" descr="4.jpg"/>
          <p:cNvPicPr>
            <a:picLocks noGrp="1" noChangeAspect="1"/>
          </p:cNvPicPr>
          <p:nvPr>
            <p:ph type="pic" sz="quarter" idx="6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r="8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42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173</Words>
  <Application>Microsoft Office PowerPoint</Application>
  <PresentationFormat>On-screen Show (16:9)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Futura LT Book</vt:lpstr>
      <vt:lpstr>Sketch Rockwell</vt:lpstr>
      <vt:lpstr>Times New Roman</vt:lpstr>
      <vt:lpstr>Wingdings</vt:lpstr>
      <vt:lpstr>1_GSMA</vt:lpstr>
      <vt:lpstr>SDO mapping</vt:lpstr>
      <vt:lpstr>Overall feedback for every party</vt:lpstr>
      <vt:lpstr>OneM2M: specific feedback</vt:lpstr>
      <vt:lpstr>OP ask: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Ramos</dc:creator>
  <cp:lastModifiedBy>Faisal Zia</cp:lastModifiedBy>
  <cp:revision>189</cp:revision>
  <dcterms:created xsi:type="dcterms:W3CDTF">2015-08-18T07:33:33Z</dcterms:created>
  <dcterms:modified xsi:type="dcterms:W3CDTF">2021-04-21T15:40:23Z</dcterms:modified>
</cp:coreProperties>
</file>