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2" r:id="rId3"/>
    <p:sldId id="264" r:id="rId4"/>
    <p:sldId id="266" r:id="rId5"/>
    <p:sldId id="265"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15" autoAdjust="0"/>
    <p:restoredTop sz="94660"/>
  </p:normalViewPr>
  <p:slideViewPr>
    <p:cSldViewPr snapToGrid="0">
      <p:cViewPr varScale="1">
        <p:scale>
          <a:sx n="128" d="100"/>
          <a:sy n="128" d="100"/>
        </p:scale>
        <p:origin x="784" y="16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10.05.21</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5/10/21</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lstStyle/>
          <a:p>
            <a:r>
              <a:rPr lang="en-US" dirty="0">
                <a:latin typeface="Arial" panose="020B0604020202020204" pitchFamily="34" charset="0"/>
                <a:cs typeface="Arial" panose="020B0604020202020204" pitchFamily="34" charset="0"/>
              </a:rPr>
              <a:t>Need to Support AI/ML Applications</a:t>
            </a: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JaeSeung Song (KETI)</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
        <p:nvSpPr>
          <p:cNvPr id="5" name="Rectangle 4">
            <a:extLst>
              <a:ext uri="{FF2B5EF4-FFF2-40B4-BE49-F238E27FC236}">
                <a16:creationId xmlns:a16="http://schemas.microsoft.com/office/drawing/2014/main" id="{5B449A89-BCEA-B24C-BA96-62D36F167667}"/>
              </a:ext>
            </a:extLst>
          </p:cNvPr>
          <p:cNvSpPr/>
          <p:nvPr/>
        </p:nvSpPr>
        <p:spPr>
          <a:xfrm>
            <a:off x="67377" y="0"/>
            <a:ext cx="8559788" cy="369332"/>
          </a:xfrm>
          <a:prstGeom prst="rect">
            <a:avLst/>
          </a:prstGeom>
        </p:spPr>
        <p:txBody>
          <a:bodyPr wrap="square">
            <a:spAutoFit/>
          </a:bodyPr>
          <a:lstStyle/>
          <a:p>
            <a:r>
              <a:rPr lang="en-US" dirty="0"/>
              <a:t>TP-2021-0044-Need_to_support_AI_and_ML_applications</a:t>
            </a:r>
            <a:endParaRPr lang="en-KR" dirty="0"/>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4F5C8FB5-CBA3-4CF5-BE06-6B740F8F15F6}"/>
              </a:ext>
            </a:extLst>
          </p:cNvPr>
          <p:cNvSpPr>
            <a:spLocks noGrp="1"/>
          </p:cNvSpPr>
          <p:nvPr>
            <p:ph type="title"/>
          </p:nvPr>
        </p:nvSpPr>
        <p:spPr/>
        <p:txBody>
          <a:bodyPr>
            <a:normAutofit/>
          </a:bodyPr>
          <a:lstStyle/>
          <a:p>
            <a:r>
              <a:rPr lang="de-DE" dirty="0"/>
              <a:t>Motivation </a:t>
            </a:r>
            <a:r>
              <a:rPr lang="de-DE" dirty="0" err="1"/>
              <a:t>and</a:t>
            </a:r>
            <a:r>
              <a:rPr lang="de-DE" dirty="0"/>
              <a:t> Background</a:t>
            </a:r>
          </a:p>
        </p:txBody>
      </p:sp>
      <p:sp>
        <p:nvSpPr>
          <p:cNvPr id="5" name="Inhaltsplatzhalter 4">
            <a:extLst>
              <a:ext uri="{FF2B5EF4-FFF2-40B4-BE49-F238E27FC236}">
                <a16:creationId xmlns:a16="http://schemas.microsoft.com/office/drawing/2014/main" id="{ACE80DD8-EF33-4FF5-800D-CBC2D84DAAA4}"/>
              </a:ext>
            </a:extLst>
          </p:cNvPr>
          <p:cNvSpPr>
            <a:spLocks noGrp="1"/>
          </p:cNvSpPr>
          <p:nvPr>
            <p:ph idx="1"/>
          </p:nvPr>
        </p:nvSpPr>
        <p:spPr>
          <a:xfrm>
            <a:off x="334696" y="1493918"/>
            <a:ext cx="10515600" cy="4621873"/>
          </a:xfrm>
        </p:spPr>
        <p:txBody>
          <a:bodyPr>
            <a:normAutofit/>
          </a:bodyPr>
          <a:lstStyle/>
          <a:p>
            <a:pPr fontAlgn="ctr"/>
            <a:r>
              <a:rPr lang="en-US" altLang="ko-KR" sz="2000" dirty="0">
                <a:latin typeface="Arial" panose="020B0604020202020204" pitchFamily="34" charset="0"/>
                <a:cs typeface="Arial" panose="020B0604020202020204" pitchFamily="34" charset="0"/>
              </a:rPr>
              <a:t>Many Artificial Intelligence (AI) and Machine Learning (ML) applications use data collected in IoT platforms to train their model. </a:t>
            </a:r>
          </a:p>
          <a:p>
            <a:pPr fontAlgn="ctr"/>
            <a:r>
              <a:rPr lang="en-US" altLang="ko-KR" sz="2000" dirty="0">
                <a:latin typeface="Arial" panose="020B0604020202020204" pitchFamily="34" charset="0"/>
                <a:cs typeface="Arial" panose="020B0604020202020204" pitchFamily="34" charset="0"/>
              </a:rPr>
              <a:t>Depending on the quality and quantity of collected dataset for model training, the performance of AI models are different. </a:t>
            </a:r>
          </a:p>
          <a:p>
            <a:pPr fontAlgn="ctr"/>
            <a:r>
              <a:rPr lang="en-US" altLang="ko-KR" sz="2000" dirty="0">
                <a:latin typeface="Arial" panose="020B0604020202020204" pitchFamily="34" charset="0"/>
                <a:cs typeface="Arial" panose="020B0604020202020204" pitchFamily="34" charset="0"/>
              </a:rPr>
              <a:t>IoT platform (including oneM2M) is a place holder to collect and manage various data (image, text, sensory, etc.)</a:t>
            </a:r>
          </a:p>
          <a:p>
            <a:pPr fontAlgn="ctr"/>
            <a:r>
              <a:rPr lang="en-US" altLang="ko-KR" sz="2000" dirty="0">
                <a:latin typeface="Arial" panose="020B0604020202020204" pitchFamily="34" charset="0"/>
                <a:cs typeface="Arial" panose="020B0604020202020204" pitchFamily="34" charset="0"/>
              </a:rPr>
              <a:t>In order to build a good model, it is very important to have good data management. </a:t>
            </a:r>
          </a:p>
          <a:p>
            <a:pPr fontAlgn="ctr"/>
            <a:r>
              <a:rPr lang="en-US" altLang="ko-KR" sz="2000" dirty="0">
                <a:latin typeface="Arial" panose="020B0604020202020204" pitchFamily="34" charset="0"/>
                <a:cs typeface="Arial" panose="020B0604020202020204" pitchFamily="34" charset="0"/>
              </a:rPr>
              <a:t>As AI technologies are now being used in many network systems (such as telco core network, smart factory platform, including IoT platforms), it is good to consider providing necessary AI enablement features to IoT platforms. </a:t>
            </a:r>
          </a:p>
          <a:p>
            <a:pPr fontAlgn="ctr"/>
            <a:r>
              <a:rPr lang="en-US" altLang="ko-KR" sz="2000" dirty="0">
                <a:latin typeface="Arial" panose="020B0604020202020204" pitchFamily="34" charset="0"/>
                <a:cs typeface="Arial" panose="020B0604020202020204" pitchFamily="34" charset="0"/>
              </a:rPr>
              <a:t>If AI applications use IoT platforms that support proper AI data management, the applications can provide various intelligent services more easily. </a:t>
            </a:r>
          </a:p>
        </p:txBody>
      </p:sp>
    </p:spTree>
    <p:extLst>
      <p:ext uri="{BB962C8B-B14F-4D97-AF65-F5344CB8AC3E}">
        <p14:creationId xmlns:p14="http://schemas.microsoft.com/office/powerpoint/2010/main" val="2611004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FD56E-14AA-413F-ACBB-1BEE2E923042}"/>
              </a:ext>
            </a:extLst>
          </p:cNvPr>
          <p:cNvSpPr>
            <a:spLocks noGrp="1"/>
          </p:cNvSpPr>
          <p:nvPr>
            <p:ph type="title"/>
          </p:nvPr>
        </p:nvSpPr>
        <p:spPr/>
        <p:txBody>
          <a:bodyPr/>
          <a:lstStyle/>
          <a:p>
            <a:r>
              <a:rPr lang="en-US" dirty="0"/>
              <a:t>Information: Steps of ML</a:t>
            </a:r>
            <a:endParaRPr lang="de-DE" dirty="0"/>
          </a:p>
        </p:txBody>
      </p:sp>
      <p:sp>
        <p:nvSpPr>
          <p:cNvPr id="5" name="Content Placeholder 4">
            <a:extLst>
              <a:ext uri="{FF2B5EF4-FFF2-40B4-BE49-F238E27FC236}">
                <a16:creationId xmlns:a16="http://schemas.microsoft.com/office/drawing/2014/main" id="{26F98D4E-6DED-3C4A-8756-28CEF8EDE6E0}"/>
              </a:ext>
            </a:extLst>
          </p:cNvPr>
          <p:cNvSpPr>
            <a:spLocks noGrp="1"/>
          </p:cNvSpPr>
          <p:nvPr>
            <p:ph idx="1"/>
          </p:nvPr>
        </p:nvSpPr>
        <p:spPr>
          <a:xfrm>
            <a:off x="334696" y="1493919"/>
            <a:ext cx="11704904" cy="4936698"/>
          </a:xfrm>
        </p:spPr>
        <p:txBody>
          <a:bodyPr>
            <a:normAutofit/>
          </a:bodyPr>
          <a:lstStyle/>
          <a:p>
            <a:pPr fontAlgn="ctr"/>
            <a:r>
              <a:rPr lang="en-US" altLang="ko-KR" sz="2000" dirty="0">
                <a:latin typeface="Arial" panose="020B0604020202020204" pitchFamily="34" charset="0"/>
                <a:cs typeface="Arial" panose="020B0604020202020204" pitchFamily="34" charset="0"/>
              </a:rPr>
              <a:t>Typically it is known that there are seven main steps involved in ML as follows: </a:t>
            </a:r>
          </a:p>
          <a:p>
            <a:pPr lvl="1" fontAlgn="ctr"/>
            <a:r>
              <a:rPr lang="en-US" altLang="ko-KR" sz="1600" dirty="0">
                <a:latin typeface="Arial" panose="020B0604020202020204" pitchFamily="34" charset="0"/>
                <a:cs typeface="Arial" panose="020B0604020202020204" pitchFamily="34" charset="0"/>
              </a:rPr>
              <a:t>Step 1: Collect data </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The quality and quantity of data is very important to have a good predictive model</a:t>
            </a:r>
            <a:endParaRPr lang="en-US" altLang="ko-KR" sz="1600" dirty="0">
              <a:latin typeface="Arial" panose="020B0604020202020204" pitchFamily="34" charset="0"/>
              <a:cs typeface="Arial" panose="020B0604020202020204" pitchFamily="34" charset="0"/>
            </a:endParaRPr>
          </a:p>
          <a:p>
            <a:pPr lvl="1" fontAlgn="ctr"/>
            <a:r>
              <a:rPr lang="en-US" altLang="ko-KR" sz="1600" dirty="0">
                <a:latin typeface="Arial" panose="020B0604020202020204" pitchFamily="34" charset="0"/>
                <a:cs typeface="Arial" panose="020B0604020202020204" pitchFamily="34" charset="0"/>
              </a:rPr>
              <a:t>Step 2: Prepare data</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Use collected data to prepare for use in a machine learning training (a dataset is classified into three parts, i.e., train, validate, and test. Data can also be augmented to have enough dataset for training)</a:t>
            </a:r>
            <a:endParaRPr lang="en-US" altLang="ko-KR" sz="1600" dirty="0">
              <a:latin typeface="Arial" panose="020B0604020202020204" pitchFamily="34" charset="0"/>
              <a:cs typeface="Arial" panose="020B0604020202020204" pitchFamily="34" charset="0"/>
            </a:endParaRPr>
          </a:p>
          <a:p>
            <a:pPr lvl="1" fontAlgn="ctr"/>
            <a:r>
              <a:rPr lang="en-US" altLang="ko-KR" sz="1600" dirty="0">
                <a:latin typeface="Arial" panose="020B0604020202020204" pitchFamily="34" charset="0"/>
                <a:cs typeface="Arial" panose="020B0604020202020204" pitchFamily="34" charset="0"/>
              </a:rPr>
              <a:t>Step 3: Choose a model </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There exist many models. Some are suitable for image data, others for text. Depending on a situation, a proper model should be selected. </a:t>
            </a:r>
            <a:endParaRPr lang="en-US" altLang="ko-KR" sz="1600" dirty="0">
              <a:latin typeface="Arial" panose="020B0604020202020204" pitchFamily="34" charset="0"/>
              <a:cs typeface="Arial" panose="020B0604020202020204" pitchFamily="34" charset="0"/>
            </a:endParaRPr>
          </a:p>
          <a:p>
            <a:pPr lvl="1" fontAlgn="ctr"/>
            <a:r>
              <a:rPr lang="en-US" altLang="ko-KR" sz="1600" dirty="0">
                <a:latin typeface="Arial" panose="020B0604020202020204" pitchFamily="34" charset="0"/>
                <a:cs typeface="Arial" panose="020B0604020202020204" pitchFamily="34" charset="0"/>
              </a:rPr>
              <a:t>Step 4: Train the model </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Use collected data set to improve the model. </a:t>
            </a:r>
            <a:endParaRPr lang="en-US" altLang="ko-KR" sz="1600" dirty="0">
              <a:latin typeface="Arial" panose="020B0604020202020204" pitchFamily="34" charset="0"/>
              <a:cs typeface="Arial" panose="020B0604020202020204" pitchFamily="34" charset="0"/>
            </a:endParaRPr>
          </a:p>
          <a:p>
            <a:pPr lvl="1" fontAlgn="ctr"/>
            <a:r>
              <a:rPr lang="en-US" altLang="ko-KR" sz="1600" dirty="0">
                <a:latin typeface="Arial" panose="020B0604020202020204" pitchFamily="34" charset="0"/>
                <a:cs typeface="Arial" panose="020B0604020202020204" pitchFamily="34" charset="0"/>
              </a:rPr>
              <a:t>Step 5: Evaluation</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The trained model is evaluated to see the model is good or not. (a collected dataset should be split into three parts, i.e., train, validation and test)</a:t>
            </a:r>
            <a:endParaRPr lang="en-US" altLang="ko-KR" sz="1600" dirty="0">
              <a:latin typeface="Arial" panose="020B0604020202020204" pitchFamily="34" charset="0"/>
              <a:cs typeface="Arial" panose="020B0604020202020204" pitchFamily="34" charset="0"/>
            </a:endParaRPr>
          </a:p>
          <a:p>
            <a:pPr lvl="1" fontAlgn="ctr"/>
            <a:r>
              <a:rPr lang="en-US" altLang="ko-KR" sz="1600" dirty="0">
                <a:latin typeface="Arial" panose="020B0604020202020204" pitchFamily="34" charset="0"/>
                <a:cs typeface="Arial" panose="020B0604020202020204" pitchFamily="34" charset="0"/>
              </a:rPr>
              <a:t>Step 6: Parameter tuning</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If possible and there is a room for improving a tested model, tune parameters used by the model</a:t>
            </a:r>
            <a:endParaRPr lang="en-US" altLang="ko-KR" sz="1600" dirty="0">
              <a:latin typeface="Arial" panose="020B0604020202020204" pitchFamily="34" charset="0"/>
              <a:cs typeface="Arial" panose="020B0604020202020204" pitchFamily="34" charset="0"/>
            </a:endParaRPr>
          </a:p>
          <a:p>
            <a:pPr lvl="1" fontAlgn="ctr"/>
            <a:r>
              <a:rPr lang="en-US" altLang="ko-KR" sz="1600" dirty="0">
                <a:latin typeface="Arial" panose="020B0604020202020204" pitchFamily="34" charset="0"/>
                <a:cs typeface="Arial" panose="020B0604020202020204" pitchFamily="34" charset="0"/>
              </a:rPr>
              <a:t>Step 7: Make predictions</a:t>
            </a:r>
            <a:br>
              <a:rPr lang="en-US" altLang="ko-KR" sz="1600" dirty="0">
                <a:latin typeface="Arial" panose="020B0604020202020204" pitchFamily="34" charset="0"/>
                <a:cs typeface="Arial" panose="020B0604020202020204" pitchFamily="34" charset="0"/>
              </a:rPr>
            </a:br>
            <a:r>
              <a:rPr lang="en-US" altLang="ko-KR" sz="1600" dirty="0">
                <a:latin typeface="Arial" panose="020B0604020202020204" pitchFamily="34" charset="0"/>
                <a:cs typeface="Arial" panose="020B0604020202020204" pitchFamily="34" charset="0"/>
                <a:sym typeface="Wingdings" panose="05000000000000000000" pitchFamily="2" charset="2"/>
              </a:rPr>
              <a:t> Once we have a good model, the model is now used for prediction. </a:t>
            </a:r>
            <a:endParaRPr lang="en-US" altLang="ko-KR" sz="1600" dirty="0">
              <a:latin typeface="Arial" panose="020B0604020202020204" pitchFamily="34" charset="0"/>
              <a:cs typeface="Arial" panose="020B0604020202020204" pitchFamily="34" charset="0"/>
            </a:endParaRPr>
          </a:p>
          <a:p>
            <a:pPr lvl="1"/>
            <a:endParaRPr lang="en-KR" b="1" dirty="0">
              <a:solidFill>
                <a:srgbClr val="C00000"/>
              </a:solidFill>
            </a:endParaRPr>
          </a:p>
        </p:txBody>
      </p:sp>
    </p:spTree>
    <p:extLst>
      <p:ext uri="{BB962C8B-B14F-4D97-AF65-F5344CB8AC3E}">
        <p14:creationId xmlns:p14="http://schemas.microsoft.com/office/powerpoint/2010/main" val="89723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FD56E-14AA-413F-ACBB-1BEE2E923042}"/>
              </a:ext>
            </a:extLst>
          </p:cNvPr>
          <p:cNvSpPr>
            <a:spLocks noGrp="1"/>
          </p:cNvSpPr>
          <p:nvPr>
            <p:ph type="title"/>
          </p:nvPr>
        </p:nvSpPr>
        <p:spPr/>
        <p:txBody>
          <a:bodyPr/>
          <a:lstStyle/>
          <a:p>
            <a:r>
              <a:rPr lang="en-US" dirty="0"/>
              <a:t>Nothing new</a:t>
            </a:r>
            <a:endParaRPr lang="de-DE" dirty="0"/>
          </a:p>
        </p:txBody>
      </p:sp>
      <p:sp>
        <p:nvSpPr>
          <p:cNvPr id="5" name="Content Placeholder 4">
            <a:extLst>
              <a:ext uri="{FF2B5EF4-FFF2-40B4-BE49-F238E27FC236}">
                <a16:creationId xmlns:a16="http://schemas.microsoft.com/office/drawing/2014/main" id="{26F98D4E-6DED-3C4A-8756-28CEF8EDE6E0}"/>
              </a:ext>
            </a:extLst>
          </p:cNvPr>
          <p:cNvSpPr>
            <a:spLocks noGrp="1"/>
          </p:cNvSpPr>
          <p:nvPr>
            <p:ph idx="1"/>
          </p:nvPr>
        </p:nvSpPr>
        <p:spPr>
          <a:xfrm>
            <a:off x="334696" y="1493919"/>
            <a:ext cx="11704904" cy="4936698"/>
          </a:xfrm>
        </p:spPr>
        <p:txBody>
          <a:bodyPr>
            <a:normAutofit/>
          </a:bodyPr>
          <a:lstStyle/>
          <a:p>
            <a:pPr fontAlgn="ctr"/>
            <a:r>
              <a:rPr lang="en-US" altLang="ko-KR" sz="2000" dirty="0">
                <a:latin typeface="Arial" panose="020B0604020202020204" pitchFamily="34" charset="0"/>
                <a:cs typeface="Arial" panose="020B0604020202020204" pitchFamily="34" charset="0"/>
              </a:rPr>
              <a:t>ETSI:</a:t>
            </a:r>
          </a:p>
          <a:p>
            <a:pPr lvl="1" fontAlgn="ctr"/>
            <a:r>
              <a:rPr lang="en-US" altLang="ko-KR" sz="1600" dirty="0">
                <a:latin typeface="Arial" panose="020B0604020202020204" pitchFamily="34" charset="0"/>
                <a:cs typeface="Arial" panose="020B0604020202020204" pitchFamily="34" charset="0"/>
              </a:rPr>
              <a:t>SmartM2M STF 584 </a:t>
            </a:r>
          </a:p>
          <a:p>
            <a:pPr lvl="2" fontAlgn="ctr"/>
            <a:r>
              <a:rPr lang="en-US" sz="1600" dirty="0"/>
              <a:t>Objectives: The objective of STF 584 is to provide an initially validated architecture that describes how IoT systems can make use of Artificial Intelligence (AI) and Machine Learning (ML) for the management and interpretation of IoT devices data over a large variety of deployment models (e.g., edge or cloud-based) while remaining interoperable, secure and manageable. </a:t>
            </a:r>
          </a:p>
          <a:p>
            <a:pPr lvl="1" fontAlgn="ctr"/>
            <a:r>
              <a:rPr lang="en-US" altLang="ko-KR" sz="1600" dirty="0">
                <a:latin typeface="Arial" panose="020B0604020202020204" pitchFamily="34" charset="0"/>
                <a:cs typeface="Arial" panose="020B0604020202020204" pitchFamily="34" charset="0"/>
              </a:rPr>
              <a:t>ETSI TR 103 674 (v1.1.1) – Artificial Intelligence and the oneM2M architecture </a:t>
            </a:r>
          </a:p>
          <a:p>
            <a:pPr lvl="1" fontAlgn="ctr"/>
            <a:r>
              <a:rPr lang="en-US" altLang="ko-KR" sz="1600" dirty="0">
                <a:latin typeface="Arial" panose="020B0604020202020204" pitchFamily="34" charset="0"/>
                <a:cs typeface="Arial" panose="020B0604020202020204" pitchFamily="34" charset="0"/>
              </a:rPr>
              <a:t>ETSI TR 103 675 (v1.1.1) – AI for IoT: A Proof of Concept</a:t>
            </a:r>
          </a:p>
          <a:p>
            <a:pPr fontAlgn="ctr"/>
            <a:r>
              <a:rPr lang="en-US" altLang="ko-KR" sz="2000" dirty="0">
                <a:latin typeface="Arial" panose="020B0604020202020204" pitchFamily="34" charset="0"/>
                <a:cs typeface="Arial" panose="020B0604020202020204" pitchFamily="34" charset="0"/>
              </a:rPr>
              <a:t>South Korea: </a:t>
            </a:r>
          </a:p>
          <a:p>
            <a:pPr lvl="1" fontAlgn="ctr"/>
            <a:r>
              <a:rPr lang="en-US" altLang="ko-KR" sz="1600" dirty="0">
                <a:latin typeface="Arial" panose="020B0604020202020204" pitchFamily="34" charset="0"/>
                <a:cs typeface="Arial" panose="020B0604020202020204" pitchFamily="34" charset="0"/>
              </a:rPr>
              <a:t>A new government project, called ‘</a:t>
            </a:r>
            <a:r>
              <a:rPr lang="en-US" altLang="ko-KR" sz="1600" dirty="0" err="1">
                <a:latin typeface="Arial" panose="020B0604020202020204" pitchFamily="34" charset="0"/>
                <a:cs typeface="Arial" panose="020B0604020202020204" pitchFamily="34" charset="0"/>
              </a:rPr>
              <a:t>AIStar</a:t>
            </a:r>
            <a:r>
              <a:rPr lang="en-US" altLang="ko-KR" sz="1600" dirty="0">
                <a:latin typeface="Arial" panose="020B0604020202020204" pitchFamily="34" charset="0"/>
                <a:cs typeface="Arial" panose="020B0604020202020204" pitchFamily="34" charset="0"/>
              </a:rPr>
              <a:t>’, has been granted to enable AI features to oneM2M platform </a:t>
            </a:r>
          </a:p>
          <a:p>
            <a:pPr lvl="1" fontAlgn="ctr"/>
            <a:r>
              <a:rPr lang="en-US" altLang="ko-KR" sz="1600" dirty="0">
                <a:latin typeface="Arial" panose="020B0604020202020204" pitchFamily="34" charset="0"/>
                <a:cs typeface="Arial" panose="020B0604020202020204" pitchFamily="34" charset="0"/>
              </a:rPr>
              <a:t>An open-source project based on oneM2M</a:t>
            </a:r>
          </a:p>
          <a:p>
            <a:pPr lvl="1" fontAlgn="ctr"/>
            <a:r>
              <a:rPr lang="en-US" altLang="ko-KR" sz="1600" dirty="0">
                <a:latin typeface="Arial" panose="020B0604020202020204" pitchFamily="34" charset="0"/>
                <a:cs typeface="Arial" panose="020B0604020202020204" pitchFamily="34" charset="0"/>
              </a:rPr>
              <a:t>Huge interest in AI/ML </a:t>
            </a:r>
          </a:p>
          <a:p>
            <a:pPr lvl="1" fontAlgn="ctr"/>
            <a:r>
              <a:rPr lang="en-US" altLang="ko-KR" sz="1600" dirty="0">
                <a:latin typeface="Arial" panose="020B0604020202020204" pitchFamily="34" charset="0"/>
                <a:cs typeface="Arial" panose="020B0604020202020204" pitchFamily="34" charset="0"/>
              </a:rPr>
              <a:t>AI + Edge + IoT</a:t>
            </a:r>
            <a:br>
              <a:rPr lang="en-US" altLang="ko-KR" sz="1600" dirty="0">
                <a:latin typeface="Arial" panose="020B0604020202020204" pitchFamily="34" charset="0"/>
                <a:cs typeface="Arial" panose="020B0604020202020204" pitchFamily="34" charset="0"/>
              </a:rPr>
            </a:br>
            <a:endParaRPr lang="en-KR" b="1" dirty="0">
              <a:solidFill>
                <a:srgbClr val="C00000"/>
              </a:solidFill>
            </a:endParaRPr>
          </a:p>
        </p:txBody>
      </p:sp>
      <p:sp>
        <p:nvSpPr>
          <p:cNvPr id="3" name="TextBox 2">
            <a:extLst>
              <a:ext uri="{FF2B5EF4-FFF2-40B4-BE49-F238E27FC236}">
                <a16:creationId xmlns:a16="http://schemas.microsoft.com/office/drawing/2014/main" id="{EA2126E6-E448-9947-9C7F-7CB92AA0265D}"/>
              </a:ext>
            </a:extLst>
          </p:cNvPr>
          <p:cNvSpPr txBox="1"/>
          <p:nvPr/>
        </p:nvSpPr>
        <p:spPr>
          <a:xfrm>
            <a:off x="904461" y="5575852"/>
            <a:ext cx="10088217" cy="369332"/>
          </a:xfrm>
          <a:prstGeom prst="rect">
            <a:avLst/>
          </a:prstGeom>
          <a:noFill/>
        </p:spPr>
        <p:txBody>
          <a:bodyPr wrap="square" rtlCol="0">
            <a:spAutoFit/>
          </a:bodyPr>
          <a:lstStyle/>
          <a:p>
            <a:r>
              <a:rPr lang="en-KR" b="1" i="1" u="sng" dirty="0">
                <a:solidFill>
                  <a:srgbClr val="C00000"/>
                </a:solidFill>
              </a:rPr>
              <a:t>Better to be share to oneM2M </a:t>
            </a:r>
            <a:r>
              <a:rPr lang="en-KR" b="1" i="1" u="sng" dirty="0">
                <a:solidFill>
                  <a:srgbClr val="C00000"/>
                </a:solidFill>
                <a:sym typeface="Wingdings" pitchFamily="2" charset="2"/>
              </a:rPr>
              <a:t> Introduction to STF 584 &amp; Objectives of AIStar</a:t>
            </a:r>
            <a:endParaRPr lang="en-KR" b="1" i="1" u="sng" dirty="0">
              <a:solidFill>
                <a:srgbClr val="C00000"/>
              </a:solidFill>
            </a:endParaRPr>
          </a:p>
        </p:txBody>
      </p:sp>
    </p:spTree>
    <p:extLst>
      <p:ext uri="{BB962C8B-B14F-4D97-AF65-F5344CB8AC3E}">
        <p14:creationId xmlns:p14="http://schemas.microsoft.com/office/powerpoint/2010/main" val="3976937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FD56E-14AA-413F-ACBB-1BEE2E923042}"/>
              </a:ext>
            </a:extLst>
          </p:cNvPr>
          <p:cNvSpPr>
            <a:spLocks noGrp="1"/>
          </p:cNvSpPr>
          <p:nvPr>
            <p:ph type="title"/>
          </p:nvPr>
        </p:nvSpPr>
        <p:spPr/>
        <p:txBody>
          <a:bodyPr/>
          <a:lstStyle/>
          <a:p>
            <a:r>
              <a:rPr lang="en-US" dirty="0"/>
              <a:t>What oneM2M can do? </a:t>
            </a:r>
            <a:endParaRPr lang="de-DE" dirty="0"/>
          </a:p>
        </p:txBody>
      </p:sp>
      <p:sp>
        <p:nvSpPr>
          <p:cNvPr id="5" name="Content Placeholder 4">
            <a:extLst>
              <a:ext uri="{FF2B5EF4-FFF2-40B4-BE49-F238E27FC236}">
                <a16:creationId xmlns:a16="http://schemas.microsoft.com/office/drawing/2014/main" id="{26F98D4E-6DED-3C4A-8756-28CEF8EDE6E0}"/>
              </a:ext>
            </a:extLst>
          </p:cNvPr>
          <p:cNvSpPr>
            <a:spLocks noGrp="1"/>
          </p:cNvSpPr>
          <p:nvPr>
            <p:ph idx="1"/>
          </p:nvPr>
        </p:nvSpPr>
        <p:spPr>
          <a:xfrm>
            <a:off x="334696" y="1493919"/>
            <a:ext cx="11704904" cy="4936698"/>
          </a:xfrm>
        </p:spPr>
        <p:txBody>
          <a:bodyPr>
            <a:normAutofit/>
          </a:bodyPr>
          <a:lstStyle/>
          <a:p>
            <a:r>
              <a:rPr lang="en-US" altLang="ko-KR" sz="1800" dirty="0">
                <a:latin typeface="Arial" panose="020B0604020202020204" pitchFamily="34" charset="0"/>
                <a:cs typeface="Arial" panose="020B0604020202020204" pitchFamily="34" charset="0"/>
              </a:rPr>
              <a:t>oneM2M can consider to support data management for AI/ML</a:t>
            </a:r>
          </a:p>
          <a:p>
            <a:r>
              <a:rPr lang="en-US" altLang="ko-KR" sz="1800" dirty="0">
                <a:latin typeface="Arial" panose="020B0604020202020204" pitchFamily="34" charset="0"/>
                <a:cs typeface="Arial" panose="020B0604020202020204" pitchFamily="34" charset="0"/>
              </a:rPr>
              <a:t>For example, </a:t>
            </a:r>
          </a:p>
          <a:p>
            <a:pPr lvl="1"/>
            <a:r>
              <a:rPr lang="en-US" altLang="ko-KR" sz="1600" dirty="0">
                <a:latin typeface="Arial" panose="020B0604020202020204" pitchFamily="34" charset="0"/>
                <a:cs typeface="Arial" panose="020B0604020202020204" pitchFamily="34" charset="0"/>
              </a:rPr>
              <a:t>A resource for AI/ML algorithms? </a:t>
            </a:r>
          </a:p>
          <a:p>
            <a:pPr lvl="1"/>
            <a:r>
              <a:rPr lang="en-US" altLang="ko-KR" sz="1600" dirty="0">
                <a:latin typeface="Arial" panose="020B0604020202020204" pitchFamily="34" charset="0"/>
                <a:cs typeface="Arial" panose="020B0604020202020204" pitchFamily="34" charset="0"/>
              </a:rPr>
              <a:t>Classification and management of ML dataset stored in oneM2M? </a:t>
            </a:r>
          </a:p>
          <a:p>
            <a:pPr lvl="1"/>
            <a:r>
              <a:rPr lang="en-US" altLang="ko-KR" sz="1600" dirty="0">
                <a:latin typeface="Arial" panose="020B0604020202020204" pitchFamily="34" charset="0"/>
                <a:cs typeface="Arial" panose="020B0604020202020204" pitchFamily="34" charset="0"/>
              </a:rPr>
              <a:t>A new CSF for various AI/ML models? </a:t>
            </a:r>
          </a:p>
          <a:p>
            <a:pPr lvl="1"/>
            <a:r>
              <a:rPr lang="en-US" altLang="ko-KR" sz="1600" dirty="0">
                <a:latin typeface="Arial" panose="020B0604020202020204" pitchFamily="34" charset="0"/>
                <a:cs typeface="Arial" panose="020B0604020202020204" pitchFamily="34" charset="0"/>
              </a:rPr>
              <a:t>Management of parameters for AI/ML models? </a:t>
            </a:r>
          </a:p>
          <a:p>
            <a:pPr lvl="1"/>
            <a:r>
              <a:rPr lang="en-US" altLang="ko-KR" sz="1600" dirty="0">
                <a:latin typeface="Arial" panose="020B0604020202020204" pitchFamily="34" charset="0"/>
                <a:cs typeface="Arial" panose="020B0604020202020204" pitchFamily="34" charset="0"/>
              </a:rPr>
              <a:t>Management of trained AI/ML models? </a:t>
            </a:r>
          </a:p>
          <a:p>
            <a:pPr lvl="1"/>
            <a:endParaRPr lang="en-US" altLang="ko-KR" sz="1600" dirty="0">
              <a:latin typeface="Arial" panose="020B0604020202020204" pitchFamily="34" charset="0"/>
              <a:cs typeface="Arial" panose="020B0604020202020204" pitchFamily="34" charset="0"/>
            </a:endParaRPr>
          </a:p>
          <a:p>
            <a:r>
              <a:rPr lang="en-US" altLang="ko-KR" sz="2000" dirty="0">
                <a:latin typeface="Arial" panose="020B0604020202020204" pitchFamily="34" charset="0"/>
                <a:cs typeface="Arial" panose="020B0604020202020204" pitchFamily="34" charset="0"/>
              </a:rPr>
              <a:t>A new WID for the enablement of AI/ML features to oneM2M?</a:t>
            </a:r>
          </a:p>
          <a:p>
            <a:r>
              <a:rPr lang="en-US" altLang="ko-KR" sz="2000" dirty="0">
                <a:latin typeface="Arial" panose="020B0604020202020204" pitchFamily="34" charset="0"/>
                <a:cs typeface="Arial" panose="020B0604020202020204" pitchFamily="34" charset="0"/>
              </a:rPr>
              <a:t>Documents for further discussion will be presented to RDM</a:t>
            </a:r>
          </a:p>
        </p:txBody>
      </p:sp>
    </p:spTree>
    <p:extLst>
      <p:ext uri="{BB962C8B-B14F-4D97-AF65-F5344CB8AC3E}">
        <p14:creationId xmlns:p14="http://schemas.microsoft.com/office/powerpoint/2010/main" val="948743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el 3"/>
          <p:cNvSpPr txBox="1">
            <a:spLocks noGrp="1"/>
          </p:cNvSpPr>
          <p:nvPr>
            <p:ph type="title"/>
          </p:nvPr>
        </p:nvSpPr>
        <p:spPr>
          <a:xfrm>
            <a:off x="831850" y="1709738"/>
            <a:ext cx="10515600" cy="2852738"/>
          </a:xfrm>
          <a:prstGeom prst="rect">
            <a:avLst/>
          </a:prstGeom>
        </p:spPr>
        <p:txBody>
          <a:bodyPr/>
          <a:lstStyle/>
          <a:p>
            <a:r>
              <a:t>Thank you</a:t>
            </a:r>
          </a:p>
        </p:txBody>
      </p:sp>
    </p:spTree>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664</Words>
  <Application>Microsoft Macintosh PowerPoint</Application>
  <PresentationFormat>Widescreen</PresentationFormat>
  <Paragraphs>44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Myriad Pro</vt:lpstr>
      <vt:lpstr>Myriad Pro Light</vt:lpstr>
      <vt:lpstr>Arial</vt:lpstr>
      <vt:lpstr>Calibri</vt:lpstr>
      <vt:lpstr>Office Theme</vt:lpstr>
      <vt:lpstr>Need to Support AI/ML Applications</vt:lpstr>
      <vt:lpstr>Motivation and Background</vt:lpstr>
      <vt:lpstr>Information: Steps of ML</vt:lpstr>
      <vt:lpstr>Nothing new</vt:lpstr>
      <vt:lpstr>What oneM2M can do? </vt:lpstr>
      <vt:lpstr>Thank you</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송재승</cp:lastModifiedBy>
  <cp:revision>181</cp:revision>
  <dcterms:created xsi:type="dcterms:W3CDTF">2017-09-21T15:46:31Z</dcterms:created>
  <dcterms:modified xsi:type="dcterms:W3CDTF">2021-05-10T01:26:17Z</dcterms:modified>
</cp:coreProperties>
</file>