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56" r:id="rId2"/>
    <p:sldId id="273" r:id="rId3"/>
    <p:sldId id="274" r:id="rId4"/>
    <p:sldId id="275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맑은 고딕" panose="020B0503020000020004" pitchFamily="50" charset="-127"/>
      <p:regular r:id="rId20"/>
      <p:bold r:id="rId21"/>
    </p:embeddedFont>
    <p:embeddedFont>
      <p:font typeface="Myriad Pro Light" panose="020B0603030403020204" pitchFamily="34" charset="0"/>
      <p:regular r:id="rId22"/>
      <p:bold r:id="rId23"/>
      <p:italic r:id="rId24"/>
      <p:boldItalic r:id="rId25"/>
    </p:embeddedFont>
    <p:embeddedFont>
      <p:font typeface="Myriad Pro" panose="020B0503030403020204" pitchFamily="34" charset="0"/>
      <p:regular r:id="rId26"/>
      <p:bold r:id="rId27"/>
      <p:italic r:id="rId28"/>
      <p:boldItalic r:id="rId29"/>
    </p:embeddedFont>
    <p:embeddedFont>
      <p:font typeface="宋体" panose="02010600030101010101" pitchFamily="2" charset="-122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31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60" autoAdjust="0"/>
    <p:restoredTop sz="94660"/>
  </p:normalViewPr>
  <p:slideViewPr>
    <p:cSldViewPr snapToGrid="0">
      <p:cViewPr varScale="1">
        <p:scale>
          <a:sx n="98" d="100"/>
          <a:sy n="98" d="100"/>
        </p:scale>
        <p:origin x="72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28E301-3DFA-4C73-9BFF-EDACBE8CE9B5}" type="datetimeFigureOut">
              <a:rPr lang="en-IN" smtClean="0"/>
              <a:t>10-05-2021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05934-9E10-4F0A-88EF-5F62E8EA335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509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4285397"/>
            <a:ext cx="12192000" cy="2572603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019675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4878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5341434"/>
            <a:ext cx="12192000" cy="1516566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1444" y="1122363"/>
            <a:ext cx="11296184" cy="2387600"/>
          </a:xfrm>
        </p:spPr>
        <p:txBody>
          <a:bodyPr anchor="b"/>
          <a:lstStyle>
            <a:lvl1pPr algn="ctr"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47684" y="194184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47556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9455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21744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59780" y="1233866"/>
            <a:ext cx="11296184" cy="2387600"/>
          </a:xfrm>
        </p:spPr>
        <p:txBody>
          <a:bodyPr anchor="b">
            <a:normAutofit/>
          </a:bodyPr>
          <a:lstStyle>
            <a:lvl1pPr algn="l">
              <a:defRPr sz="4800" b="1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268" y="305687"/>
            <a:ext cx="2478783" cy="185635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59780" y="3837899"/>
            <a:ext cx="9144000" cy="1655762"/>
          </a:xfrm>
        </p:spPr>
        <p:txBody>
          <a:bodyPr/>
          <a:lstStyle>
            <a:lvl1pPr marL="0" indent="0" algn="l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40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5/10/2021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761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5/10/2021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51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5/10/2021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8672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5/10/2021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F5A94-8458-4F17-AD3C-1A083E202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219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latin typeface="Myriad Pro" panose="020B0503030403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3C0F6329-576D-4C21-8FF7-61FA27709438}" type="datetimeFigureOut">
              <a:rPr lang="en-US" smtClean="0"/>
              <a:pPr/>
              <a:t>5/10/2021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594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596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4696" y="0"/>
            <a:ext cx="7850299" cy="1173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696" y="149391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97628" y="6492875"/>
            <a:ext cx="4943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163F5A94-8458-4F17-AD3C-1A083E20221D}" type="slidenum">
              <a:rPr lang="en-US" smtClean="0"/>
              <a:pPr/>
              <a:t>‹#›</a:t>
            </a:fld>
            <a:endParaRPr lang="en-US" dirty="0">
              <a:latin typeface="Myriad Pro" panose="020B0503030403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0" y="1155282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07572" y="105845"/>
            <a:ext cx="1207227" cy="90409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97638"/>
            <a:ext cx="12192000" cy="18288"/>
          </a:xfrm>
          <a:prstGeom prst="rect">
            <a:avLst/>
          </a:prstGeom>
          <a:solidFill>
            <a:srgbClr val="A7A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592496" y="6592129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75000"/>
                  </a:schemeClr>
                </a:solidFill>
                <a:latin typeface="Myriad Pro Light" panose="020B0603030403020204" pitchFamily="34" charset="0"/>
              </a:rPr>
              <a:t>© 2020 oneM2M</a:t>
            </a:r>
          </a:p>
          <a:p>
            <a:endParaRPr lang="en-US" sz="900" dirty="0">
              <a:solidFill>
                <a:schemeClr val="bg1">
                  <a:lumMod val="50000"/>
                </a:schemeClr>
              </a:solidFill>
              <a:latin typeface="Myriad Pro Light" panose="020B06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94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C63133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slideLayout" Target="../slideLayouts/slideLayout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slideLayout" Target="../slideLayouts/slideLayout8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tags" Target="../tags/tag22.xml"/><Relationship Id="rId5" Type="http://schemas.openxmlformats.org/officeDocument/2006/relationships/tags" Target="../tags/tag16.xml"/><Relationship Id="rId10" Type="http://schemas.openxmlformats.org/officeDocument/2006/relationships/tags" Target="../tags/tag21.xml"/><Relationship Id="rId4" Type="http://schemas.openxmlformats.org/officeDocument/2006/relationships/tags" Target="../tags/tag15.xml"/><Relationship Id="rId9" Type="http://schemas.openxmlformats.org/officeDocument/2006/relationships/tags" Target="../tags/tag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status </a:t>
            </a:r>
            <a:r>
              <a:rPr lang="en-US" altLang="ko-KR" dirty="0" smtClean="0">
                <a:cs typeface="Arial" panose="020B0604020202020204" pitchFamily="34" charset="0"/>
              </a:rPr>
              <a:t>report</a:t>
            </a:r>
            <a:br>
              <a:rPr lang="en-US" altLang="ko-KR" dirty="0" smtClean="0">
                <a:cs typeface="Arial" panose="020B0604020202020204" pitchFamily="34" charset="0"/>
              </a:rPr>
            </a:br>
            <a:r>
              <a:rPr lang="en-US" altLang="ko-KR" dirty="0" smtClean="0">
                <a:cs typeface="Arial" panose="020B0604020202020204" pitchFamily="34" charset="0"/>
              </a:rPr>
              <a:t>TP50 opening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cs typeface="Arial" panose="020B0604020202020204" pitchFamily="34" charset="0"/>
              </a:rPr>
              <a:t>WPM </a:t>
            </a:r>
            <a:r>
              <a:rPr lang="en-US" altLang="ko-KR" dirty="0" smtClean="0">
                <a:cs typeface="Arial" panose="020B0604020202020204" pitchFamily="34" charset="0"/>
              </a:rPr>
              <a:t>convener,</a:t>
            </a:r>
          </a:p>
          <a:p>
            <a:r>
              <a:rPr lang="en-US" altLang="ko-KR" dirty="0" smtClean="0">
                <a:cs typeface="Arial" panose="020B0604020202020204" pitchFamily="34" charset="0"/>
              </a:rPr>
              <a:t>Andrew </a:t>
            </a:r>
            <a:r>
              <a:rPr lang="en-US" altLang="ko-KR" dirty="0">
                <a:cs typeface="Arial" panose="020B0604020202020204" pitchFamily="34" charset="0"/>
              </a:rPr>
              <a:t>Min-gyu Han (andyhan@hansung.ac.kr )</a:t>
            </a:r>
          </a:p>
          <a:p>
            <a:r>
              <a:rPr lang="en-US" altLang="ko-KR" dirty="0" smtClean="0">
                <a:cs typeface="Arial" panose="020B0604020202020204" pitchFamily="34" charset="0"/>
              </a:rPr>
              <a:t>2021-05-10</a:t>
            </a:r>
            <a:endParaRPr lang="en-US" altLang="ko-KR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449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</a:t>
            </a:r>
            <a:r>
              <a:rPr lang="en-US" sz="4000" dirty="0" smtClean="0"/>
              <a:t>Release </a:t>
            </a:r>
            <a:r>
              <a:rPr lang="en-US" sz="4000" dirty="0"/>
              <a:t>4</a:t>
            </a:r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R4 Stage 1 Fr</a:t>
            </a:r>
            <a:r>
              <a:rPr lang="en-US" altLang="zh-CN" dirty="0" smtClean="0"/>
              <a:t>ozen by TP#40 – </a:t>
            </a:r>
            <a:r>
              <a:rPr lang="en-US" altLang="zh-CN" i="1" dirty="0" smtClean="0">
                <a:solidFill>
                  <a:srgbClr val="FF0000"/>
                </a:solidFill>
              </a:rPr>
              <a:t>done!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/>
              <a:t>R4 Stage </a:t>
            </a:r>
            <a:r>
              <a:rPr lang="en-US" altLang="ko-KR" dirty="0" smtClean="0"/>
              <a:t>2 </a:t>
            </a:r>
            <a:r>
              <a:rPr lang="en-US" altLang="ko-KR" dirty="0"/>
              <a:t>Fr</a:t>
            </a:r>
            <a:r>
              <a:rPr lang="en-US" altLang="zh-CN" dirty="0"/>
              <a:t>ozen by </a:t>
            </a:r>
            <a:r>
              <a:rPr lang="en-US" altLang="zh-CN" dirty="0" smtClean="0"/>
              <a:t>TP#44 </a:t>
            </a:r>
            <a:r>
              <a:rPr lang="en-US" altLang="zh-CN" dirty="0"/>
              <a:t>– </a:t>
            </a:r>
            <a:r>
              <a:rPr lang="en-US" altLang="zh-CN" i="1" dirty="0">
                <a:solidFill>
                  <a:srgbClr val="FF0000"/>
                </a:solidFill>
              </a:rPr>
              <a:t>done</a:t>
            </a:r>
            <a:r>
              <a:rPr lang="en-US" altLang="zh-CN" i="1" dirty="0" smtClean="0">
                <a:solidFill>
                  <a:srgbClr val="FF0000"/>
                </a:solidFill>
              </a:rPr>
              <a:t>!</a:t>
            </a:r>
            <a:endParaRPr lang="en-US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TP#50 </a:t>
            </a:r>
            <a:r>
              <a:rPr lang="en-US" dirty="0" smtClean="0"/>
              <a:t>R4 Stage 3 Freeze Date – </a:t>
            </a:r>
            <a:r>
              <a:rPr lang="en-US" altLang="ko-KR" i="1" dirty="0" smtClean="0">
                <a:solidFill>
                  <a:srgbClr val="FF0000"/>
                </a:solidFill>
              </a:rPr>
              <a:t>TP</a:t>
            </a:r>
            <a:r>
              <a:rPr lang="en-US" i="1" dirty="0" smtClean="0">
                <a:solidFill>
                  <a:srgbClr val="FF0000"/>
                </a:solidFill>
              </a:rPr>
              <a:t>#50 </a:t>
            </a:r>
            <a:r>
              <a:rPr lang="en-US" i="1" dirty="0" smtClean="0">
                <a:solidFill>
                  <a:srgbClr val="FF0000"/>
                </a:solidFill>
              </a:rPr>
              <a:t>Now!</a:t>
            </a:r>
            <a:endParaRPr lang="en-US" altLang="zh-CN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Tentatively date for R4 ratification at Q3 2021</a:t>
            </a:r>
            <a:endParaRPr lang="en-US" dirty="0"/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10655696" y="1311250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chtungspfeil 53"/>
          <p:cNvSpPr/>
          <p:nvPr/>
        </p:nvSpPr>
        <p:spPr>
          <a:xfrm>
            <a:off x="249466" y="4900065"/>
            <a:ext cx="11754177" cy="369332"/>
          </a:xfrm>
          <a:prstGeom prst="homePlat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utoShape 5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72047" y="2798828"/>
            <a:ext cx="1129535" cy="414000"/>
          </a:xfrm>
          <a:prstGeom prst="chevron">
            <a:avLst>
              <a:gd name="adj" fmla="val 28872"/>
            </a:avLst>
          </a:prstGeom>
          <a:solidFill>
            <a:srgbClr val="002060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2018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6" name="AutoShape 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257400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342753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3428106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9" name="AutoShape 9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4513460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2019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0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598811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gray">
          <a:xfrm flipH="1" flipV="1">
            <a:off x="5624179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gray">
          <a:xfrm flipH="1" flipV="1">
            <a:off x="3882783" y="1959054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3" name="Line 21"/>
          <p:cNvSpPr>
            <a:spLocks noChangeShapeType="1"/>
          </p:cNvSpPr>
          <p:nvPr/>
        </p:nvSpPr>
        <p:spPr bwMode="gray">
          <a:xfrm flipH="1" flipV="1">
            <a:off x="1389757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4" name="Line 21"/>
          <p:cNvSpPr>
            <a:spLocks noChangeShapeType="1"/>
          </p:cNvSpPr>
          <p:nvPr/>
        </p:nvSpPr>
        <p:spPr bwMode="gray">
          <a:xfrm flipH="1" flipV="1">
            <a:off x="464360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5" name="Textfeld 33"/>
          <p:cNvSpPr txBox="1"/>
          <p:nvPr/>
        </p:nvSpPr>
        <p:spPr>
          <a:xfrm>
            <a:off x="116014" y="1589722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TP#38</a:t>
            </a:r>
            <a:endParaRPr lang="en-US" dirty="0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gray">
          <a:xfrm flipH="1" flipV="1">
            <a:off x="3100368" y="1959054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7" name="Line 21"/>
          <p:cNvSpPr>
            <a:spLocks noChangeShapeType="1"/>
          </p:cNvSpPr>
          <p:nvPr/>
        </p:nvSpPr>
        <p:spPr bwMode="gray">
          <a:xfrm flipH="1" flipV="1">
            <a:off x="4737587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gray">
          <a:xfrm flipH="1" flipV="1">
            <a:off x="2418605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9" name="Textfeld 39"/>
          <p:cNvSpPr txBox="1"/>
          <p:nvPr/>
        </p:nvSpPr>
        <p:spPr>
          <a:xfrm>
            <a:off x="1042874" y="1595887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TP#39</a:t>
            </a:r>
            <a:endParaRPr lang="en-US" dirty="0"/>
          </a:p>
        </p:txBody>
      </p:sp>
      <p:sp>
        <p:nvSpPr>
          <p:cNvPr id="90" name="Textfeld 40"/>
          <p:cNvSpPr txBox="1"/>
          <p:nvPr/>
        </p:nvSpPr>
        <p:spPr>
          <a:xfrm>
            <a:off x="2141290" y="1595887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TP#40</a:t>
            </a:r>
            <a:endParaRPr lang="en-US" dirty="0"/>
          </a:p>
        </p:txBody>
      </p:sp>
      <p:sp>
        <p:nvSpPr>
          <p:cNvPr id="91" name="Textfeld 41"/>
          <p:cNvSpPr txBox="1"/>
          <p:nvPr/>
        </p:nvSpPr>
        <p:spPr>
          <a:xfrm>
            <a:off x="2781448" y="1595887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TP#41</a:t>
            </a:r>
            <a:endParaRPr lang="en-US" dirty="0"/>
          </a:p>
        </p:txBody>
      </p:sp>
      <p:sp>
        <p:nvSpPr>
          <p:cNvPr id="92" name="Textfeld 43"/>
          <p:cNvSpPr txBox="1"/>
          <p:nvPr/>
        </p:nvSpPr>
        <p:spPr>
          <a:xfrm>
            <a:off x="3591523" y="1597797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TP#42</a:t>
            </a:r>
            <a:endParaRPr lang="en-US" dirty="0"/>
          </a:p>
        </p:txBody>
      </p:sp>
      <p:sp>
        <p:nvSpPr>
          <p:cNvPr id="93" name="Textfeld 44"/>
          <p:cNvSpPr txBox="1"/>
          <p:nvPr/>
        </p:nvSpPr>
        <p:spPr>
          <a:xfrm>
            <a:off x="4465147" y="1597797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TP#43</a:t>
            </a:r>
            <a:endParaRPr lang="en-US" dirty="0"/>
          </a:p>
        </p:txBody>
      </p:sp>
      <p:sp>
        <p:nvSpPr>
          <p:cNvPr id="94" name="Textfeld 45"/>
          <p:cNvSpPr txBox="1"/>
          <p:nvPr/>
        </p:nvSpPr>
        <p:spPr>
          <a:xfrm>
            <a:off x="5215375" y="1597797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TP#44</a:t>
            </a:r>
            <a:endParaRPr lang="en-US" dirty="0"/>
          </a:p>
        </p:txBody>
      </p:sp>
      <p:sp>
        <p:nvSpPr>
          <p:cNvPr id="95" name="Textfeld 50"/>
          <p:cNvSpPr txBox="1"/>
          <p:nvPr/>
        </p:nvSpPr>
        <p:spPr>
          <a:xfrm>
            <a:off x="3022414" y="4892435"/>
            <a:ext cx="123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1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6" name="Textfeld 51"/>
          <p:cNvSpPr txBox="1"/>
          <p:nvPr/>
        </p:nvSpPr>
        <p:spPr>
          <a:xfrm>
            <a:off x="5617351" y="4912566"/>
            <a:ext cx="123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2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7" name="Textfeld 58"/>
          <p:cNvSpPr txBox="1"/>
          <p:nvPr/>
        </p:nvSpPr>
        <p:spPr>
          <a:xfrm>
            <a:off x="230929" y="4900065"/>
            <a:ext cx="125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8" name="Richtungspfeil 61"/>
          <p:cNvSpPr/>
          <p:nvPr/>
        </p:nvSpPr>
        <p:spPr>
          <a:xfrm>
            <a:off x="249466" y="4060967"/>
            <a:ext cx="1752181" cy="369332"/>
          </a:xfrm>
          <a:prstGeom prst="homePlat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feld 66"/>
          <p:cNvSpPr txBox="1"/>
          <p:nvPr/>
        </p:nvSpPr>
        <p:spPr>
          <a:xfrm>
            <a:off x="262078" y="4060967"/>
            <a:ext cx="864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0" name="Textfeld 9"/>
          <p:cNvSpPr txBox="1"/>
          <p:nvPr/>
        </p:nvSpPr>
        <p:spPr>
          <a:xfrm>
            <a:off x="1903355" y="4409546"/>
            <a:ext cx="124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Ratification R3</a:t>
            </a:r>
            <a:endParaRPr lang="en-US" dirty="0"/>
          </a:p>
        </p:txBody>
      </p:sp>
      <p:sp>
        <p:nvSpPr>
          <p:cNvPr id="101" name="Line 21"/>
          <p:cNvSpPr>
            <a:spLocks noChangeShapeType="1"/>
          </p:cNvSpPr>
          <p:nvPr/>
        </p:nvSpPr>
        <p:spPr bwMode="gray">
          <a:xfrm flipH="1" flipV="1">
            <a:off x="983763" y="3301941"/>
            <a:ext cx="308338" cy="35233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2" name="Raute 77"/>
          <p:cNvSpPr/>
          <p:nvPr/>
        </p:nvSpPr>
        <p:spPr>
          <a:xfrm>
            <a:off x="1227600" y="3955546"/>
            <a:ext cx="129001" cy="2005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Line 21"/>
          <p:cNvSpPr>
            <a:spLocks noChangeShapeType="1"/>
          </p:cNvSpPr>
          <p:nvPr/>
        </p:nvSpPr>
        <p:spPr bwMode="gray">
          <a:xfrm flipH="1" flipV="1">
            <a:off x="6934207" y="3269886"/>
            <a:ext cx="473411" cy="639866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4" name="Raute 80"/>
          <p:cNvSpPr/>
          <p:nvPr/>
        </p:nvSpPr>
        <p:spPr>
          <a:xfrm>
            <a:off x="7379508" y="4687644"/>
            <a:ext cx="129001" cy="200537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Freeform 15"/>
          <p:cNvSpPr>
            <a:spLocks noEditPoints="1"/>
          </p:cNvSpPr>
          <p:nvPr/>
        </p:nvSpPr>
        <p:spPr bwMode="auto">
          <a:xfrm>
            <a:off x="2085462" y="4080520"/>
            <a:ext cx="382572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cxnSp>
        <p:nvCxnSpPr>
          <p:cNvPr id="106" name="Gerader Verbinder 97"/>
          <p:cNvCxnSpPr/>
          <p:nvPr/>
        </p:nvCxnSpPr>
        <p:spPr>
          <a:xfrm>
            <a:off x="3612125" y="4012968"/>
            <a:ext cx="866" cy="6424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aute 98"/>
          <p:cNvSpPr/>
          <p:nvPr/>
        </p:nvSpPr>
        <p:spPr>
          <a:xfrm>
            <a:off x="3548807" y="4720612"/>
            <a:ext cx="136620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gray">
          <a:xfrm flipH="1" flipV="1">
            <a:off x="3124803" y="3262560"/>
            <a:ext cx="503424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9" name="Line 21"/>
          <p:cNvSpPr>
            <a:spLocks noChangeShapeType="1"/>
          </p:cNvSpPr>
          <p:nvPr/>
        </p:nvSpPr>
        <p:spPr bwMode="gray">
          <a:xfrm flipH="1" flipV="1">
            <a:off x="5336235" y="3240966"/>
            <a:ext cx="503424" cy="703093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0" name="Raute 103"/>
          <p:cNvSpPr/>
          <p:nvPr/>
        </p:nvSpPr>
        <p:spPr>
          <a:xfrm>
            <a:off x="5770435" y="4712654"/>
            <a:ext cx="136620" cy="156754"/>
          </a:xfrm>
          <a:prstGeom prst="diamond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1" name="Gerader Verbinder 104"/>
          <p:cNvCxnSpPr/>
          <p:nvPr/>
        </p:nvCxnSpPr>
        <p:spPr>
          <a:xfrm>
            <a:off x="5832763" y="3955158"/>
            <a:ext cx="5982" cy="748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Gerader Verbinder 79"/>
          <p:cNvCxnSpPr/>
          <p:nvPr/>
        </p:nvCxnSpPr>
        <p:spPr>
          <a:xfrm>
            <a:off x="7428552" y="3975538"/>
            <a:ext cx="5982" cy="748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Textfeld 81"/>
          <p:cNvSpPr txBox="1"/>
          <p:nvPr/>
        </p:nvSpPr>
        <p:spPr>
          <a:xfrm>
            <a:off x="7341621" y="4899235"/>
            <a:ext cx="123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3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674341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7754017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6324567" y="1962932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5991867" y="1585524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TP#45</a:t>
            </a:r>
            <a:endParaRPr lang="en-US" dirty="0"/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7366341" y="1954856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7020956" y="1577448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TP#46</a:t>
            </a:r>
            <a:endParaRPr lang="en-US" dirty="0"/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8838487" y="2798828"/>
            <a:ext cx="106636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7366205" y="1954856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8121551" y="1577448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TP#47</a:t>
            </a:r>
            <a:endParaRPr lang="en-US" dirty="0"/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8466800" y="1954856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4" name="Textfeld 108"/>
          <p:cNvSpPr txBox="1"/>
          <p:nvPr/>
        </p:nvSpPr>
        <p:spPr>
          <a:xfrm>
            <a:off x="8809529" y="1574148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TP#48</a:t>
            </a:r>
            <a:endParaRPr lang="en-US" dirty="0"/>
          </a:p>
        </p:txBody>
      </p:sp>
      <p:sp>
        <p:nvSpPr>
          <p:cNvPr id="125" name="Line 21"/>
          <p:cNvSpPr>
            <a:spLocks noChangeShapeType="1"/>
          </p:cNvSpPr>
          <p:nvPr/>
        </p:nvSpPr>
        <p:spPr bwMode="gray">
          <a:xfrm flipH="1" flipV="1">
            <a:off x="9154778" y="1951556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9873099" y="2798828"/>
            <a:ext cx="106636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0" name="Textfeld 81"/>
          <p:cNvSpPr txBox="1"/>
          <p:nvPr/>
        </p:nvSpPr>
        <p:spPr>
          <a:xfrm>
            <a:off x="9991385" y="4872226"/>
            <a:ext cx="1481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R4 </a:t>
            </a:r>
            <a:r>
              <a:rPr lang="en-US" dirty="0" err="1" smtClean="0">
                <a:solidFill>
                  <a:schemeClr val="bg1"/>
                </a:solidFill>
              </a:rPr>
              <a:t>A</a:t>
            </a:r>
            <a:r>
              <a:rPr lang="en-US" altLang="zh-CN" dirty="0" err="1" smtClean="0">
                <a:solidFill>
                  <a:schemeClr val="bg1"/>
                </a:solidFill>
              </a:rPr>
              <a:t>ppr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en-US" altLang="zh-CN" dirty="0" err="1" smtClean="0">
                <a:solidFill>
                  <a:schemeClr val="bg1"/>
                </a:solidFill>
              </a:rPr>
              <a:t>Rati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11178769" y="3270578"/>
            <a:ext cx="473411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/>
          <p:nvPr/>
        </p:nvCxnSpPr>
        <p:spPr>
          <a:xfrm>
            <a:off x="11673115" y="3976230"/>
            <a:ext cx="5982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11614596" y="4662738"/>
            <a:ext cx="129001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9534204" y="1585524"/>
            <a:ext cx="615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TP#49</a:t>
            </a:r>
            <a:endParaRPr lang="en-US" dirty="0"/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9836738" y="1969883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6" name="Gerader Verbinder 97"/>
          <p:cNvCxnSpPr>
            <a:endCxn id="102" idx="0"/>
          </p:cNvCxnSpPr>
          <p:nvPr/>
        </p:nvCxnSpPr>
        <p:spPr>
          <a:xfrm>
            <a:off x="1290126" y="3676998"/>
            <a:ext cx="1975" cy="2785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utoShape 1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10894399" y="2798828"/>
            <a:ext cx="106636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8" name="Freeform 15"/>
          <p:cNvSpPr>
            <a:spLocks noEditPoints="1"/>
          </p:cNvSpPr>
          <p:nvPr/>
        </p:nvSpPr>
        <p:spPr bwMode="auto">
          <a:xfrm>
            <a:off x="3766420" y="4524533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6174822" y="3240966"/>
            <a:ext cx="503424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0" name="Raute 103"/>
          <p:cNvSpPr/>
          <p:nvPr/>
        </p:nvSpPr>
        <p:spPr>
          <a:xfrm>
            <a:off x="6609022" y="4712654"/>
            <a:ext cx="136620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1" name="Gerader Verbinder 104"/>
          <p:cNvCxnSpPr/>
          <p:nvPr/>
        </p:nvCxnSpPr>
        <p:spPr>
          <a:xfrm>
            <a:off x="6671350" y="3955158"/>
            <a:ext cx="5982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 Verbindung mit Pfeil 3"/>
          <p:cNvCxnSpPr>
            <a:stCxn id="110" idx="3"/>
            <a:endCxn id="140" idx="1"/>
          </p:cNvCxnSpPr>
          <p:nvPr/>
        </p:nvCxnSpPr>
        <p:spPr>
          <a:xfrm>
            <a:off x="5907055" y="4791031"/>
            <a:ext cx="7019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>
            <a:stCxn id="104" idx="3"/>
            <a:endCxn id="133" idx="1"/>
          </p:cNvCxnSpPr>
          <p:nvPr/>
        </p:nvCxnSpPr>
        <p:spPr>
          <a:xfrm flipV="1">
            <a:off x="7508509" y="4763007"/>
            <a:ext cx="4106087" cy="24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11771368" y="4519330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achieved</a:t>
              </a:r>
              <a:endParaRPr lang="en-US" sz="1400" dirty="0"/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</p:grpSp>
      <p:sp>
        <p:nvSpPr>
          <p:cNvPr id="147" name="Freeform 15"/>
          <p:cNvSpPr>
            <a:spLocks noEditPoints="1"/>
          </p:cNvSpPr>
          <p:nvPr/>
        </p:nvSpPr>
        <p:spPr bwMode="auto">
          <a:xfrm>
            <a:off x="6797729" y="4553559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26" name="Textfeld 108"/>
          <p:cNvSpPr txBox="1"/>
          <p:nvPr/>
        </p:nvSpPr>
        <p:spPr>
          <a:xfrm>
            <a:off x="10399969" y="159525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TP#50</a:t>
            </a:r>
            <a:endParaRPr lang="en-US" dirty="0"/>
          </a:p>
        </p:txBody>
      </p:sp>
      <p:sp>
        <p:nvSpPr>
          <p:cNvPr id="127" name="Line 21"/>
          <p:cNvSpPr>
            <a:spLocks noChangeShapeType="1"/>
          </p:cNvSpPr>
          <p:nvPr/>
        </p:nvSpPr>
        <p:spPr bwMode="gray">
          <a:xfrm flipH="1" flipV="1">
            <a:off x="10702503" y="1979613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84591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9885951" cy="1173570"/>
          </a:xfrm>
        </p:spPr>
        <p:txBody>
          <a:bodyPr>
            <a:normAutofit/>
          </a:bodyPr>
          <a:lstStyle/>
          <a:p>
            <a:r>
              <a:rPr lang="en-US" sz="4000" dirty="0"/>
              <a:t>Timeline </a:t>
            </a:r>
            <a:r>
              <a:rPr lang="en-US" sz="4000" dirty="0" smtClean="0"/>
              <a:t>Release 5 (4/year) – Tentative</a:t>
            </a:r>
            <a:endParaRPr lang="en-US" sz="4000" dirty="0"/>
          </a:p>
        </p:txBody>
      </p:sp>
      <p:sp>
        <p:nvSpPr>
          <p:cNvPr id="66" name="Textfeld 59"/>
          <p:cNvSpPr txBox="1"/>
          <p:nvPr/>
        </p:nvSpPr>
        <p:spPr>
          <a:xfrm>
            <a:off x="433790" y="5366309"/>
            <a:ext cx="80213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R5 Stage 1 F</a:t>
            </a:r>
            <a:r>
              <a:rPr lang="en-US" altLang="ko-KR" dirty="0"/>
              <a:t>reeze</a:t>
            </a:r>
            <a:r>
              <a:rPr lang="en-US" altLang="zh-CN" dirty="0" smtClean="0"/>
              <a:t> Date </a:t>
            </a:r>
            <a:r>
              <a:rPr lang="en-US" altLang="zh-CN" smtClean="0"/>
              <a:t>: TP#51 </a:t>
            </a:r>
            <a:r>
              <a:rPr lang="en-US" altLang="zh-CN" dirty="0"/>
              <a:t>– </a:t>
            </a:r>
            <a:r>
              <a:rPr lang="en-US" altLang="zh-CN" dirty="0" smtClean="0"/>
              <a:t>Q3 2021</a:t>
            </a:r>
            <a:endParaRPr lang="en-US" altLang="zh-CN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altLang="ko-KR" dirty="0" smtClean="0"/>
              <a:t>R5 </a:t>
            </a:r>
            <a:r>
              <a:rPr lang="en-US" altLang="ko-KR" dirty="0"/>
              <a:t>Stage </a:t>
            </a:r>
            <a:r>
              <a:rPr lang="en-US" altLang="ko-KR" dirty="0" smtClean="0"/>
              <a:t>2 </a:t>
            </a:r>
            <a:r>
              <a:rPr lang="en-US" altLang="ko-KR" dirty="0"/>
              <a:t>Freeze</a:t>
            </a:r>
            <a:r>
              <a:rPr lang="en-US" altLang="zh-CN" dirty="0" smtClean="0"/>
              <a:t> Date : TP#54 – Q2 2022</a:t>
            </a:r>
            <a:endParaRPr lang="en-US" i="1" dirty="0" smtClean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R5 Stage 3 Freeze Date </a:t>
            </a:r>
            <a:r>
              <a:rPr lang="en-US" altLang="zh-CN" dirty="0" smtClean="0"/>
              <a:t>: </a:t>
            </a:r>
            <a:r>
              <a:rPr lang="en-US" altLang="zh-CN" dirty="0"/>
              <a:t>TP#56 – </a:t>
            </a:r>
            <a:r>
              <a:rPr lang="en-US" altLang="zh-CN" dirty="0" smtClean="0"/>
              <a:t>Q4 </a:t>
            </a:r>
            <a:r>
              <a:rPr lang="en-US" altLang="zh-CN" dirty="0"/>
              <a:t>2022</a:t>
            </a:r>
            <a:endParaRPr lang="en-US" altLang="ko-KR" i="1" dirty="0">
              <a:solidFill>
                <a:srgbClr val="FF0000"/>
              </a:solidFill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dirty="0" smtClean="0"/>
              <a:t>Tentatively date for R5 ratification at TP56 + 2 Q2 2023</a:t>
            </a:r>
            <a:endParaRPr lang="en-US" dirty="0"/>
          </a:p>
          <a:p>
            <a:endParaRPr lang="en-US" dirty="0"/>
          </a:p>
        </p:txBody>
      </p:sp>
      <p:sp>
        <p:nvSpPr>
          <p:cNvPr id="67" name="Gleichschenkliges Dreieck 2"/>
          <p:cNvSpPr/>
          <p:nvPr/>
        </p:nvSpPr>
        <p:spPr>
          <a:xfrm rot="10800000">
            <a:off x="2261884" y="1278991"/>
            <a:ext cx="280872" cy="34370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ichtungspfeil 53"/>
          <p:cNvSpPr/>
          <p:nvPr/>
        </p:nvSpPr>
        <p:spPr>
          <a:xfrm>
            <a:off x="249466" y="4900065"/>
            <a:ext cx="11754177" cy="3693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utoShape 5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172047" y="2798828"/>
            <a:ext cx="1129535" cy="414000"/>
          </a:xfrm>
          <a:prstGeom prst="chevron">
            <a:avLst>
              <a:gd name="adj" fmla="val 28872"/>
            </a:avLst>
          </a:prstGeom>
          <a:solidFill>
            <a:srgbClr val="002060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2020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6" name="AutoShape 6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257400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7" name="AutoShape 7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2342753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8" name="AutoShape 8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3428106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79" name="AutoShape 9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4513460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2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2021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0" name="AutoShape 10"/>
          <p:cNvSpPr>
            <a:spLocks noChangeArrowheads="1"/>
          </p:cNvSpPr>
          <p:nvPr>
            <p:custDataLst>
              <p:tags r:id="rId6"/>
            </p:custDataLst>
          </p:nvPr>
        </p:nvSpPr>
        <p:spPr bwMode="gray">
          <a:xfrm>
            <a:off x="5598811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81" name="Line 21"/>
          <p:cNvSpPr>
            <a:spLocks noChangeShapeType="1"/>
          </p:cNvSpPr>
          <p:nvPr/>
        </p:nvSpPr>
        <p:spPr bwMode="gray">
          <a:xfrm flipH="1" flipV="1">
            <a:off x="5624179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2" name="Line 21"/>
          <p:cNvSpPr>
            <a:spLocks noChangeShapeType="1"/>
          </p:cNvSpPr>
          <p:nvPr/>
        </p:nvSpPr>
        <p:spPr bwMode="gray">
          <a:xfrm flipH="1" flipV="1">
            <a:off x="4522724" y="195155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3" name="Line 21"/>
          <p:cNvSpPr>
            <a:spLocks noChangeShapeType="1"/>
          </p:cNvSpPr>
          <p:nvPr/>
        </p:nvSpPr>
        <p:spPr bwMode="gray">
          <a:xfrm flipH="1" flipV="1">
            <a:off x="1389757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4" name="Line 21"/>
          <p:cNvSpPr>
            <a:spLocks noChangeShapeType="1"/>
          </p:cNvSpPr>
          <p:nvPr/>
        </p:nvSpPr>
        <p:spPr bwMode="gray">
          <a:xfrm flipH="1" flipV="1">
            <a:off x="464360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5" name="Textfeld 33"/>
          <p:cNvSpPr txBox="1"/>
          <p:nvPr/>
        </p:nvSpPr>
        <p:spPr>
          <a:xfrm>
            <a:off x="116014" y="1589722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TP#48</a:t>
            </a:r>
            <a:endParaRPr lang="en-US" dirty="0"/>
          </a:p>
        </p:txBody>
      </p:sp>
      <p:sp>
        <p:nvSpPr>
          <p:cNvPr id="86" name="Line 21"/>
          <p:cNvSpPr>
            <a:spLocks noChangeShapeType="1"/>
          </p:cNvSpPr>
          <p:nvPr/>
        </p:nvSpPr>
        <p:spPr bwMode="gray">
          <a:xfrm flipH="1" flipV="1">
            <a:off x="3329921" y="1943480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8" name="Line 21"/>
          <p:cNvSpPr>
            <a:spLocks noChangeShapeType="1"/>
          </p:cNvSpPr>
          <p:nvPr/>
        </p:nvSpPr>
        <p:spPr bwMode="gray">
          <a:xfrm flipH="1" flipV="1">
            <a:off x="2418605" y="1975205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89" name="Textfeld 39"/>
          <p:cNvSpPr txBox="1"/>
          <p:nvPr/>
        </p:nvSpPr>
        <p:spPr>
          <a:xfrm>
            <a:off x="1042874" y="1595887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TP#49</a:t>
            </a:r>
            <a:endParaRPr lang="en-US" dirty="0"/>
          </a:p>
        </p:txBody>
      </p:sp>
      <p:sp>
        <p:nvSpPr>
          <p:cNvPr id="90" name="Textfeld 40"/>
          <p:cNvSpPr txBox="1"/>
          <p:nvPr/>
        </p:nvSpPr>
        <p:spPr>
          <a:xfrm>
            <a:off x="2141290" y="1595887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TP#50</a:t>
            </a:r>
            <a:endParaRPr lang="en-US" dirty="0"/>
          </a:p>
        </p:txBody>
      </p:sp>
      <p:sp>
        <p:nvSpPr>
          <p:cNvPr id="91" name="Textfeld 41"/>
          <p:cNvSpPr txBox="1"/>
          <p:nvPr/>
        </p:nvSpPr>
        <p:spPr>
          <a:xfrm>
            <a:off x="3031306" y="1595887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TP#51</a:t>
            </a:r>
            <a:endParaRPr lang="en-US" dirty="0"/>
          </a:p>
        </p:txBody>
      </p:sp>
      <p:sp>
        <p:nvSpPr>
          <p:cNvPr id="92" name="Textfeld 43"/>
          <p:cNvSpPr txBox="1"/>
          <p:nvPr/>
        </p:nvSpPr>
        <p:spPr>
          <a:xfrm>
            <a:off x="4087308" y="1597797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TP#52</a:t>
            </a:r>
            <a:endParaRPr lang="en-US" dirty="0"/>
          </a:p>
        </p:txBody>
      </p:sp>
      <p:sp>
        <p:nvSpPr>
          <p:cNvPr id="94" name="Textfeld 45"/>
          <p:cNvSpPr txBox="1"/>
          <p:nvPr/>
        </p:nvSpPr>
        <p:spPr>
          <a:xfrm>
            <a:off x="5144760" y="158551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TP#53</a:t>
            </a:r>
            <a:endParaRPr lang="en-US" dirty="0"/>
          </a:p>
        </p:txBody>
      </p:sp>
      <p:sp>
        <p:nvSpPr>
          <p:cNvPr id="95" name="Textfeld 50"/>
          <p:cNvSpPr txBox="1"/>
          <p:nvPr/>
        </p:nvSpPr>
        <p:spPr>
          <a:xfrm>
            <a:off x="3785813" y="4892435"/>
            <a:ext cx="123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1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6" name="Textfeld 51"/>
          <p:cNvSpPr txBox="1"/>
          <p:nvPr/>
        </p:nvSpPr>
        <p:spPr>
          <a:xfrm>
            <a:off x="7009925" y="4912566"/>
            <a:ext cx="123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2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7" name="Textfeld 58"/>
          <p:cNvSpPr txBox="1"/>
          <p:nvPr/>
        </p:nvSpPr>
        <p:spPr>
          <a:xfrm>
            <a:off x="230929" y="4900065"/>
            <a:ext cx="125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8" name="Richtungspfeil 61"/>
          <p:cNvSpPr/>
          <p:nvPr/>
        </p:nvSpPr>
        <p:spPr>
          <a:xfrm>
            <a:off x="2175536" y="4060967"/>
            <a:ext cx="1752181" cy="369332"/>
          </a:xfrm>
          <a:prstGeom prst="homePlat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feld 66"/>
          <p:cNvSpPr txBox="1"/>
          <p:nvPr/>
        </p:nvSpPr>
        <p:spPr>
          <a:xfrm>
            <a:off x="2168694" y="4060967"/>
            <a:ext cx="107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Release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0" name="Textfeld 9"/>
          <p:cNvSpPr txBox="1"/>
          <p:nvPr/>
        </p:nvSpPr>
        <p:spPr>
          <a:xfrm>
            <a:off x="2822910" y="4401379"/>
            <a:ext cx="1544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Ratification R4</a:t>
            </a:r>
            <a:endParaRPr lang="en-US" dirty="0"/>
          </a:p>
        </p:txBody>
      </p:sp>
      <p:sp>
        <p:nvSpPr>
          <p:cNvPr id="101" name="Line 21"/>
          <p:cNvSpPr>
            <a:spLocks noChangeShapeType="1"/>
          </p:cNvSpPr>
          <p:nvPr/>
        </p:nvSpPr>
        <p:spPr bwMode="gray">
          <a:xfrm flipH="1" flipV="1">
            <a:off x="2890379" y="3301941"/>
            <a:ext cx="308338" cy="352330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02" name="Raute 77"/>
          <p:cNvSpPr/>
          <p:nvPr/>
        </p:nvSpPr>
        <p:spPr>
          <a:xfrm>
            <a:off x="3134216" y="3955546"/>
            <a:ext cx="129001" cy="200537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aute 80"/>
          <p:cNvSpPr/>
          <p:nvPr/>
        </p:nvSpPr>
        <p:spPr>
          <a:xfrm>
            <a:off x="7651728" y="4687644"/>
            <a:ext cx="129001" cy="200537"/>
          </a:xfrm>
          <a:prstGeom prst="diamond">
            <a:avLst/>
          </a:prstGeom>
          <a:solidFill>
            <a:srgbClr val="C63133"/>
          </a:solidFill>
          <a:ln>
            <a:solidFill>
              <a:srgbClr val="C631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6" name="Gerader Verbinder 97"/>
          <p:cNvCxnSpPr/>
          <p:nvPr/>
        </p:nvCxnSpPr>
        <p:spPr>
          <a:xfrm>
            <a:off x="4456717" y="4012968"/>
            <a:ext cx="866" cy="64249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aute 98"/>
          <p:cNvSpPr/>
          <p:nvPr/>
        </p:nvSpPr>
        <p:spPr>
          <a:xfrm>
            <a:off x="4393399" y="4720612"/>
            <a:ext cx="136620" cy="156754"/>
          </a:xfrm>
          <a:prstGeom prst="diamo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Line 21"/>
          <p:cNvSpPr>
            <a:spLocks noChangeShapeType="1"/>
          </p:cNvSpPr>
          <p:nvPr/>
        </p:nvSpPr>
        <p:spPr bwMode="gray">
          <a:xfrm flipH="1" flipV="1">
            <a:off x="3969395" y="3262560"/>
            <a:ext cx="503424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3" name="Textfeld 81"/>
          <p:cNvSpPr txBox="1"/>
          <p:nvPr/>
        </p:nvSpPr>
        <p:spPr>
          <a:xfrm>
            <a:off x="8977476" y="4899235"/>
            <a:ext cx="1233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Stage 3 Freeze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4" name="AutoShape 10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6674341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5" name="AutoShape 10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7754017" y="2798828"/>
            <a:ext cx="112953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Q3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16" name="Line 21"/>
          <p:cNvSpPr>
            <a:spLocks noChangeShapeType="1"/>
          </p:cNvSpPr>
          <p:nvPr/>
        </p:nvSpPr>
        <p:spPr bwMode="gray">
          <a:xfrm flipH="1" flipV="1">
            <a:off x="6628692" y="1959013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7" name="Textfeld 106"/>
          <p:cNvSpPr txBox="1"/>
          <p:nvPr/>
        </p:nvSpPr>
        <p:spPr>
          <a:xfrm>
            <a:off x="5991867" y="158552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TP#54</a:t>
            </a:r>
            <a:endParaRPr lang="en-US" dirty="0"/>
          </a:p>
        </p:txBody>
      </p:sp>
      <p:sp>
        <p:nvSpPr>
          <p:cNvPr id="118" name="Line 21"/>
          <p:cNvSpPr>
            <a:spLocks noChangeShapeType="1"/>
          </p:cNvSpPr>
          <p:nvPr/>
        </p:nvSpPr>
        <p:spPr bwMode="gray">
          <a:xfrm flipH="1" flipV="1">
            <a:off x="7366341" y="1954856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19" name="Textfeld 108"/>
          <p:cNvSpPr txBox="1"/>
          <p:nvPr/>
        </p:nvSpPr>
        <p:spPr>
          <a:xfrm>
            <a:off x="7020956" y="157744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TP#55</a:t>
            </a:r>
            <a:endParaRPr lang="en-US" dirty="0"/>
          </a:p>
        </p:txBody>
      </p:sp>
      <p:sp>
        <p:nvSpPr>
          <p:cNvPr id="120" name="AutoShape 10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8838487" y="2798828"/>
            <a:ext cx="106636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Q4 2022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21" name="Line 21"/>
          <p:cNvSpPr>
            <a:spLocks noChangeShapeType="1"/>
          </p:cNvSpPr>
          <p:nvPr/>
        </p:nvSpPr>
        <p:spPr bwMode="gray">
          <a:xfrm flipH="1" flipV="1">
            <a:off x="7366205" y="1954856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2" name="Textfeld 108"/>
          <p:cNvSpPr txBox="1"/>
          <p:nvPr/>
        </p:nvSpPr>
        <p:spPr>
          <a:xfrm>
            <a:off x="8121551" y="157744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TP#56</a:t>
            </a:r>
            <a:endParaRPr lang="en-US" dirty="0"/>
          </a:p>
        </p:txBody>
      </p:sp>
      <p:sp>
        <p:nvSpPr>
          <p:cNvPr id="123" name="Line 21"/>
          <p:cNvSpPr>
            <a:spLocks noChangeShapeType="1"/>
          </p:cNvSpPr>
          <p:nvPr/>
        </p:nvSpPr>
        <p:spPr bwMode="gray">
          <a:xfrm flipH="1" flipV="1">
            <a:off x="8734603" y="1951554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8" name="AutoShape 10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9873099" y="2798828"/>
            <a:ext cx="106636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Q1 2023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0" name="Textfeld 81"/>
          <p:cNvSpPr txBox="1"/>
          <p:nvPr/>
        </p:nvSpPr>
        <p:spPr>
          <a:xfrm>
            <a:off x="10402446" y="4872226"/>
            <a:ext cx="1481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R5 </a:t>
            </a:r>
            <a:r>
              <a:rPr lang="en-US" dirty="0" err="1" smtClean="0">
                <a:solidFill>
                  <a:schemeClr val="bg1"/>
                </a:solidFill>
              </a:rPr>
              <a:t>A</a:t>
            </a:r>
            <a:r>
              <a:rPr lang="en-US" altLang="zh-CN" dirty="0" err="1" smtClean="0">
                <a:solidFill>
                  <a:schemeClr val="bg1"/>
                </a:solidFill>
              </a:rPr>
              <a:t>ppr</a:t>
            </a:r>
            <a:r>
              <a:rPr lang="en-US" altLang="zh-CN" dirty="0" smtClean="0">
                <a:solidFill>
                  <a:schemeClr val="bg1"/>
                </a:solidFill>
              </a:rPr>
              <a:t>.</a:t>
            </a:r>
            <a:r>
              <a:rPr lang="en-US" altLang="zh-CN" dirty="0">
                <a:solidFill>
                  <a:schemeClr val="bg1"/>
                </a:solidFill>
              </a:rPr>
              <a:t>/</a:t>
            </a:r>
            <a:r>
              <a:rPr lang="en-US" altLang="zh-CN" dirty="0" smtClean="0">
                <a:solidFill>
                  <a:schemeClr val="bg1"/>
                </a:solidFill>
              </a:rPr>
              <a:t>Rati.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1" name="Line 21"/>
          <p:cNvSpPr>
            <a:spLocks noChangeShapeType="1"/>
          </p:cNvSpPr>
          <p:nvPr/>
        </p:nvSpPr>
        <p:spPr bwMode="gray">
          <a:xfrm flipH="1" flipV="1">
            <a:off x="11191026" y="3270578"/>
            <a:ext cx="473411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2" name="Gerader Verbinder 79"/>
          <p:cNvCxnSpPr/>
          <p:nvPr/>
        </p:nvCxnSpPr>
        <p:spPr>
          <a:xfrm>
            <a:off x="11685372" y="3976230"/>
            <a:ext cx="5982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aute 80"/>
          <p:cNvSpPr/>
          <p:nvPr/>
        </p:nvSpPr>
        <p:spPr>
          <a:xfrm>
            <a:off x="11668798" y="4662738"/>
            <a:ext cx="129001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feld 108"/>
          <p:cNvSpPr txBox="1"/>
          <p:nvPr/>
        </p:nvSpPr>
        <p:spPr>
          <a:xfrm>
            <a:off x="9534204" y="158552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TP#57</a:t>
            </a:r>
            <a:endParaRPr lang="en-US" dirty="0"/>
          </a:p>
        </p:txBody>
      </p:sp>
      <p:sp>
        <p:nvSpPr>
          <p:cNvPr id="135" name="Line 21"/>
          <p:cNvSpPr>
            <a:spLocks noChangeShapeType="1"/>
          </p:cNvSpPr>
          <p:nvPr/>
        </p:nvSpPr>
        <p:spPr bwMode="gray">
          <a:xfrm flipH="1" flipV="1">
            <a:off x="9836738" y="1969883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36" name="Gerader Verbinder 97"/>
          <p:cNvCxnSpPr/>
          <p:nvPr/>
        </p:nvCxnSpPr>
        <p:spPr>
          <a:xfrm>
            <a:off x="3196742" y="3676998"/>
            <a:ext cx="1975" cy="278548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AutoShape 10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10894399" y="2798828"/>
            <a:ext cx="1066365" cy="414000"/>
          </a:xfrm>
          <a:prstGeom prst="chevron">
            <a:avLst>
              <a:gd name="adj" fmla="val 28872"/>
            </a:avLst>
          </a:prstGeom>
          <a:solidFill>
            <a:schemeClr val="accent3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72000" tIns="72000" rIns="72000" bIns="72000" anchor="ctr"/>
          <a:lstStyle/>
          <a:p>
            <a:pPr algn="ctr" defTabSz="914400">
              <a:lnSpc>
                <a:spcPct val="90000"/>
              </a:lnSpc>
              <a:spcBef>
                <a:spcPct val="0"/>
              </a:spcBef>
            </a:pPr>
            <a:r>
              <a:rPr lang="de-DE" sz="1600" dirty="0" smtClean="0">
                <a:solidFill>
                  <a:schemeClr val="bg1"/>
                </a:solidFill>
                <a:latin typeface="Tele-GroteskFet" pitchFamily="2" charset="0"/>
                <a:ea typeface="Book"/>
                <a:cs typeface="Times New Roman" pitchFamily="18" charset="0"/>
              </a:rPr>
              <a:t>Q2 2023</a:t>
            </a:r>
            <a:endParaRPr lang="de-DE" sz="1600" dirty="0">
              <a:solidFill>
                <a:schemeClr val="bg1"/>
              </a:solidFill>
              <a:latin typeface="Tele-GroteskFet" pitchFamily="2" charset="0"/>
              <a:ea typeface="Book"/>
              <a:cs typeface="Times New Roman" pitchFamily="18" charset="0"/>
            </a:endParaRPr>
          </a:p>
        </p:txBody>
      </p:sp>
      <p:sp>
        <p:nvSpPr>
          <p:cNvPr id="139" name="Line 21"/>
          <p:cNvSpPr>
            <a:spLocks noChangeShapeType="1"/>
          </p:cNvSpPr>
          <p:nvPr/>
        </p:nvSpPr>
        <p:spPr bwMode="gray">
          <a:xfrm flipH="1" flipV="1">
            <a:off x="7221845" y="3240966"/>
            <a:ext cx="503424" cy="703093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cxnSp>
        <p:nvCxnSpPr>
          <p:cNvPr id="141" name="Gerader Verbinder 104"/>
          <p:cNvCxnSpPr/>
          <p:nvPr/>
        </p:nvCxnSpPr>
        <p:spPr>
          <a:xfrm>
            <a:off x="7718373" y="3955158"/>
            <a:ext cx="5982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2" name="Line 21"/>
          <p:cNvSpPr>
            <a:spLocks noChangeShapeType="1"/>
          </p:cNvSpPr>
          <p:nvPr/>
        </p:nvSpPr>
        <p:spPr bwMode="gray">
          <a:xfrm flipH="1" flipV="1">
            <a:off x="9349813" y="3262560"/>
            <a:ext cx="473411" cy="639866"/>
          </a:xfrm>
          <a:prstGeom prst="line">
            <a:avLst/>
          </a:prstGeom>
          <a:noFill/>
          <a:ln w="19050">
            <a:solidFill>
              <a:srgbClr val="C00000"/>
            </a:solidFill>
            <a:prstDash val="solid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43" name="Raute 80"/>
          <p:cNvSpPr/>
          <p:nvPr/>
        </p:nvSpPr>
        <p:spPr>
          <a:xfrm>
            <a:off x="9795114" y="4680318"/>
            <a:ext cx="129001" cy="200537"/>
          </a:xfrm>
          <a:prstGeom prst="diamond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Gerader Verbinder 79"/>
          <p:cNvCxnSpPr/>
          <p:nvPr/>
        </p:nvCxnSpPr>
        <p:spPr>
          <a:xfrm>
            <a:off x="9844158" y="3968212"/>
            <a:ext cx="5982" cy="74808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Freeform 15"/>
          <p:cNvSpPr>
            <a:spLocks noEditPoints="1"/>
          </p:cNvSpPr>
          <p:nvPr/>
        </p:nvSpPr>
        <p:spPr bwMode="auto">
          <a:xfrm>
            <a:off x="11795460" y="4365303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9958864" y="5782633"/>
            <a:ext cx="1953339" cy="673434"/>
            <a:chOff x="9958864" y="5782633"/>
            <a:chExt cx="1953339" cy="673434"/>
          </a:xfrm>
        </p:grpSpPr>
        <p:sp>
          <p:nvSpPr>
            <p:cNvPr id="69" name="Freeform 15"/>
            <p:cNvSpPr>
              <a:spLocks noEditPoints="1"/>
            </p:cNvSpPr>
            <p:nvPr/>
          </p:nvSpPr>
          <p:spPr bwMode="auto">
            <a:xfrm>
              <a:off x="10874383" y="6160423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0" name="Textfeld 5"/>
            <p:cNvSpPr txBox="1"/>
            <p:nvPr/>
          </p:nvSpPr>
          <p:spPr>
            <a:xfrm>
              <a:off x="11076140" y="6129582"/>
              <a:ext cx="8360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achieved</a:t>
              </a:r>
              <a:endParaRPr lang="en-US" sz="1400" dirty="0"/>
            </a:p>
          </p:txBody>
        </p:sp>
        <p:sp>
          <p:nvSpPr>
            <p:cNvPr id="72" name="Freeform 15"/>
            <p:cNvSpPr>
              <a:spLocks noEditPoints="1"/>
            </p:cNvSpPr>
            <p:nvPr/>
          </p:nvSpPr>
          <p:spPr bwMode="auto">
            <a:xfrm>
              <a:off x="10874383" y="5790758"/>
              <a:ext cx="265027" cy="295644"/>
            </a:xfrm>
            <a:custGeom>
              <a:avLst/>
              <a:gdLst>
                <a:gd name="T0" fmla="*/ 747 w 747"/>
                <a:gd name="T1" fmla="*/ 373 h 746"/>
                <a:gd name="T2" fmla="*/ 374 w 747"/>
                <a:gd name="T3" fmla="*/ 746 h 746"/>
                <a:gd name="T4" fmla="*/ 0 w 747"/>
                <a:gd name="T5" fmla="*/ 373 h 746"/>
                <a:gd name="T6" fmla="*/ 374 w 747"/>
                <a:gd name="T7" fmla="*/ 0 h 746"/>
                <a:gd name="T8" fmla="*/ 747 w 747"/>
                <a:gd name="T9" fmla="*/ 373 h 746"/>
                <a:gd name="T10" fmla="*/ 321 w 747"/>
                <a:gd name="T11" fmla="*/ 520 h 746"/>
                <a:gd name="T12" fmla="*/ 588 w 747"/>
                <a:gd name="T13" fmla="*/ 254 h 746"/>
                <a:gd name="T14" fmla="*/ 588 w 747"/>
                <a:gd name="T15" fmla="*/ 226 h 746"/>
                <a:gd name="T16" fmla="*/ 560 w 747"/>
                <a:gd name="T17" fmla="*/ 226 h 746"/>
                <a:gd name="T18" fmla="*/ 307 w 747"/>
                <a:gd name="T19" fmla="*/ 478 h 746"/>
                <a:gd name="T20" fmla="*/ 201 w 747"/>
                <a:gd name="T21" fmla="*/ 372 h 746"/>
                <a:gd name="T22" fmla="*/ 173 w 747"/>
                <a:gd name="T23" fmla="*/ 372 h 746"/>
                <a:gd name="T24" fmla="*/ 173 w 747"/>
                <a:gd name="T25" fmla="*/ 400 h 746"/>
                <a:gd name="T26" fmla="*/ 293 w 747"/>
                <a:gd name="T27" fmla="*/ 520 h 746"/>
                <a:gd name="T28" fmla="*/ 307 w 747"/>
                <a:gd name="T29" fmla="*/ 526 h 746"/>
                <a:gd name="T30" fmla="*/ 321 w 747"/>
                <a:gd name="T31" fmla="*/ 52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47" h="746">
                  <a:moveTo>
                    <a:pt x="747" y="373"/>
                  </a:moveTo>
                  <a:cubicBezTo>
                    <a:pt x="747" y="579"/>
                    <a:pt x="580" y="746"/>
                    <a:pt x="374" y="746"/>
                  </a:cubicBezTo>
                  <a:cubicBezTo>
                    <a:pt x="167" y="746"/>
                    <a:pt x="0" y="579"/>
                    <a:pt x="0" y="373"/>
                  </a:cubicBezTo>
                  <a:cubicBezTo>
                    <a:pt x="0" y="167"/>
                    <a:pt x="167" y="0"/>
                    <a:pt x="374" y="0"/>
                  </a:cubicBezTo>
                  <a:cubicBezTo>
                    <a:pt x="580" y="0"/>
                    <a:pt x="747" y="167"/>
                    <a:pt x="747" y="373"/>
                  </a:cubicBezTo>
                  <a:close/>
                  <a:moveTo>
                    <a:pt x="321" y="520"/>
                  </a:moveTo>
                  <a:cubicBezTo>
                    <a:pt x="588" y="254"/>
                    <a:pt x="588" y="254"/>
                    <a:pt x="588" y="254"/>
                  </a:cubicBezTo>
                  <a:cubicBezTo>
                    <a:pt x="596" y="246"/>
                    <a:pt x="596" y="233"/>
                    <a:pt x="588" y="226"/>
                  </a:cubicBezTo>
                  <a:cubicBezTo>
                    <a:pt x="580" y="218"/>
                    <a:pt x="567" y="218"/>
                    <a:pt x="560" y="226"/>
                  </a:cubicBezTo>
                  <a:cubicBezTo>
                    <a:pt x="307" y="478"/>
                    <a:pt x="307" y="478"/>
                    <a:pt x="307" y="478"/>
                  </a:cubicBezTo>
                  <a:cubicBezTo>
                    <a:pt x="201" y="372"/>
                    <a:pt x="201" y="372"/>
                    <a:pt x="201" y="372"/>
                  </a:cubicBezTo>
                  <a:cubicBezTo>
                    <a:pt x="193" y="364"/>
                    <a:pt x="181" y="364"/>
                    <a:pt x="173" y="372"/>
                  </a:cubicBezTo>
                  <a:cubicBezTo>
                    <a:pt x="165" y="380"/>
                    <a:pt x="165" y="393"/>
                    <a:pt x="173" y="400"/>
                  </a:cubicBezTo>
                  <a:cubicBezTo>
                    <a:pt x="293" y="520"/>
                    <a:pt x="293" y="520"/>
                    <a:pt x="293" y="520"/>
                  </a:cubicBezTo>
                  <a:cubicBezTo>
                    <a:pt x="297" y="524"/>
                    <a:pt x="302" y="526"/>
                    <a:pt x="307" y="526"/>
                  </a:cubicBezTo>
                  <a:cubicBezTo>
                    <a:pt x="312" y="526"/>
                    <a:pt x="317" y="524"/>
                    <a:pt x="321" y="5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dirty="0"/>
            </a:p>
          </p:txBody>
        </p:sp>
        <p:sp>
          <p:nvSpPr>
            <p:cNvPr id="73" name="Textfeld 95"/>
            <p:cNvSpPr txBox="1"/>
            <p:nvPr/>
          </p:nvSpPr>
          <p:spPr>
            <a:xfrm>
              <a:off x="11082709" y="5782633"/>
              <a:ext cx="78098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planned</a:t>
              </a:r>
            </a:p>
          </p:txBody>
        </p:sp>
        <p:sp>
          <p:nvSpPr>
            <p:cNvPr id="146" name="Textfeld 95"/>
            <p:cNvSpPr txBox="1"/>
            <p:nvPr/>
          </p:nvSpPr>
          <p:spPr>
            <a:xfrm>
              <a:off x="9958864" y="5784691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  <p:sp>
          <p:nvSpPr>
            <p:cNvPr id="148" name="Textfeld 95"/>
            <p:cNvSpPr txBox="1"/>
            <p:nvPr/>
          </p:nvSpPr>
          <p:spPr>
            <a:xfrm>
              <a:off x="9958864" y="6129582"/>
              <a:ext cx="97770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ratification</a:t>
              </a:r>
              <a:endParaRPr lang="en-US" sz="1400" dirty="0"/>
            </a:p>
          </p:txBody>
        </p:sp>
      </p:grpSp>
      <p:sp>
        <p:nvSpPr>
          <p:cNvPr id="152" name="Freeform 15"/>
          <p:cNvSpPr>
            <a:spLocks noEditPoints="1"/>
          </p:cNvSpPr>
          <p:nvPr/>
        </p:nvSpPr>
        <p:spPr bwMode="auto">
          <a:xfrm>
            <a:off x="4553884" y="4370290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3" name="Freeform 15"/>
          <p:cNvSpPr>
            <a:spLocks noEditPoints="1"/>
          </p:cNvSpPr>
          <p:nvPr/>
        </p:nvSpPr>
        <p:spPr bwMode="auto">
          <a:xfrm>
            <a:off x="7821903" y="4359755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54" name="Freeform 15"/>
          <p:cNvSpPr>
            <a:spLocks noEditPoints="1"/>
          </p:cNvSpPr>
          <p:nvPr/>
        </p:nvSpPr>
        <p:spPr bwMode="auto">
          <a:xfrm>
            <a:off x="9960228" y="4370290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  <p:sp>
        <p:nvSpPr>
          <p:cNvPr id="138" name="Textfeld 108"/>
          <p:cNvSpPr txBox="1"/>
          <p:nvPr/>
        </p:nvSpPr>
        <p:spPr>
          <a:xfrm>
            <a:off x="10581465" y="1585514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TP#58</a:t>
            </a:r>
            <a:endParaRPr lang="en-US" dirty="0"/>
          </a:p>
        </p:txBody>
      </p:sp>
      <p:sp>
        <p:nvSpPr>
          <p:cNvPr id="156" name="Line 21"/>
          <p:cNvSpPr>
            <a:spLocks noChangeShapeType="1"/>
          </p:cNvSpPr>
          <p:nvPr/>
        </p:nvSpPr>
        <p:spPr bwMode="gray">
          <a:xfrm flipH="1" flipV="1">
            <a:off x="10883999" y="1969873"/>
            <a:ext cx="540329" cy="768351"/>
          </a:xfrm>
          <a:prstGeom prst="line">
            <a:avLst/>
          </a:prstGeom>
          <a:noFill/>
          <a:ln w="19050">
            <a:solidFill>
              <a:schemeClr val="accent1"/>
            </a:solidFill>
            <a:prstDash val="dash"/>
            <a:miter lim="800000"/>
            <a:headEnd/>
            <a:tailEnd/>
          </a:ln>
          <a:effectLst/>
        </p:spPr>
        <p:txBody>
          <a:bodyPr wrap="none" lIns="90000" tIns="46800" rIns="90000" bIns="46800" anchor="ctr"/>
          <a:lstStyle/>
          <a:p>
            <a:endParaRPr lang="de-DE" sz="1800" dirty="0"/>
          </a:p>
        </p:txBody>
      </p:sp>
      <p:sp>
        <p:nvSpPr>
          <p:cNvPr id="124" name="Freeform 15"/>
          <p:cNvSpPr>
            <a:spLocks noEditPoints="1"/>
          </p:cNvSpPr>
          <p:nvPr/>
        </p:nvSpPr>
        <p:spPr bwMode="auto">
          <a:xfrm>
            <a:off x="3931787" y="4066129"/>
            <a:ext cx="345854" cy="359007"/>
          </a:xfrm>
          <a:custGeom>
            <a:avLst/>
            <a:gdLst>
              <a:gd name="T0" fmla="*/ 747 w 747"/>
              <a:gd name="T1" fmla="*/ 373 h 746"/>
              <a:gd name="T2" fmla="*/ 374 w 747"/>
              <a:gd name="T3" fmla="*/ 746 h 746"/>
              <a:gd name="T4" fmla="*/ 0 w 747"/>
              <a:gd name="T5" fmla="*/ 373 h 746"/>
              <a:gd name="T6" fmla="*/ 374 w 747"/>
              <a:gd name="T7" fmla="*/ 0 h 746"/>
              <a:gd name="T8" fmla="*/ 747 w 747"/>
              <a:gd name="T9" fmla="*/ 373 h 746"/>
              <a:gd name="T10" fmla="*/ 321 w 747"/>
              <a:gd name="T11" fmla="*/ 520 h 746"/>
              <a:gd name="T12" fmla="*/ 588 w 747"/>
              <a:gd name="T13" fmla="*/ 254 h 746"/>
              <a:gd name="T14" fmla="*/ 588 w 747"/>
              <a:gd name="T15" fmla="*/ 226 h 746"/>
              <a:gd name="T16" fmla="*/ 560 w 747"/>
              <a:gd name="T17" fmla="*/ 226 h 746"/>
              <a:gd name="T18" fmla="*/ 307 w 747"/>
              <a:gd name="T19" fmla="*/ 478 h 746"/>
              <a:gd name="T20" fmla="*/ 201 w 747"/>
              <a:gd name="T21" fmla="*/ 372 h 746"/>
              <a:gd name="T22" fmla="*/ 173 w 747"/>
              <a:gd name="T23" fmla="*/ 372 h 746"/>
              <a:gd name="T24" fmla="*/ 173 w 747"/>
              <a:gd name="T25" fmla="*/ 400 h 746"/>
              <a:gd name="T26" fmla="*/ 293 w 747"/>
              <a:gd name="T27" fmla="*/ 520 h 746"/>
              <a:gd name="T28" fmla="*/ 307 w 747"/>
              <a:gd name="T29" fmla="*/ 526 h 746"/>
              <a:gd name="T30" fmla="*/ 321 w 747"/>
              <a:gd name="T31" fmla="*/ 520 h 7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747" h="746">
                <a:moveTo>
                  <a:pt x="747" y="373"/>
                </a:moveTo>
                <a:cubicBezTo>
                  <a:pt x="747" y="579"/>
                  <a:pt x="580" y="746"/>
                  <a:pt x="374" y="746"/>
                </a:cubicBezTo>
                <a:cubicBezTo>
                  <a:pt x="167" y="746"/>
                  <a:pt x="0" y="579"/>
                  <a:pt x="0" y="373"/>
                </a:cubicBezTo>
                <a:cubicBezTo>
                  <a:pt x="0" y="167"/>
                  <a:pt x="167" y="0"/>
                  <a:pt x="374" y="0"/>
                </a:cubicBezTo>
                <a:cubicBezTo>
                  <a:pt x="580" y="0"/>
                  <a:pt x="747" y="167"/>
                  <a:pt x="747" y="373"/>
                </a:cubicBezTo>
                <a:close/>
                <a:moveTo>
                  <a:pt x="321" y="520"/>
                </a:moveTo>
                <a:cubicBezTo>
                  <a:pt x="588" y="254"/>
                  <a:pt x="588" y="254"/>
                  <a:pt x="588" y="254"/>
                </a:cubicBezTo>
                <a:cubicBezTo>
                  <a:pt x="596" y="246"/>
                  <a:pt x="596" y="233"/>
                  <a:pt x="588" y="226"/>
                </a:cubicBezTo>
                <a:cubicBezTo>
                  <a:pt x="580" y="218"/>
                  <a:pt x="567" y="218"/>
                  <a:pt x="560" y="226"/>
                </a:cubicBezTo>
                <a:cubicBezTo>
                  <a:pt x="307" y="478"/>
                  <a:pt x="307" y="478"/>
                  <a:pt x="307" y="478"/>
                </a:cubicBezTo>
                <a:cubicBezTo>
                  <a:pt x="201" y="372"/>
                  <a:pt x="201" y="372"/>
                  <a:pt x="201" y="372"/>
                </a:cubicBezTo>
                <a:cubicBezTo>
                  <a:pt x="193" y="364"/>
                  <a:pt x="181" y="364"/>
                  <a:pt x="173" y="372"/>
                </a:cubicBezTo>
                <a:cubicBezTo>
                  <a:pt x="165" y="380"/>
                  <a:pt x="165" y="393"/>
                  <a:pt x="173" y="400"/>
                </a:cubicBezTo>
                <a:cubicBezTo>
                  <a:pt x="293" y="520"/>
                  <a:pt x="293" y="520"/>
                  <a:pt x="293" y="520"/>
                </a:cubicBezTo>
                <a:cubicBezTo>
                  <a:pt x="297" y="524"/>
                  <a:pt x="302" y="526"/>
                  <a:pt x="307" y="526"/>
                </a:cubicBezTo>
                <a:cubicBezTo>
                  <a:pt x="312" y="526"/>
                  <a:pt x="317" y="524"/>
                  <a:pt x="321" y="52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0375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12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594883" y="2172146"/>
            <a:ext cx="2021305" cy="1379621"/>
          </a:xfrm>
          <a:prstGeom prst="roundRect">
            <a:avLst/>
          </a:prstGeom>
          <a:solidFill>
            <a:srgbClr val="A0A0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yriad Pro" panose="020B0503030403020204" pitchFamily="34" charset="0"/>
              </a:rPr>
              <a:t>Cool Gray 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591229" y="2172146"/>
            <a:ext cx="2021305" cy="1379621"/>
          </a:xfrm>
          <a:prstGeom prst="roundRect">
            <a:avLst/>
          </a:prstGeom>
          <a:solidFill>
            <a:srgbClr val="B420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yriad Pro" panose="020B0503030403020204" pitchFamily="34" charset="0"/>
              </a:rPr>
              <a:t>Pantone 1807C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82837" y="4780283"/>
            <a:ext cx="1469348" cy="845513"/>
          </a:xfrm>
          <a:prstGeom prst="roundRect">
            <a:avLst/>
          </a:prstGeom>
          <a:solidFill>
            <a:srgbClr val="F794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yriad Pro" panose="020B0503030403020204" pitchFamily="34" charset="0"/>
              </a:rPr>
              <a:t>Pantone 1375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915575" y="4780283"/>
            <a:ext cx="1469348" cy="845513"/>
          </a:xfrm>
          <a:prstGeom prst="roundRect">
            <a:avLst/>
          </a:prstGeom>
          <a:solidFill>
            <a:srgbClr val="716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yriad Pro" panose="020B0503030403020204" pitchFamily="34" charset="0"/>
              </a:rPr>
              <a:t>Pantone</a:t>
            </a:r>
          </a:p>
          <a:p>
            <a:pPr algn="ctr"/>
            <a:r>
              <a:rPr lang="en-US" dirty="0">
                <a:latin typeface="Myriad Pro" panose="020B0503030403020204" pitchFamily="34" charset="0"/>
              </a:rPr>
              <a:t>667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60695" y="4789287"/>
            <a:ext cx="1469348" cy="845513"/>
          </a:xfrm>
          <a:prstGeom prst="roundRect">
            <a:avLst/>
          </a:prstGeom>
          <a:solidFill>
            <a:srgbClr val="0055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yriad Pro" panose="020B0503030403020204" pitchFamily="34" charset="0"/>
              </a:rPr>
              <a:t>Pantone 647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090148" y="4780283"/>
            <a:ext cx="1469348" cy="845513"/>
          </a:xfrm>
          <a:prstGeom prst="roundRect">
            <a:avLst/>
          </a:prstGeom>
          <a:solidFill>
            <a:srgbClr val="668C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yriad Pro" panose="020B0503030403020204" pitchFamily="34" charset="0"/>
              </a:rPr>
              <a:t>Pantone</a:t>
            </a:r>
          </a:p>
          <a:p>
            <a:pPr algn="ctr"/>
            <a:r>
              <a:rPr lang="en-US" dirty="0">
                <a:latin typeface="Myriad Pro" panose="020B0503030403020204" pitchFamily="34" charset="0"/>
              </a:rPr>
              <a:t>5483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693433" y="4780283"/>
            <a:ext cx="1469348" cy="845513"/>
          </a:xfrm>
          <a:prstGeom prst="roundRect">
            <a:avLst/>
          </a:prstGeom>
          <a:solidFill>
            <a:srgbClr val="5450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Myriad Pro" panose="020B0503030403020204" pitchFamily="34" charset="0"/>
              </a:rPr>
              <a:t>Cool gray 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564" y="4339033"/>
            <a:ext cx="4734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yriad Pro" panose="020B0503030403020204" pitchFamily="34" charset="0"/>
              </a:rPr>
              <a:t>Accent Color Group #1 (20% of design)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3239" y="3653566"/>
            <a:ext cx="1285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CMYK: 0  1  0  43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RGB: 160 160 163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#a0a0a3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91229" y="3653565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CMYK: 20 99 99 11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RGB: 180 32 37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#b42025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719" y="5671962"/>
            <a:ext cx="12073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CMYK: 1 51 99 0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RGB: 246 146 30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# f6921e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18476" y="5671962"/>
            <a:ext cx="1285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CMYK: 63 63 18 2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RGB: 113 104 150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# f6921e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79136" y="5675720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CMYK: 100 25 0 50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RGB: 0 84 128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# 005480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5605" y="5671962"/>
            <a:ext cx="11176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CMYK: 0 5 0 82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RGB: 84 80 84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# f6921e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34443" y="5671962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CMYK: 60 30 30 10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RGB: 102 140 151</a:t>
            </a:r>
          </a:p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Myriad Pro" panose="020B0503030403020204" pitchFamily="34" charset="0"/>
                <a:cs typeface="Arial" panose="020B0604020202020204" pitchFamily="34" charset="0"/>
              </a:rPr>
              <a:t># 668c97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57554" y="2194880"/>
            <a:ext cx="5001665" cy="132343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Myriad Pro" panose="020B0503030403020204"/>
              </a:rPr>
              <a:t>Please note that </a:t>
            </a:r>
            <a:r>
              <a:rPr lang="en-US" sz="1600" dirty="0" err="1">
                <a:latin typeface="Myriad Pro" panose="020B0503030403020204"/>
              </a:rPr>
              <a:t>Powerpoint</a:t>
            </a:r>
            <a:r>
              <a:rPr lang="en-US" sz="1600" dirty="0">
                <a:latin typeface="Myriad Pro" panose="020B0503030403020204"/>
              </a:rPr>
              <a:t> templates may default to a corporation’s template depending on their IT structure and firewalls.  When creating oneM2M materials, please ensure these colors and fonts are used.  Full branding guidelines can be found on the oneM2M website.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41741" y="1384204"/>
            <a:ext cx="41488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Myriad Pro" panose="020B0503030403020204" pitchFamily="34" charset="0"/>
              </a:rPr>
              <a:t>Primary font: Myriad Pro</a:t>
            </a:r>
          </a:p>
          <a:p>
            <a:r>
              <a:rPr lang="en-US" dirty="0">
                <a:latin typeface="Myriad Pro" panose="020B0503030403020204" pitchFamily="34" charset="0"/>
              </a:rPr>
              <a:t>Primary Corporate Colors (80% of design)</a:t>
            </a:r>
          </a:p>
          <a:p>
            <a:endParaRPr lang="en-US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996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Sample</a:t>
            </a:r>
            <a:r>
              <a:rPr lang="fr-FR" dirty="0"/>
              <a:t> </a:t>
            </a:r>
            <a:r>
              <a:rPr lang="fr-FR" dirty="0" err="1"/>
              <a:t>Title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Introduction to oneM2M</a:t>
            </a:r>
          </a:p>
          <a:p>
            <a:pPr lvl="0"/>
            <a:r>
              <a:rPr lang="en-US" dirty="0"/>
              <a:t>The role of oneM2M</a:t>
            </a:r>
          </a:p>
          <a:p>
            <a:pPr lvl="1"/>
            <a:r>
              <a:rPr lang="en-US" dirty="0"/>
              <a:t>Sample text goes here</a:t>
            </a:r>
          </a:p>
          <a:p>
            <a:pPr lvl="1"/>
            <a:r>
              <a:rPr lang="en-US" dirty="0"/>
              <a:t>Sample text goes here </a:t>
            </a:r>
            <a:endParaRPr lang="fr-FR" dirty="0"/>
          </a:p>
          <a:p>
            <a:pPr lvl="0"/>
            <a:r>
              <a:rPr lang="en-US" dirty="0"/>
              <a:t>Sample text goes here</a:t>
            </a:r>
            <a:endParaRPr lang="fr-FR" dirty="0"/>
          </a:p>
          <a:p>
            <a:pPr lvl="0"/>
            <a:r>
              <a:rPr lang="en-US" dirty="0"/>
              <a:t>Sample text goes here</a:t>
            </a:r>
          </a:p>
          <a:p>
            <a:pPr lvl="0"/>
            <a:r>
              <a:rPr lang="en-US" dirty="0"/>
              <a:t>Sample text goes here</a:t>
            </a:r>
          </a:p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1B550-7CF2-4283-9092-C0AEF154911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23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WPM Status at </a:t>
            </a:r>
            <a:r>
              <a:rPr lang="en-US" dirty="0" smtClean="0"/>
              <a:t>TP50 opening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10515600" cy="5286017"/>
          </a:xfrm>
        </p:spPr>
        <p:txBody>
          <a:bodyPr>
            <a:normAutofit/>
          </a:bodyPr>
          <a:lstStyle/>
          <a:p>
            <a:pPr marL="0" lvl="0" indent="0" fontAlgn="base">
              <a:spcAft>
                <a:spcPct val="0"/>
              </a:spcAft>
              <a:buNone/>
              <a:defRPr/>
            </a:pPr>
            <a:r>
              <a:rPr lang="en-US" altLang="de-DE" sz="3600" dirty="0"/>
              <a:t>Content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 Snapshot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/>
              <a:t>WIs reaching </a:t>
            </a:r>
            <a:r>
              <a:rPr lang="en-US" altLang="de-DE" dirty="0" smtClean="0"/>
              <a:t>Freeze </a:t>
            </a:r>
            <a:r>
              <a:rPr lang="en-US" altLang="de-DE" dirty="0"/>
              <a:t>or Approval milestone</a:t>
            </a:r>
          </a:p>
          <a:p>
            <a:pPr lvl="0" fontAlgn="base">
              <a:spcAft>
                <a:spcPct val="0"/>
              </a:spcAft>
              <a:defRPr/>
            </a:pPr>
            <a:r>
              <a:rPr lang="en-US" altLang="de-DE" dirty="0" smtClean="0"/>
              <a:t>Release </a:t>
            </a:r>
            <a:r>
              <a:rPr lang="en-US" altLang="de-DE" dirty="0"/>
              <a:t>4 </a:t>
            </a:r>
            <a:r>
              <a:rPr lang="en-US" altLang="de-DE" dirty="0" smtClean="0"/>
              <a:t>Timeline / Release 5 Timeline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56486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696" y="0"/>
            <a:ext cx="8826343" cy="1173570"/>
          </a:xfrm>
        </p:spPr>
        <p:txBody>
          <a:bodyPr>
            <a:normAutofit/>
          </a:bodyPr>
          <a:lstStyle/>
          <a:p>
            <a:r>
              <a:rPr lang="en-US" dirty="0" smtClean="0"/>
              <a:t>TP50 </a:t>
            </a:r>
            <a:r>
              <a:rPr lang="en-US" dirty="0" smtClean="0"/>
              <a:t>Opening </a:t>
            </a:r>
            <a:r>
              <a:rPr lang="en-US" dirty="0"/>
              <a:t>- WI </a:t>
            </a:r>
            <a:r>
              <a:rPr lang="en-US" dirty="0" smtClean="0"/>
              <a:t>Snapshot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4696" y="1192841"/>
            <a:ext cx="7249445" cy="5286017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srgbClr val="FF0000"/>
                </a:solidFill>
              </a:rPr>
              <a:t>28</a:t>
            </a:r>
            <a:r>
              <a:rPr lang="en-US" altLang="de-DE" sz="2400" dirty="0" smtClean="0">
                <a:solidFill>
                  <a:prstClr val="black"/>
                </a:solidFill>
              </a:rPr>
              <a:t> </a:t>
            </a:r>
            <a:r>
              <a:rPr lang="en-US" altLang="de-DE" sz="2400" dirty="0">
                <a:solidFill>
                  <a:prstClr val="black"/>
                </a:solidFill>
              </a:rPr>
              <a:t>active work items </a:t>
            </a:r>
            <a:r>
              <a:rPr lang="en-US" altLang="de-DE" sz="1600" i="1" dirty="0">
                <a:solidFill>
                  <a:prstClr val="black"/>
                </a:solidFill>
              </a:rPr>
              <a:t>of which</a:t>
            </a:r>
            <a:endParaRPr lang="en-US" altLang="de-DE" sz="2400" i="1" dirty="0">
              <a:solidFill>
                <a:prstClr val="black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prstClr val="black"/>
                </a:solidFill>
              </a:rPr>
              <a:t>Work </a:t>
            </a:r>
            <a:r>
              <a:rPr lang="en-US" altLang="de-DE" sz="2400" dirty="0">
                <a:solidFill>
                  <a:prstClr val="black"/>
                </a:solidFill>
              </a:rPr>
              <a:t>Item Milestones </a:t>
            </a:r>
            <a:r>
              <a:rPr lang="en-US" altLang="de-DE" sz="2400" dirty="0" smtClean="0">
                <a:solidFill>
                  <a:prstClr val="black"/>
                </a:solidFill>
              </a:rPr>
              <a:t>targeted at TP#49</a:t>
            </a:r>
            <a:endParaRPr lang="en-US" altLang="de-DE" sz="2400" dirty="0">
              <a:solidFill>
                <a:prstClr val="black"/>
              </a:solidFill>
            </a:endParaRP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b="1" dirty="0">
                <a:solidFill>
                  <a:srgbClr val="C00000"/>
                </a:solidFill>
              </a:rPr>
              <a:t> </a:t>
            </a:r>
            <a:r>
              <a:rPr lang="en-US" altLang="de-DE" sz="1800" b="1" dirty="0" smtClean="0">
                <a:solidFill>
                  <a:srgbClr val="C00000"/>
                </a:solidFill>
              </a:rPr>
              <a:t>3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freeze date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dirty="0"/>
              <a:t> </a:t>
            </a:r>
            <a:r>
              <a:rPr lang="en-US" altLang="de-DE" sz="1800" b="1" dirty="0">
                <a:solidFill>
                  <a:srgbClr val="FF0000"/>
                </a:solidFill>
              </a:rPr>
              <a:t>6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reach approval date</a:t>
            </a:r>
          </a:p>
          <a:p>
            <a:pPr lvl="1" fontAlgn="base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defRPr/>
            </a:pPr>
            <a:r>
              <a:rPr lang="en-US" altLang="de-DE" sz="1800" b="1" dirty="0"/>
              <a:t> </a:t>
            </a:r>
            <a:r>
              <a:rPr lang="en-US" altLang="de-DE" sz="1800" b="1" dirty="0">
                <a:solidFill>
                  <a:srgbClr val="FF0000"/>
                </a:solidFill>
              </a:rPr>
              <a:t>3</a:t>
            </a:r>
            <a:r>
              <a:rPr lang="en-US" altLang="de-DE" sz="1800" dirty="0" smtClean="0"/>
              <a:t> </a:t>
            </a:r>
            <a:r>
              <a:rPr lang="en-US" altLang="de-DE" sz="1800" dirty="0"/>
              <a:t>WIs / their deliverables </a:t>
            </a:r>
            <a:r>
              <a:rPr lang="en-US" altLang="de-DE" sz="1800" b="1" dirty="0">
                <a:solidFill>
                  <a:schemeClr val="tx2"/>
                </a:solidFill>
              </a:rPr>
              <a:t>missed </a:t>
            </a:r>
            <a:r>
              <a:rPr lang="en-US" altLang="de-DE" sz="1800" b="1" dirty="0" smtClean="0">
                <a:solidFill>
                  <a:schemeClr val="tx2"/>
                </a:solidFill>
              </a:rPr>
              <a:t>approval/freeze dates</a:t>
            </a:r>
            <a:endParaRPr lang="en-US" altLang="de-DE" sz="1800" b="1" dirty="0">
              <a:solidFill>
                <a:schemeClr val="tx2"/>
              </a:solidFill>
            </a:endParaRP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srgbClr val="FF0000"/>
                </a:solidFill>
              </a:rPr>
              <a:t>15</a:t>
            </a:r>
            <a:r>
              <a:rPr lang="en-US" altLang="de-DE" sz="2400" dirty="0" smtClean="0">
                <a:solidFill>
                  <a:prstClr val="black"/>
                </a:solidFill>
              </a:rPr>
              <a:t> </a:t>
            </a:r>
            <a:r>
              <a:rPr lang="en-US" altLang="de-DE" sz="2400" dirty="0" smtClean="0">
                <a:solidFill>
                  <a:prstClr val="black"/>
                </a:solidFill>
              </a:rPr>
              <a:t>WIs target for Rel-4</a:t>
            </a:r>
          </a:p>
          <a:p>
            <a:pPr marL="342900" lvl="0" indent="-342900" fontAlgn="base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defRPr/>
            </a:pPr>
            <a:r>
              <a:rPr lang="en-US" altLang="de-DE" sz="2400" dirty="0" smtClean="0">
                <a:solidFill>
                  <a:prstClr val="black"/>
                </a:solidFill>
              </a:rPr>
              <a:t>  </a:t>
            </a:r>
            <a:r>
              <a:rPr lang="en-US" altLang="de-DE" sz="2400" dirty="0">
                <a:solidFill>
                  <a:srgbClr val="FF0000"/>
                </a:solidFill>
              </a:rPr>
              <a:t>7</a:t>
            </a:r>
            <a:r>
              <a:rPr lang="en-US" altLang="de-DE" sz="2400" dirty="0" smtClean="0">
                <a:solidFill>
                  <a:prstClr val="black"/>
                </a:solidFill>
              </a:rPr>
              <a:t> </a:t>
            </a:r>
            <a:r>
              <a:rPr lang="en-US" altLang="de-DE" sz="2400" dirty="0" smtClean="0">
                <a:solidFill>
                  <a:prstClr val="black"/>
                </a:solidFill>
              </a:rPr>
              <a:t>WIs target for Rel-5</a:t>
            </a:r>
            <a:endParaRPr lang="en-US" altLang="de-DE" sz="2400" dirty="0">
              <a:solidFill>
                <a:prstClr val="black"/>
              </a:solidFill>
            </a:endParaRPr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334696" y="865595"/>
            <a:ext cx="72466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altLang="de-DE" sz="1400" dirty="0" smtClean="0"/>
              <a:t>See full work program status @ </a:t>
            </a:r>
            <a:r>
              <a:rPr lang="en-GB" altLang="de-DE" sz="1400" dirty="0" smtClean="0"/>
              <a:t>TP50 </a:t>
            </a:r>
            <a:r>
              <a:rPr lang="en-GB" altLang="de-DE" sz="1400" dirty="0" smtClean="0"/>
              <a:t>closing in ADM-0001-Work Program Management </a:t>
            </a:r>
            <a:r>
              <a:rPr lang="en-GB" altLang="de-DE" sz="1400" dirty="0" smtClean="0"/>
              <a:t>v50.0.0</a:t>
            </a:r>
            <a:r>
              <a:rPr lang="en-GB" altLang="de-DE" sz="1400" dirty="0" smtClean="0"/>
              <a:t>.  </a:t>
            </a:r>
            <a:endParaRPr lang="en-GB" altLang="de-DE" sz="1400" dirty="0"/>
          </a:p>
        </p:txBody>
      </p:sp>
      <p:sp>
        <p:nvSpPr>
          <p:cNvPr id="52" name="Rectangle 21"/>
          <p:cNvSpPr>
            <a:spLocks noChangeArrowheads="1"/>
          </p:cNvSpPr>
          <p:nvPr/>
        </p:nvSpPr>
        <p:spPr bwMode="auto">
          <a:xfrm>
            <a:off x="9962515" y="3208656"/>
            <a:ext cx="211596" cy="13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900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anose="020F0502020204030204" pitchFamily="34" charset="0"/>
              </a:rPr>
              <a:t>R4+,</a:t>
            </a:r>
            <a:endParaRPr kumimoji="0" lang="ko-KR" alt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1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28</a:t>
            </a:r>
            <a:r>
              <a:rPr lang="en-US" dirty="0" smtClean="0"/>
              <a:t> </a:t>
            </a:r>
            <a:r>
              <a:rPr lang="en-US" dirty="0"/>
              <a:t>active WIs*</a:t>
            </a:r>
          </a:p>
        </p:txBody>
      </p:sp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7604125" y="6538003"/>
            <a:ext cx="45874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de-AT" altLang="de-DE" sz="1400" dirty="0"/>
              <a:t>* status in ADM-0001-Work Program Management </a:t>
            </a:r>
            <a:r>
              <a:rPr lang="de-AT" altLang="de-DE" sz="1400" dirty="0" smtClean="0"/>
              <a:t>v45.0.0</a:t>
            </a:r>
            <a:r>
              <a:rPr lang="de-AT" altLang="de-DE" sz="1400" dirty="0"/>
              <a:t>. 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17427" y="865793"/>
            <a:ext cx="56750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70C0"/>
                </a:solidFill>
              </a:rPr>
              <a:t>Release 4 candidates marked in </a:t>
            </a:r>
            <a:r>
              <a:rPr lang="en-US" sz="1400" dirty="0" smtClean="0">
                <a:solidFill>
                  <a:srgbClr val="0070C0"/>
                </a:solidFill>
              </a:rPr>
              <a:t>blue, </a:t>
            </a:r>
            <a:r>
              <a:rPr lang="en-US" altLang="ko-KR" sz="1400" dirty="0">
                <a:solidFill>
                  <a:srgbClr val="00B050"/>
                </a:solidFill>
              </a:rPr>
              <a:t>Release </a:t>
            </a:r>
            <a:r>
              <a:rPr lang="en-US" altLang="ko-KR" sz="1400" dirty="0" smtClean="0">
                <a:solidFill>
                  <a:srgbClr val="00B050"/>
                </a:solidFill>
              </a:rPr>
              <a:t>5 </a:t>
            </a:r>
            <a:r>
              <a:rPr lang="en-US" altLang="ko-KR" sz="1400" dirty="0">
                <a:solidFill>
                  <a:srgbClr val="00B050"/>
                </a:solidFill>
              </a:rPr>
              <a:t>candidates marked in </a:t>
            </a:r>
            <a:r>
              <a:rPr lang="en-US" altLang="ko-KR" sz="1400" dirty="0" smtClean="0">
                <a:solidFill>
                  <a:srgbClr val="00B050"/>
                </a:solidFill>
              </a:rPr>
              <a:t>green</a:t>
            </a:r>
            <a:endParaRPr lang="en-US" altLang="ko-KR" sz="1400" dirty="0">
              <a:solidFill>
                <a:srgbClr val="00B050"/>
              </a:solidFill>
            </a:endParaRPr>
          </a:p>
          <a:p>
            <a:endParaRPr lang="en-US" sz="1400" dirty="0">
              <a:solidFill>
                <a:srgbClr val="0070C0"/>
              </a:solidFill>
            </a:endParaRPr>
          </a:p>
        </p:txBody>
      </p:sp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317427" y="1684520"/>
            <a:ext cx="4030455" cy="3262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 smtClean="0"/>
              <a:t>TP </a:t>
            </a:r>
            <a:r>
              <a:rPr lang="en-US" altLang="de-DE" sz="1400" b="1" dirty="0"/>
              <a:t>WIs</a:t>
            </a:r>
          </a:p>
          <a:p>
            <a:r>
              <a:rPr lang="en-US" altLang="de-DE" sz="1400" dirty="0" smtClean="0"/>
              <a:t>WI-0049 – Rel-1 &amp;2 &amp;3 Maintenance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WI-0079 </a:t>
            </a:r>
            <a:r>
              <a:rPr lang="en-US" altLang="de-DE" sz="1400" dirty="0">
                <a:solidFill>
                  <a:srgbClr val="0070C0"/>
                </a:solidFill>
              </a:rPr>
              <a:t>- Rel-4 Small Technical </a:t>
            </a:r>
            <a:r>
              <a:rPr lang="en-US" altLang="de-DE" sz="1400" dirty="0" smtClean="0">
                <a:solidFill>
                  <a:srgbClr val="0070C0"/>
                </a:solidFill>
              </a:rPr>
              <a:t>Enhancements</a:t>
            </a:r>
          </a:p>
          <a:p>
            <a:pPr>
              <a:spcBef>
                <a:spcPts val="600"/>
              </a:spcBef>
            </a:pPr>
            <a:endParaRPr lang="en-US" altLang="de-DE" sz="1400" b="1" dirty="0" smtClean="0"/>
          </a:p>
          <a:p>
            <a:pPr>
              <a:spcBef>
                <a:spcPts val="600"/>
              </a:spcBef>
            </a:pPr>
            <a:r>
              <a:rPr lang="en-US" altLang="de-DE" sz="1400" b="1" dirty="0" smtClean="0"/>
              <a:t>RDM </a:t>
            </a:r>
            <a:r>
              <a:rPr lang="en-US" altLang="de-DE" sz="1400" b="1" dirty="0"/>
              <a:t>WG</a:t>
            </a:r>
          </a:p>
          <a:p>
            <a:r>
              <a:rPr lang="en-US" altLang="de-DE" sz="1400" dirty="0" smtClean="0"/>
              <a:t>WI-0015 </a:t>
            </a:r>
            <a:r>
              <a:rPr lang="en-US" altLang="de-DE" sz="1400" dirty="0"/>
              <a:t>- oneM2M Use Case Continuation 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WI-0070 – Public Warning Service </a:t>
            </a:r>
            <a:r>
              <a:rPr lang="en-US" altLang="de-DE" sz="1400" dirty="0">
                <a:solidFill>
                  <a:srgbClr val="0070C0"/>
                </a:solidFill>
              </a:rPr>
              <a:t>Enabler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WI-0084 </a:t>
            </a:r>
            <a:r>
              <a:rPr lang="en-US" altLang="de-DE" sz="1400" dirty="0">
                <a:solidFill>
                  <a:srgbClr val="0070C0"/>
                </a:solidFill>
              </a:rPr>
              <a:t>– SDT based Information Model and Mapping for </a:t>
            </a:r>
            <a:r>
              <a:rPr lang="en-US" altLang="de-DE" sz="1400" dirty="0" smtClean="0">
                <a:solidFill>
                  <a:srgbClr val="0070C0"/>
                </a:solidFill>
              </a:rPr>
              <a:t>Vert. Ind.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WI-0092 - Railway Domain </a:t>
            </a:r>
            <a:r>
              <a:rPr lang="en-US" altLang="de-DE" sz="1400" dirty="0" smtClean="0">
                <a:solidFill>
                  <a:srgbClr val="0070C0"/>
                </a:solidFill>
              </a:rPr>
              <a:t>Enablement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WI-0094- Ontologies </a:t>
            </a:r>
            <a:r>
              <a:rPr lang="en-US" altLang="de-DE" sz="1400" dirty="0">
                <a:solidFill>
                  <a:srgbClr val="0070C0"/>
                </a:solidFill>
              </a:rPr>
              <a:t>for Smart City </a:t>
            </a:r>
            <a:r>
              <a:rPr lang="en-US" altLang="de-DE" sz="1400" dirty="0" smtClean="0">
                <a:solidFill>
                  <a:srgbClr val="0070C0"/>
                </a:solidFill>
              </a:rPr>
              <a:t>Services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WI-0098 - IoT for Smart Lifts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WI-0099 - Management Object </a:t>
            </a:r>
            <a:r>
              <a:rPr lang="en-US" altLang="de-DE" sz="1400" dirty="0" smtClean="0">
                <a:solidFill>
                  <a:srgbClr val="00B050"/>
                </a:solidFill>
              </a:rPr>
              <a:t>Migration</a:t>
            </a: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WI-0101 </a:t>
            </a:r>
            <a:r>
              <a:rPr lang="en-US" altLang="de-DE" sz="1400" dirty="0">
                <a:solidFill>
                  <a:srgbClr val="00B050"/>
                </a:solidFill>
              </a:rPr>
              <a:t>- Advanced semantic discovery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8690070" y="1684520"/>
            <a:ext cx="339762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de-DE" sz="1400" b="1" dirty="0" smtClean="0"/>
              <a:t>TDE WG</a:t>
            </a:r>
            <a:endParaRPr lang="en-US" altLang="de-DE" sz="1400" b="1" dirty="0"/>
          </a:p>
          <a:p>
            <a:r>
              <a:rPr lang="en-US" altLang="de-DE" sz="1400" dirty="0" smtClean="0"/>
              <a:t>WI-0054 – Developer’s guide series</a:t>
            </a:r>
          </a:p>
          <a:p>
            <a:r>
              <a:rPr lang="en-US" altLang="de-DE" sz="1400" dirty="0" smtClean="0"/>
              <a:t>WI-0060 - Interoperability testing Release 2</a:t>
            </a:r>
          </a:p>
          <a:p>
            <a:r>
              <a:rPr lang="en-US" altLang="de-DE" sz="1400" dirty="0" smtClean="0"/>
              <a:t>WI-0085 - Conformance </a:t>
            </a:r>
            <a:r>
              <a:rPr lang="en-US" altLang="de-DE" sz="1400" dirty="0"/>
              <a:t>Test Specifications Release </a:t>
            </a:r>
            <a:r>
              <a:rPr lang="en-US" altLang="de-DE" sz="1400" dirty="0" smtClean="0"/>
              <a:t>3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WI-0086 </a:t>
            </a:r>
            <a:r>
              <a:rPr lang="en-US" altLang="de-DE" sz="1400" dirty="0">
                <a:solidFill>
                  <a:srgbClr val="0070C0"/>
                </a:solidFill>
              </a:rPr>
              <a:t>- Conformance Test Specifications Release </a:t>
            </a:r>
            <a:r>
              <a:rPr lang="en-US" altLang="de-DE" sz="1400" dirty="0" smtClean="0">
                <a:solidFill>
                  <a:srgbClr val="0070C0"/>
                </a:solidFill>
              </a:rPr>
              <a:t>4</a:t>
            </a:r>
          </a:p>
          <a:p>
            <a:r>
              <a:rPr lang="en-US" altLang="de-DE" sz="1400" dirty="0" smtClean="0"/>
              <a:t>WI-0097 </a:t>
            </a:r>
            <a:r>
              <a:rPr lang="en-US" altLang="de-DE" sz="1400" dirty="0"/>
              <a:t>- Interoperability testing Release </a:t>
            </a:r>
            <a:r>
              <a:rPr lang="en-US" altLang="de-DE" sz="1400" dirty="0" smtClean="0"/>
              <a:t>3</a:t>
            </a:r>
          </a:p>
          <a:p>
            <a:r>
              <a:rPr lang="en-US" altLang="de-DE" sz="1400" dirty="0" smtClean="0"/>
              <a:t>WI-0103 </a:t>
            </a:r>
            <a:r>
              <a:rPr lang="en-US" altLang="de-DE" sz="1400" dirty="0"/>
              <a:t>– oneM2M API guide Rel3</a:t>
            </a:r>
          </a:p>
        </p:txBody>
      </p:sp>
      <p:sp>
        <p:nvSpPr>
          <p:cNvPr id="11" name="Textfeld 6"/>
          <p:cNvSpPr txBox="1">
            <a:spLocks noChangeArrowheads="1"/>
          </p:cNvSpPr>
          <p:nvPr/>
        </p:nvSpPr>
        <p:spPr bwMode="auto">
          <a:xfrm>
            <a:off x="4151162" y="1684520"/>
            <a:ext cx="4757312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de-DE" sz="1400" b="1" dirty="0" smtClean="0"/>
              <a:t>SDS </a:t>
            </a:r>
            <a:r>
              <a:rPr lang="en-US" altLang="de-DE" sz="1400" b="1" dirty="0"/>
              <a:t>WG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WI-0064 </a:t>
            </a:r>
            <a:r>
              <a:rPr lang="en-US" altLang="de-DE" sz="1400" dirty="0">
                <a:solidFill>
                  <a:srgbClr val="0070C0"/>
                </a:solidFill>
              </a:rPr>
              <a:t>- Adaptation of oneM2M for Smart City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WI-0069 </a:t>
            </a:r>
            <a:r>
              <a:rPr lang="en-US" altLang="de-DE" sz="1400" dirty="0">
                <a:solidFill>
                  <a:srgbClr val="0070C0"/>
                </a:solidFill>
              </a:rPr>
              <a:t>– </a:t>
            </a:r>
            <a:r>
              <a:rPr lang="en-US" altLang="de-DE" sz="1400" dirty="0" err="1">
                <a:solidFill>
                  <a:srgbClr val="0070C0"/>
                </a:solidFill>
              </a:rPr>
              <a:t>Heterogen</a:t>
            </a:r>
            <a:r>
              <a:rPr lang="en-US" altLang="de-DE" sz="1400" dirty="0">
                <a:solidFill>
                  <a:srgbClr val="0070C0"/>
                </a:solidFill>
              </a:rPr>
              <a:t>. </a:t>
            </a:r>
            <a:r>
              <a:rPr lang="en-US" altLang="de-DE" sz="1400" dirty="0" err="1">
                <a:solidFill>
                  <a:srgbClr val="0070C0"/>
                </a:solidFill>
              </a:rPr>
              <a:t>identificat</a:t>
            </a:r>
            <a:r>
              <a:rPr lang="en-US" altLang="de-DE" sz="1400" dirty="0">
                <a:solidFill>
                  <a:srgbClr val="0070C0"/>
                </a:solidFill>
              </a:rPr>
              <a:t>. service in oneM2M syst</a:t>
            </a:r>
            <a:r>
              <a:rPr lang="en-US" altLang="de-DE" sz="1400" dirty="0" smtClean="0">
                <a:solidFill>
                  <a:srgbClr val="0070C0"/>
                </a:solidFill>
              </a:rPr>
              <a:t>.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WI-0076 </a:t>
            </a:r>
            <a:r>
              <a:rPr lang="en-US" altLang="de-DE" sz="1400" dirty="0">
                <a:solidFill>
                  <a:srgbClr val="0070C0"/>
                </a:solidFill>
              </a:rPr>
              <a:t>- Lightweight oneM2M Services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WI-0077 - Attribute Based Access Control </a:t>
            </a:r>
            <a:r>
              <a:rPr lang="en-US" altLang="de-DE" sz="1400" dirty="0" smtClean="0">
                <a:solidFill>
                  <a:srgbClr val="0070C0"/>
                </a:solidFill>
              </a:rPr>
              <a:t>Policy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WI-0080 </a:t>
            </a:r>
            <a:r>
              <a:rPr lang="en-US" altLang="de-DE" sz="1400" dirty="0">
                <a:solidFill>
                  <a:srgbClr val="0070C0"/>
                </a:solidFill>
              </a:rPr>
              <a:t>- Edge and Fog Computing</a:t>
            </a:r>
          </a:p>
          <a:p>
            <a:r>
              <a:rPr lang="en-US" altLang="de-DE" sz="1400" dirty="0" smtClean="0">
                <a:solidFill>
                  <a:srgbClr val="0070C0"/>
                </a:solidFill>
              </a:rPr>
              <a:t>WI-0083 </a:t>
            </a:r>
            <a:r>
              <a:rPr lang="en-US" altLang="de-DE" sz="1400" dirty="0">
                <a:solidFill>
                  <a:srgbClr val="0070C0"/>
                </a:solidFill>
              </a:rPr>
              <a:t>- oneM2M Service Subscribers and </a:t>
            </a:r>
            <a:r>
              <a:rPr lang="en-US" altLang="de-DE" sz="1400" dirty="0" smtClean="0">
                <a:solidFill>
                  <a:srgbClr val="0070C0"/>
                </a:solidFill>
              </a:rPr>
              <a:t>Users</a:t>
            </a:r>
          </a:p>
          <a:p>
            <a:r>
              <a:rPr lang="en-US" altLang="de-DE" sz="1400" dirty="0" smtClean="0"/>
              <a:t>WI-0089 </a:t>
            </a:r>
            <a:r>
              <a:rPr lang="en-US" altLang="de-DE" sz="1400" dirty="0"/>
              <a:t>- Getting started with </a:t>
            </a:r>
            <a:r>
              <a:rPr lang="en-US" altLang="de-DE" sz="1400" dirty="0" smtClean="0"/>
              <a:t>oneM2M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WI-0090 - oneM2M and </a:t>
            </a:r>
            <a:r>
              <a:rPr lang="en-US" altLang="de-DE" sz="1400" dirty="0" err="1">
                <a:solidFill>
                  <a:srgbClr val="0070C0"/>
                </a:solidFill>
              </a:rPr>
              <a:t>Zigbee</a:t>
            </a:r>
            <a:r>
              <a:rPr lang="en-US" altLang="de-DE" sz="1400" dirty="0">
                <a:solidFill>
                  <a:srgbClr val="0070C0"/>
                </a:solidFill>
              </a:rPr>
              <a:t> interworking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WI-0091 - oneM2M Services and Platforms Discovery </a:t>
            </a:r>
          </a:p>
          <a:p>
            <a:r>
              <a:rPr lang="en-US" altLang="de-DE" sz="1400" dirty="0">
                <a:solidFill>
                  <a:srgbClr val="0070C0"/>
                </a:solidFill>
              </a:rPr>
              <a:t>WI-0093 - Action Triggering </a:t>
            </a:r>
            <a:r>
              <a:rPr lang="en-US" altLang="de-DE" sz="1400" dirty="0" smtClean="0">
                <a:solidFill>
                  <a:srgbClr val="0070C0"/>
                </a:solidFill>
              </a:rPr>
              <a:t>Enhancements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WI-0095 - oneM2M System Enhancements to Support Data Protection Regulations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WI-0096 -  Effective IoT Communication to Protect 3GPP </a:t>
            </a:r>
            <a:r>
              <a:rPr lang="en-US" altLang="de-DE" sz="1400" dirty="0" smtClean="0">
                <a:solidFill>
                  <a:srgbClr val="00B050"/>
                </a:solidFill>
              </a:rPr>
              <a:t>Networks</a:t>
            </a: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WI-0100 – oneM2M and </a:t>
            </a:r>
            <a:r>
              <a:rPr lang="en-US" altLang="de-DE" sz="1400" dirty="0" err="1" smtClean="0">
                <a:solidFill>
                  <a:srgbClr val="00B050"/>
                </a:solidFill>
              </a:rPr>
              <a:t>SensorThings</a:t>
            </a:r>
            <a:r>
              <a:rPr lang="en-US" altLang="de-DE" sz="1400" dirty="0" smtClean="0">
                <a:solidFill>
                  <a:srgbClr val="00B050"/>
                </a:solidFill>
              </a:rPr>
              <a:t> API</a:t>
            </a:r>
          </a:p>
          <a:p>
            <a:r>
              <a:rPr lang="en-US" altLang="de-DE" sz="1400" dirty="0">
                <a:solidFill>
                  <a:srgbClr val="00B050"/>
                </a:solidFill>
              </a:rPr>
              <a:t>WI-0102 - System enhancements to support Data License </a:t>
            </a:r>
            <a:r>
              <a:rPr lang="en-US" altLang="de-DE" sz="1400" dirty="0" smtClean="0">
                <a:solidFill>
                  <a:srgbClr val="00B050"/>
                </a:solidFill>
              </a:rPr>
              <a:t>Management</a:t>
            </a:r>
          </a:p>
          <a:p>
            <a:r>
              <a:rPr lang="en-US" altLang="de-DE" sz="1400" dirty="0" smtClean="0">
                <a:solidFill>
                  <a:srgbClr val="00B050"/>
                </a:solidFill>
              </a:rPr>
              <a:t>WI-0104 – SDT based Information Model and Mapping for Vertical Industries - SIMVI</a:t>
            </a:r>
            <a:endParaRPr lang="en-US" altLang="de-DE" sz="1400" dirty="0">
              <a:solidFill>
                <a:srgbClr val="00B050"/>
              </a:solidFill>
            </a:endParaRPr>
          </a:p>
          <a:p>
            <a:endParaRPr lang="en-US" altLang="de-DE" sz="1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590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Rel-4</a:t>
            </a:r>
            <a:endParaRPr lang="ko-KR" altLang="en-US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7307" y="1619823"/>
            <a:ext cx="6765207" cy="424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WIs target for </a:t>
            </a:r>
            <a:r>
              <a:rPr lang="en-US" altLang="ko-KR" dirty="0" smtClean="0"/>
              <a:t>Rel-5</a:t>
            </a:r>
            <a:endParaRPr lang="ko-KR" altLang="en-US" dirty="0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298" y="2500738"/>
            <a:ext cx="8117964" cy="263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9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Freeze at </a:t>
            </a:r>
            <a:r>
              <a:rPr lang="en-US" dirty="0" smtClean="0"/>
              <a:t>TP50</a:t>
            </a:r>
            <a:endParaRPr lang="en-US" sz="2000" dirty="0"/>
          </a:p>
        </p:txBody>
      </p:sp>
      <p:sp>
        <p:nvSpPr>
          <p:cNvPr id="27" name="文本框 26"/>
          <p:cNvSpPr txBox="1"/>
          <p:nvPr/>
        </p:nvSpPr>
        <p:spPr>
          <a:xfrm>
            <a:off x="516106" y="6010412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accent1"/>
                </a:solidFill>
              </a:rPr>
              <a:t>* FREEZE is per TS/TR. 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81" y="2632954"/>
            <a:ext cx="11950569" cy="109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2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Approval </a:t>
            </a:r>
            <a:r>
              <a:rPr lang="en-US" dirty="0"/>
              <a:t>at </a:t>
            </a:r>
            <a:r>
              <a:rPr lang="en-US" dirty="0" smtClean="0"/>
              <a:t>TP50</a:t>
            </a:r>
            <a:endParaRPr lang="en-US" sz="2000" dirty="0"/>
          </a:p>
        </p:txBody>
      </p:sp>
      <p:sp>
        <p:nvSpPr>
          <p:cNvPr id="17" name="文本框 16"/>
          <p:cNvSpPr txBox="1"/>
          <p:nvPr/>
        </p:nvSpPr>
        <p:spPr>
          <a:xfrm>
            <a:off x="489980" y="5566275"/>
            <a:ext cx="1031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accent1"/>
                </a:solidFill>
              </a:rPr>
              <a:t>* APPROVAL is per TS/TR. 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179" y="2671864"/>
            <a:ext cx="11509911" cy="174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417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Overdue WIs</a:t>
            </a:r>
            <a:endParaRPr lang="en-US" sz="2000" dirty="0"/>
          </a:p>
        </p:txBody>
      </p:sp>
      <p:sp>
        <p:nvSpPr>
          <p:cNvPr id="7" name="文本框 6"/>
          <p:cNvSpPr txBox="1"/>
          <p:nvPr/>
        </p:nvSpPr>
        <p:spPr>
          <a:xfrm>
            <a:off x="334696" y="1173570"/>
            <a:ext cx="111992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400" dirty="0" smtClean="0">
              <a:solidFill>
                <a:schemeClr val="accent1"/>
              </a:solidFill>
            </a:endParaRPr>
          </a:p>
          <a:p>
            <a:r>
              <a:rPr lang="en-US" altLang="zh-CN" sz="2400" dirty="0">
                <a:solidFill>
                  <a:schemeClr val="accent1"/>
                </a:solidFill>
              </a:rPr>
              <a:t>3</a:t>
            </a:r>
            <a:r>
              <a:rPr lang="en-US" altLang="zh-CN" sz="2400" dirty="0" smtClean="0">
                <a:solidFill>
                  <a:schemeClr val="accent1"/>
                </a:solidFill>
              </a:rPr>
              <a:t> </a:t>
            </a:r>
            <a:r>
              <a:rPr lang="en-US" altLang="zh-CN" sz="2400" dirty="0" smtClean="0">
                <a:solidFill>
                  <a:schemeClr val="accent1"/>
                </a:solidFill>
              </a:rPr>
              <a:t>stalled WIs</a:t>
            </a:r>
            <a:endParaRPr lang="zh-CN" altLang="en-US" sz="2400" dirty="0">
              <a:solidFill>
                <a:schemeClr val="accent1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21" y="2684834"/>
            <a:ext cx="11879634" cy="1086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5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ANGLE" val="60"/>
</p:tagLst>
</file>

<file path=ppt/theme/theme1.xml><?xml version="1.0" encoding="utf-8"?>
<a:theme xmlns:a="http://schemas.openxmlformats.org/drawingml/2006/main" name="Office Theme">
  <a:themeElements>
    <a:clrScheme name="one2m">
      <a:dk1>
        <a:srgbClr val="545054"/>
      </a:dk1>
      <a:lt1>
        <a:sysClr val="window" lastClr="FFFFFF"/>
      </a:lt1>
      <a:dk2>
        <a:srgbClr val="000000"/>
      </a:dk2>
      <a:lt2>
        <a:srgbClr val="E7E6E6"/>
      </a:lt2>
      <a:accent1>
        <a:srgbClr val="C00000"/>
      </a:accent1>
      <a:accent2>
        <a:srgbClr val="545054"/>
      </a:accent2>
      <a:accent3>
        <a:srgbClr val="A5A5A5"/>
      </a:accent3>
      <a:accent4>
        <a:srgbClr val="F6921E"/>
      </a:accent4>
      <a:accent5>
        <a:srgbClr val="716896"/>
      </a:accent5>
      <a:accent6>
        <a:srgbClr val="005480"/>
      </a:accent6>
      <a:hlink>
        <a:srgbClr val="668C97"/>
      </a:hlink>
      <a:folHlink>
        <a:srgbClr val="44546A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798</Words>
  <Application>Microsoft Office PowerPoint</Application>
  <PresentationFormat>와이드스크린</PresentationFormat>
  <Paragraphs>189</Paragraphs>
  <Slides>13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3" baseType="lpstr">
      <vt:lpstr>Book</vt:lpstr>
      <vt:lpstr>Calibri</vt:lpstr>
      <vt:lpstr>맑은 고딕</vt:lpstr>
      <vt:lpstr>Myriad Pro Light</vt:lpstr>
      <vt:lpstr>Arial</vt:lpstr>
      <vt:lpstr>Times New Roman</vt:lpstr>
      <vt:lpstr>Myriad Pro</vt:lpstr>
      <vt:lpstr>Tele-GroteskFet</vt:lpstr>
      <vt:lpstr>宋体</vt:lpstr>
      <vt:lpstr>Office Theme</vt:lpstr>
      <vt:lpstr>WPM status report TP50 opening</vt:lpstr>
      <vt:lpstr>WPM Status at TP50 opening</vt:lpstr>
      <vt:lpstr>TP50 Opening - WI Snapshot</vt:lpstr>
      <vt:lpstr>28 active WIs*</vt:lpstr>
      <vt:lpstr>WIs target for Rel-4</vt:lpstr>
      <vt:lpstr>WIs target for Rel-5</vt:lpstr>
      <vt:lpstr>Freeze at TP50</vt:lpstr>
      <vt:lpstr>Approval at TP50</vt:lpstr>
      <vt:lpstr>Overdue WIs</vt:lpstr>
      <vt:lpstr>Timeline Release 4</vt:lpstr>
      <vt:lpstr>Timeline Release 5 (4/year) – Tentative</vt:lpstr>
      <vt:lpstr>PowerPoint 프레젠테이션</vt:lpstr>
      <vt:lpstr>Sample Title</vt:lpstr>
    </vt:vector>
  </TitlesOfParts>
  <Company>iconectiv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Swedlund, Nils</dc:creator>
  <cp:lastModifiedBy>Andrew Min-gyu Han</cp:lastModifiedBy>
  <cp:revision>28</cp:revision>
  <dcterms:created xsi:type="dcterms:W3CDTF">2017-09-21T15:46:31Z</dcterms:created>
  <dcterms:modified xsi:type="dcterms:W3CDTF">2021-05-10T12:09:14Z</dcterms:modified>
</cp:coreProperties>
</file>