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67" r:id="rId3"/>
    <p:sldId id="263" r:id="rId4"/>
    <p:sldId id="268" r:id="rId5"/>
    <p:sldId id="264" r:id="rId6"/>
    <p:sldId id="269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1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0750"/>
    <p:restoredTop sz="94660"/>
  </p:normalViewPr>
  <p:slideViewPr>
    <p:cSldViewPr showGuides="1">
      <p:cViewPr varScale="1">
        <p:scale>
          <a:sx n="75" d="100"/>
          <a:sy n="75" d="100"/>
        </p:scale>
        <p:origin x="44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D2606EA-8643-428D-AFC7-314E984A34E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0522456-2EFA-4962-8539-51DBE7D04BF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굴림" panose="020B0600000101010101" pitchFamily="34" charset="-127"/>
              </a:defRPr>
            </a:lvl1pPr>
          </a:lstStyle>
          <a:p>
            <a:fld id="{84CBCA90-6015-1543-8615-6921543C4FF5}" type="datetimeFigureOut">
              <a:rPr lang="en-US" altLang="ko-KR"/>
              <a:pPr/>
              <a:t>6/1/2021</a:t>
            </a:fld>
            <a:endParaRPr lang="en-US" altLang="ko-K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0C97AD-31BD-4CDC-8976-AAE9D2875AB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642DB1-5AF3-4E92-8E90-766A95D68D9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800E2D2-DF4D-1A4F-96E2-8FE156DC27E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8C93322-CCD5-4911-95BC-DA366C88285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925F8C-8AD1-48F3-85D5-A78EB205EE3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굴림" panose="020B0600000101010101" pitchFamily="34" charset="-127"/>
              </a:defRPr>
            </a:lvl1pPr>
          </a:lstStyle>
          <a:p>
            <a:fld id="{8593C8D8-989F-3B49-B843-2001F5DA88F4}" type="datetimeFigureOut">
              <a:rPr lang="en-US" altLang="ko-KR"/>
              <a:pPr/>
              <a:t>6/1/2021</a:t>
            </a:fld>
            <a:endParaRPr lang="en-US" altLang="ko-KR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78AE7F2F-88E9-4BFE-91A9-1F30AE80A4C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3EEF2E2D-410C-44FD-920D-F4561A2DB8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91C276-C35B-4A48-8A7D-F3C0650B808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795F35-9F0C-4249-B079-A7612208D3E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굴림" panose="020B0600000101010101" pitchFamily="34" charset="-127"/>
              </a:defRPr>
            </a:lvl1pPr>
          </a:lstStyle>
          <a:p>
            <a:fld id="{5926551D-17C1-554C-A701-C81223F6E36C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AC11DFAF-69DC-DD48-B397-FA2611DEE8D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FE26B4CB-5A02-5E41-807D-80535D43F67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9E2134A7-4DB3-264C-964C-BB0128C758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AB5134F6-DE62-7E46-95A7-F9F3E1D1B842}" type="slidenum">
              <a:rPr lang="en-US" altLang="en-US"/>
              <a:pPr/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>
            <a:extLst>
              <a:ext uri="{FF2B5EF4-FFF2-40B4-BE49-F238E27FC236}">
                <a16:creationId xmlns:a16="http://schemas.microsoft.com/office/drawing/2014/main" id="{6CD09565-E7FB-8744-9B20-7D5A97682AC7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>
            <a:extLst>
              <a:ext uri="{FF2B5EF4-FFF2-40B4-BE49-F238E27FC236}">
                <a16:creationId xmlns:a16="http://schemas.microsoft.com/office/drawing/2014/main" id="{3B85E369-057F-5243-B5BB-2F3CA935D344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16553B2E-A07E-0840-9FDA-2B97E1545F8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94FAB53-0E3C-3642-9F6D-7CF4CA59484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F326343-A229-074A-8B51-51A5717707A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21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>
            <a:extLst>
              <a:ext uri="{FF2B5EF4-FFF2-40B4-BE49-F238E27FC236}">
                <a16:creationId xmlns:a16="http://schemas.microsoft.com/office/drawing/2014/main" id="{59E3EE99-32F8-AF48-806C-B1B6E5FD55BD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>
            <a:extLst>
              <a:ext uri="{FF2B5EF4-FFF2-40B4-BE49-F238E27FC236}">
                <a16:creationId xmlns:a16="http://schemas.microsoft.com/office/drawing/2014/main" id="{2E213D4C-303E-964D-AB9C-6B4EDDA5E022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35FBD9D0-0E0D-B14E-A5C1-831EEA08CC6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0D39AC7-9A03-7547-BF7B-9984B2838A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45788D26-ACBE-9D4D-85BB-5FF4656C7C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8175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907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830" r:id="rId1"/>
    <p:sldLayoutId id="2147483831" r:id="rId2"/>
    <p:sldLayoutId id="2147483829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8D1F7C39-2137-2642-94C9-3573337338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0AADF856-5FEB-4F34-8DCF-F60CE8446B40}"/>
              </a:ext>
            </a:extLst>
          </p:cNvPr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124" name="Title 1">
            <a:extLst>
              <a:ext uri="{FF2B5EF4-FFF2-40B4-BE49-F238E27FC236}">
                <a16:creationId xmlns:a16="http://schemas.microsoft.com/office/drawing/2014/main" id="{A4A09158-EBF1-FF49-8E6E-CF26A7F049F5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 bwMode="auto">
          <a:xfrm>
            <a:off x="685800" y="3711575"/>
            <a:ext cx="7772400" cy="147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de-DE" sz="4800" b="1" dirty="0">
                <a:solidFill>
                  <a:srgbClr val="A0A0A3"/>
                </a:solidFill>
              </a:rPr>
              <a:t>RDM status report to TP#50</a:t>
            </a:r>
            <a:endParaRPr lang="en-US" altLang="en-US" sz="4800" b="1" dirty="0">
              <a:solidFill>
                <a:srgbClr val="A0A0A3"/>
              </a:solidFill>
            </a:endParaRPr>
          </a:p>
        </p:txBody>
      </p:sp>
      <p:sp>
        <p:nvSpPr>
          <p:cNvPr id="5125" name="TextBox 4">
            <a:extLst>
              <a:ext uri="{FF2B5EF4-FFF2-40B4-BE49-F238E27FC236}">
                <a16:creationId xmlns:a16="http://schemas.microsoft.com/office/drawing/2014/main" id="{10E2137A-4ECE-0D42-9A2A-B7BCD217DC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5256213"/>
            <a:ext cx="705879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de-DE" dirty="0">
                <a:solidFill>
                  <a:srgbClr val="B42025"/>
                </a:solidFill>
              </a:rPr>
              <a:t>Group Name: oneM2M RDM WG1</a:t>
            </a:r>
          </a:p>
          <a:p>
            <a:pPr eaLnBrk="1" hangingPunct="1"/>
            <a:r>
              <a:rPr lang="en-US" altLang="de-DE" dirty="0">
                <a:solidFill>
                  <a:srgbClr val="B42025"/>
                </a:solidFill>
              </a:rPr>
              <a:t>Source: Shane HE, </a:t>
            </a:r>
            <a:r>
              <a:rPr lang="en-US" altLang="de-DE" dirty="0" err="1">
                <a:solidFill>
                  <a:srgbClr val="B42025"/>
                </a:solidFill>
              </a:rPr>
              <a:t>TaeHyun</a:t>
            </a:r>
            <a:r>
              <a:rPr lang="en-US" altLang="de-DE" dirty="0">
                <a:solidFill>
                  <a:srgbClr val="B42025"/>
                </a:solidFill>
              </a:rPr>
              <a:t> KIM, Marianne Mohali (RDM chair, vice chair)</a:t>
            </a:r>
          </a:p>
          <a:p>
            <a:pPr eaLnBrk="1" hangingPunct="1"/>
            <a:r>
              <a:rPr lang="en-US" altLang="zh-CN" dirty="0">
                <a:solidFill>
                  <a:srgbClr val="B42025"/>
                </a:solidFill>
              </a:rPr>
              <a:t>Meeting Date: 2021-05-18 - 2020-06-01 (e-meetings)</a:t>
            </a:r>
          </a:p>
          <a:p>
            <a:pPr eaLnBrk="1" hangingPunct="1"/>
            <a:r>
              <a:rPr lang="en-US" altLang="zh-CN" dirty="0">
                <a:solidFill>
                  <a:srgbClr val="B42025"/>
                </a:solidFill>
              </a:rPr>
              <a:t>Agenda Item: TP#50, Reports from Working Groups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4591C0CF-1F4B-414C-8AC9-E4EBC75D8C4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/>
              <a:t>Items for INFORMATION</a:t>
            </a:r>
            <a:endParaRPr lang="en-US" altLang="en-US"/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E57E8037-4140-C245-9690-6B4BB0360654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219200"/>
            <a:ext cx="8534400" cy="5029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r>
              <a:rPr lang="en-US" altLang="de-DE" dirty="0">
                <a:solidFill>
                  <a:schemeClr val="tx1"/>
                </a:solidFill>
              </a:rPr>
              <a:t>Progress on TR-0067, new use cases for Rel.5</a:t>
            </a: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dirty="0">
              <a:solidFill>
                <a:schemeClr val="tx1"/>
              </a:solidFill>
            </a:endParaRP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r>
              <a:rPr lang="en-US" altLang="de-DE" dirty="0">
                <a:solidFill>
                  <a:schemeClr val="tx1"/>
                </a:solidFill>
              </a:rPr>
              <a:t>New WI for AI enablement to oneM2M </a:t>
            </a: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endParaRPr lang="en-US" altLang="de-DE" dirty="0">
              <a:solidFill>
                <a:schemeClr val="tx1"/>
              </a:solidFill>
            </a:endParaRP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r>
              <a:rPr lang="en-US" altLang="de-DE" dirty="0">
                <a:solidFill>
                  <a:schemeClr val="tx1"/>
                </a:solidFill>
              </a:rPr>
              <a:t>TS-0037 for ratification </a:t>
            </a:r>
            <a:r>
              <a:rPr lang="en-US" altLang="de-DE" sz="2000" dirty="0">
                <a:solidFill>
                  <a:schemeClr val="tx1"/>
                </a:solidFill>
              </a:rPr>
              <a:t>(WI-0070 100%)</a:t>
            </a:r>
          </a:p>
          <a:p>
            <a:pPr marL="400050" lvl="1" indent="-317500" eaLnBrk="1" hangingPunct="1">
              <a:buFont typeface="Arial" panose="020B0604020202020204" pitchFamily="34" charset="0"/>
              <a:buChar char="•"/>
            </a:pPr>
            <a:r>
              <a:rPr lang="en-US" altLang="de-DE" sz="2800" dirty="0">
                <a:solidFill>
                  <a:schemeClr val="tx1"/>
                </a:solidFill>
              </a:rPr>
              <a:t>TS-0023 new baseline </a:t>
            </a:r>
            <a:r>
              <a:rPr lang="en-US" altLang="de-DE" sz="2000" dirty="0">
                <a:solidFill>
                  <a:schemeClr val="tx1"/>
                </a:solidFill>
              </a:rPr>
              <a:t>(V.4.9.0 expected with editorial improvements and Rel.5 new baseline ready)</a:t>
            </a:r>
          </a:p>
          <a:p>
            <a:pPr marL="82550" lvl="1" indent="0" eaLnBrk="1" hangingPunct="1">
              <a:buNone/>
            </a:pPr>
            <a:endParaRPr lang="en-US" altLang="de-DE" sz="3200" dirty="0">
              <a:solidFill>
                <a:schemeClr val="tx1"/>
              </a:solidFill>
            </a:endParaRPr>
          </a:p>
        </p:txBody>
      </p:sp>
      <p:sp>
        <p:nvSpPr>
          <p:cNvPr id="6148" name="Slide Number Placeholder 5">
            <a:extLst>
              <a:ext uri="{FF2B5EF4-FFF2-40B4-BE49-F238E27FC236}">
                <a16:creationId xmlns:a16="http://schemas.microsoft.com/office/drawing/2014/main" id="{9A3885C5-8964-6949-BC35-B203B7704DC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2021 oneM2M Partners</a:t>
            </a:r>
          </a:p>
          <a:p>
            <a:pPr algn="ctr"/>
            <a:r>
              <a:rPr lang="en-US" altLang="en-US" dirty="0">
                <a:solidFill>
                  <a:srgbClr val="898989"/>
                </a:solidFill>
                <a:latin typeface="Myriad pro"/>
              </a:rPr>
              <a:t>TP-2021-0047-RDM_status_report_to_TP#50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6029DCB3-B611-5F43-B207-AB766DC7585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/>
              <a:t>Issues for DECISION in TP</a:t>
            </a:r>
            <a:endParaRPr lang="en-US" altLang="en-US"/>
          </a:p>
        </p:txBody>
      </p:sp>
      <p:sp>
        <p:nvSpPr>
          <p:cNvPr id="5123" name="Content Placeholder 2">
            <a:extLst>
              <a:ext uri="{FF2B5EF4-FFF2-40B4-BE49-F238E27FC236}">
                <a16:creationId xmlns:a16="http://schemas.microsoft.com/office/drawing/2014/main" id="{23A367C5-E0C9-495F-A8A2-FF4D585E8465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174865"/>
            <a:ext cx="8229600" cy="54102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 altLang="de-DE" sz="2400" dirty="0"/>
              <a:t>CR Pack of TS-0023 (Rel.4)</a:t>
            </a:r>
            <a:endParaRPr lang="en-GB" altLang="de-DE" sz="2400" dirty="0">
              <a:solidFill>
                <a:srgbClr val="C00000"/>
              </a:solidFill>
            </a:endParaRPr>
          </a:p>
          <a:p>
            <a:pPr lvl="1">
              <a:defRPr/>
            </a:pPr>
            <a:r>
              <a:rPr lang="en-GB" altLang="en-US" sz="1600" dirty="0"/>
              <a:t>RDM-2021-0044  </a:t>
            </a:r>
          </a:p>
          <a:p>
            <a:pPr marL="342900" lvl="1" indent="-342900">
              <a:buFont typeface="Arial" panose="020B0604020202020204" pitchFamily="34" charset="0"/>
              <a:buChar char="•"/>
              <a:defRPr/>
            </a:pPr>
            <a:r>
              <a:rPr lang="en-GB" altLang="en-US" sz="2400" dirty="0">
                <a:solidFill>
                  <a:schemeClr val="tx1"/>
                </a:solidFill>
              </a:rPr>
              <a:t>WI update</a:t>
            </a:r>
          </a:p>
          <a:p>
            <a:pPr lvl="1">
              <a:defRPr/>
            </a:pPr>
            <a:r>
              <a:rPr lang="en-US" altLang="ko-KR" sz="1600" dirty="0">
                <a:sym typeface="Wingdings" panose="05000000000000000000" pitchFamily="2" charset="2"/>
              </a:rPr>
              <a:t>WI-0092 (needs more time, TR expect to finish in TP#51)</a:t>
            </a:r>
          </a:p>
          <a:p>
            <a:pPr marL="457200" lvl="1" indent="0">
              <a:buNone/>
              <a:defRPr/>
            </a:pPr>
            <a:endParaRPr lang="en-US" altLang="ko-KR" sz="1600" dirty="0">
              <a:sym typeface="Wingdings" panose="05000000000000000000" pitchFamily="2" charset="2"/>
            </a:endParaRPr>
          </a:p>
          <a:p>
            <a:pPr marL="342900" lvl="1" indent="-342900">
              <a:buFont typeface="Arial" panose="020B0604020202020204" pitchFamily="34" charset="0"/>
              <a:buChar char="•"/>
              <a:defRPr/>
            </a:pPr>
            <a:r>
              <a:rPr lang="en-GB" altLang="en-US" sz="2400" dirty="0">
                <a:solidFill>
                  <a:schemeClr val="tx1"/>
                </a:solidFill>
              </a:rPr>
              <a:t>New WI proposal</a:t>
            </a:r>
          </a:p>
          <a:p>
            <a:pPr lvl="1">
              <a:defRPr/>
            </a:pPr>
            <a:r>
              <a:rPr lang="en-US" sz="1600" dirty="0"/>
              <a:t>RDM-2021-0041R01 New WI for AI enablement to oneM2M</a:t>
            </a:r>
          </a:p>
          <a:p>
            <a:pPr lvl="1">
              <a:defRPr/>
            </a:pPr>
            <a:endParaRPr lang="en-US" altLang="ko-KR" sz="1600" dirty="0">
              <a:sym typeface="Wingdings" panose="05000000000000000000" pitchFamily="2" charset="2"/>
            </a:endParaRPr>
          </a:p>
          <a:p>
            <a:pPr marL="342900" lvl="1" indent="-342900">
              <a:buFont typeface="Arial" panose="020B0604020202020204" pitchFamily="34" charset="0"/>
              <a:buChar char="•"/>
              <a:defRPr/>
            </a:pPr>
            <a:r>
              <a:rPr lang="en-US" altLang="ko-KR" sz="2400" dirty="0">
                <a:solidFill>
                  <a:schemeClr val="tx1"/>
                </a:solidFill>
                <a:sym typeface="Wingdings" panose="05000000000000000000" pitchFamily="2" charset="2"/>
              </a:rPr>
              <a:t>LS</a:t>
            </a:r>
          </a:p>
          <a:p>
            <a:pPr lvl="1">
              <a:defRPr/>
            </a:pPr>
            <a:r>
              <a:rPr lang="en-US" sz="1600" dirty="0"/>
              <a:t>RDM-2021-0042R01 draft reply LS to TC SmartM2M </a:t>
            </a:r>
            <a:endParaRPr lang="en-US" altLang="ko-KR" sz="1600" dirty="0">
              <a:sym typeface="Wingdings" panose="05000000000000000000" pitchFamily="2" charset="2"/>
            </a:endParaRPr>
          </a:p>
        </p:txBody>
      </p:sp>
      <p:sp>
        <p:nvSpPr>
          <p:cNvPr id="8196" name="Slide Number Placeholder 5">
            <a:extLst>
              <a:ext uri="{FF2B5EF4-FFF2-40B4-BE49-F238E27FC236}">
                <a16:creationId xmlns:a16="http://schemas.microsoft.com/office/drawing/2014/main" id="{0EB40DA9-B9CE-EA49-88D8-80904FA2880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2021 oneM2M Partners</a:t>
            </a:r>
          </a:p>
          <a:p>
            <a:pPr algn="ctr"/>
            <a:r>
              <a:rPr lang="en-US" altLang="en-US" dirty="0">
                <a:solidFill>
                  <a:srgbClr val="898989"/>
                </a:solidFill>
                <a:latin typeface="Myriad pro"/>
              </a:rPr>
              <a:t>TP-2021-0047-RDM_status_report_to_TP#50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0323D22D-B454-8242-9956-3843EE31862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 dirty="0"/>
              <a:t>Highlights</a:t>
            </a:r>
            <a:endParaRPr lang="en-US" altLang="en-US" dirty="0"/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85148B8D-DB36-46CE-BDEE-8491D717DF84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152400" y="1143000"/>
            <a:ext cx="8915400" cy="51816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GB" altLang="de-DE" sz="2800" dirty="0"/>
              <a:t>Continued Activity in WG1</a:t>
            </a:r>
          </a:p>
          <a:p>
            <a:pPr lvl="1">
              <a:defRPr/>
            </a:pPr>
            <a:r>
              <a:rPr lang="en-US" altLang="de-DE" sz="1900" dirty="0"/>
              <a:t>WI-0015 - oneM2M Use Case Continuation (continue)</a:t>
            </a:r>
          </a:p>
          <a:p>
            <a:pPr lvl="1">
              <a:defRPr/>
            </a:pPr>
            <a:r>
              <a:rPr lang="en-US" altLang="de-DE" sz="1900" dirty="0"/>
              <a:t>WI-0070 - </a:t>
            </a:r>
            <a:r>
              <a:rPr lang="en-GB" sz="1900" dirty="0"/>
              <a:t>Public Warning Service Enabler  95%</a:t>
            </a:r>
            <a:r>
              <a:rPr lang="en-GB" sz="1900" dirty="0">
                <a:highlight>
                  <a:srgbClr val="00FF00"/>
                </a:highlight>
                <a:sym typeface="Wingdings" panose="05000000000000000000" pitchFamily="2" charset="2"/>
              </a:rPr>
              <a:t>100%</a:t>
            </a:r>
            <a:endParaRPr lang="en-GB" sz="1900" dirty="0">
              <a:highlight>
                <a:srgbClr val="00FF00"/>
              </a:highlight>
            </a:endParaRPr>
          </a:p>
          <a:p>
            <a:pPr lvl="1">
              <a:defRPr/>
            </a:pPr>
            <a:r>
              <a:rPr lang="en-US" altLang="de-DE" sz="1900" dirty="0"/>
              <a:t>WI-0092 - Railway Domain Enablement </a:t>
            </a:r>
            <a:r>
              <a:rPr lang="fr-FR" altLang="de-DE" sz="1900" dirty="0">
                <a:sym typeface="Wingdings" panose="05000000000000000000" pitchFamily="2" charset="2"/>
              </a:rPr>
              <a:t>70%90%</a:t>
            </a:r>
            <a:endParaRPr lang="en-US" altLang="de-DE" sz="1900" dirty="0">
              <a:highlight>
                <a:srgbClr val="00FF00"/>
              </a:highlight>
            </a:endParaRPr>
          </a:p>
          <a:p>
            <a:pPr lvl="1">
              <a:defRPr/>
            </a:pPr>
            <a:r>
              <a:rPr lang="en-US" altLang="de-DE" sz="1900" dirty="0"/>
              <a:t>WI-0094 - Ontologies for Smart City Services  </a:t>
            </a:r>
            <a:r>
              <a:rPr lang="en-US" altLang="ko-KR" sz="1900" dirty="0">
                <a:sym typeface="Wingdings" panose="05000000000000000000" pitchFamily="2" charset="2"/>
              </a:rPr>
              <a:t>65%</a:t>
            </a:r>
          </a:p>
          <a:p>
            <a:pPr lvl="1">
              <a:defRPr/>
            </a:pPr>
            <a:r>
              <a:rPr lang="da-DK" altLang="de-DE" sz="1900" dirty="0">
                <a:sym typeface="Wingdings" panose="05000000000000000000" pitchFamily="2" charset="2"/>
              </a:rPr>
              <a:t>WI-0098 - IoT for Smart Lifts 40%</a:t>
            </a:r>
          </a:p>
          <a:p>
            <a:pPr lvl="1">
              <a:defRPr/>
            </a:pPr>
            <a:r>
              <a:rPr lang="da-DK" altLang="de-DE" sz="1900" dirty="0">
                <a:sym typeface="Wingdings" panose="05000000000000000000" pitchFamily="2" charset="2"/>
              </a:rPr>
              <a:t>WI-0099 - Management Object Migration  55%90% </a:t>
            </a:r>
          </a:p>
          <a:p>
            <a:pPr lvl="1">
              <a:defRPr/>
            </a:pPr>
            <a:r>
              <a:rPr lang="da-DK" altLang="de-DE" sz="1900" dirty="0">
                <a:sym typeface="Wingdings" panose="05000000000000000000" pitchFamily="2" charset="2"/>
              </a:rPr>
              <a:t>WI-0101 - Advanced </a:t>
            </a:r>
            <a:r>
              <a:rPr lang="da-DK" altLang="de-DE" sz="1900" dirty="0" err="1">
                <a:sym typeface="Wingdings" panose="05000000000000000000" pitchFamily="2" charset="2"/>
              </a:rPr>
              <a:t>semantic</a:t>
            </a:r>
            <a:r>
              <a:rPr lang="da-DK" altLang="de-DE" sz="1900" dirty="0">
                <a:sym typeface="Wingdings" panose="05000000000000000000" pitchFamily="2" charset="2"/>
              </a:rPr>
              <a:t> </a:t>
            </a:r>
            <a:r>
              <a:rPr lang="da-DK" altLang="de-DE" sz="1900" dirty="0" err="1">
                <a:sym typeface="Wingdings" panose="05000000000000000000" pitchFamily="2" charset="2"/>
              </a:rPr>
              <a:t>discovery</a:t>
            </a:r>
            <a:r>
              <a:rPr lang="da-DK" altLang="de-DE" sz="1900" dirty="0">
                <a:sym typeface="Wingdings" panose="05000000000000000000" pitchFamily="2" charset="2"/>
              </a:rPr>
              <a:t>  25%</a:t>
            </a:r>
            <a:endParaRPr lang="en-GB" altLang="de-DE" sz="1900" dirty="0"/>
          </a:p>
          <a:p>
            <a:pPr lvl="1">
              <a:defRPr/>
            </a:pPr>
            <a:r>
              <a:rPr lang="en-US" altLang="de-DE" sz="1900" dirty="0"/>
              <a:t>WI-0104 - 	SDT based Information Model and Mapping for Vertical Industries – SIMVI (</a:t>
            </a:r>
            <a:r>
              <a:rPr lang="en-US" altLang="de-DE" sz="1900" i="1" dirty="0"/>
              <a:t>new!) 5%</a:t>
            </a:r>
            <a:endParaRPr lang="en-GB" altLang="de-DE" sz="2400" i="1" dirty="0"/>
          </a:p>
        </p:txBody>
      </p:sp>
      <p:sp>
        <p:nvSpPr>
          <p:cNvPr id="9220" name="Slide Number Placeholder 5">
            <a:extLst>
              <a:ext uri="{FF2B5EF4-FFF2-40B4-BE49-F238E27FC236}">
                <a16:creationId xmlns:a16="http://schemas.microsoft.com/office/drawing/2014/main" id="{C25A391D-6087-6543-AE6F-D1C6F0A0DFA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2021 oneM2M Partners</a:t>
            </a:r>
          </a:p>
          <a:p>
            <a:pPr algn="ctr"/>
            <a:r>
              <a:rPr lang="en-US" altLang="en-US" dirty="0">
                <a:solidFill>
                  <a:srgbClr val="898989"/>
                </a:solidFill>
                <a:latin typeface="Myriad pro"/>
              </a:rPr>
              <a:t>TP-2021-0047-RDM_status_report_to_TP#50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7E73A43A-79D4-3541-959C-DEB361B1387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/>
              <a:t>Next Steps</a:t>
            </a:r>
            <a:endParaRPr lang="en-US" altLang="en-US"/>
          </a:p>
        </p:txBody>
      </p:sp>
      <p:sp>
        <p:nvSpPr>
          <p:cNvPr id="10243" name="Content Placeholder 2">
            <a:extLst>
              <a:ext uri="{FF2B5EF4-FFF2-40B4-BE49-F238E27FC236}">
                <a16:creationId xmlns:a16="http://schemas.microsoft.com/office/drawing/2014/main" id="{5872849A-F8E5-40DE-BAE3-E3819590B416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219200"/>
            <a:ext cx="8229600" cy="48768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de-DE" altLang="de-DE" sz="2300" dirty="0" err="1"/>
              <a:t>Continue</a:t>
            </a:r>
            <a:r>
              <a:rPr lang="de-DE" altLang="de-DE" sz="2300" dirty="0"/>
              <a:t> </a:t>
            </a:r>
            <a:r>
              <a:rPr lang="de-DE" altLang="de-DE" sz="2300" dirty="0" err="1"/>
              <a:t>to</a:t>
            </a:r>
            <a:r>
              <a:rPr lang="de-DE" altLang="de-DE" sz="2300" dirty="0"/>
              <a:t> </a:t>
            </a:r>
            <a:r>
              <a:rPr lang="de-DE" altLang="de-DE" sz="2300" dirty="0" err="1"/>
              <a:t>advance</a:t>
            </a:r>
            <a:r>
              <a:rPr lang="de-DE" altLang="de-DE" sz="2300" dirty="0"/>
              <a:t> </a:t>
            </a:r>
            <a:r>
              <a:rPr lang="de-DE" altLang="de-DE" sz="2300" dirty="0" err="1"/>
              <a:t>Railway</a:t>
            </a:r>
            <a:r>
              <a:rPr lang="de-DE" altLang="de-DE" sz="2300" dirty="0"/>
              <a:t> Domain </a:t>
            </a:r>
            <a:r>
              <a:rPr lang="de-DE" altLang="de-DE" sz="2300" dirty="0" err="1"/>
              <a:t>enablement</a:t>
            </a:r>
            <a:r>
              <a:rPr lang="de-DE" altLang="de-DE" sz="2300" dirty="0"/>
              <a:t> </a:t>
            </a:r>
            <a:r>
              <a:rPr lang="de-DE" altLang="de-DE" sz="2300" dirty="0" err="1"/>
              <a:t>document</a:t>
            </a:r>
            <a:endParaRPr lang="de-DE" altLang="de-DE" sz="2300" dirty="0"/>
          </a:p>
          <a:p>
            <a:pPr>
              <a:defRPr/>
            </a:pPr>
            <a:r>
              <a:rPr lang="de-DE" altLang="de-DE" sz="2300" dirty="0" err="1"/>
              <a:t>Continue</a:t>
            </a:r>
            <a:r>
              <a:rPr lang="de-DE" altLang="de-DE" sz="2300" dirty="0"/>
              <a:t> </a:t>
            </a:r>
            <a:r>
              <a:rPr lang="de-DE" altLang="de-DE" sz="2300" dirty="0" err="1"/>
              <a:t>to</a:t>
            </a:r>
            <a:r>
              <a:rPr lang="de-DE" altLang="de-DE" sz="2300" dirty="0"/>
              <a:t> </a:t>
            </a:r>
            <a:r>
              <a:rPr lang="de-DE" altLang="de-DE" sz="2300" dirty="0" err="1"/>
              <a:t>advance</a:t>
            </a:r>
            <a:r>
              <a:rPr lang="de-DE" altLang="de-DE" sz="2300" dirty="0"/>
              <a:t> </a:t>
            </a:r>
            <a:r>
              <a:rPr lang="de-DE" altLang="de-DE" sz="2300" dirty="0" err="1"/>
              <a:t>management</a:t>
            </a:r>
            <a:r>
              <a:rPr lang="de-DE" altLang="de-DE" sz="2300" dirty="0"/>
              <a:t> </a:t>
            </a:r>
            <a:r>
              <a:rPr lang="de-DE" altLang="de-DE" sz="2300" dirty="0" err="1"/>
              <a:t>object</a:t>
            </a:r>
            <a:r>
              <a:rPr lang="de-DE" altLang="de-DE" sz="2300" dirty="0"/>
              <a:t> </a:t>
            </a:r>
            <a:r>
              <a:rPr lang="de-DE" altLang="de-DE" sz="2300" dirty="0" err="1"/>
              <a:t>migration</a:t>
            </a:r>
            <a:r>
              <a:rPr lang="de-DE" altLang="de-DE" sz="2300" dirty="0"/>
              <a:t> </a:t>
            </a:r>
          </a:p>
          <a:p>
            <a:pPr>
              <a:defRPr/>
            </a:pPr>
            <a:r>
              <a:rPr lang="en-US" altLang="de-DE" sz="2400" dirty="0"/>
              <a:t>Ontologies for Smart City Services</a:t>
            </a:r>
            <a:endParaRPr lang="de-DE" altLang="de-DE" sz="2300" dirty="0"/>
          </a:p>
          <a:p>
            <a:pPr>
              <a:defRPr/>
            </a:pPr>
            <a:r>
              <a:rPr lang="de-DE" altLang="de-DE" sz="2300" dirty="0" err="1"/>
              <a:t>Continue</a:t>
            </a:r>
            <a:r>
              <a:rPr lang="de-DE" altLang="de-DE" sz="2300" dirty="0"/>
              <a:t> </a:t>
            </a:r>
            <a:r>
              <a:rPr lang="de-DE" altLang="de-DE" sz="2300" dirty="0" err="1"/>
              <a:t>to</a:t>
            </a:r>
            <a:r>
              <a:rPr lang="de-DE" altLang="de-DE" sz="2300" dirty="0"/>
              <a:t> </a:t>
            </a:r>
            <a:r>
              <a:rPr lang="de-DE" altLang="de-DE" sz="2300" dirty="0" err="1"/>
              <a:t>advance</a:t>
            </a:r>
            <a:r>
              <a:rPr lang="de-DE" altLang="de-DE" sz="2300" dirty="0"/>
              <a:t> Smart Lifts WI-0098</a:t>
            </a:r>
          </a:p>
          <a:p>
            <a:pPr>
              <a:defRPr/>
            </a:pPr>
            <a:r>
              <a:rPr lang="de-DE" altLang="de-DE" sz="2400" dirty="0" err="1"/>
              <a:t>Continue</a:t>
            </a:r>
            <a:r>
              <a:rPr lang="de-DE" altLang="de-DE" sz="2400" dirty="0"/>
              <a:t> </a:t>
            </a:r>
            <a:r>
              <a:rPr lang="de-DE" altLang="de-DE" sz="2400" dirty="0" err="1"/>
              <a:t>to</a:t>
            </a:r>
            <a:r>
              <a:rPr lang="de-DE" altLang="de-DE" sz="2400" dirty="0"/>
              <a:t> </a:t>
            </a:r>
            <a:r>
              <a:rPr lang="de-DE" altLang="de-DE" sz="2400" dirty="0" err="1"/>
              <a:t>advance</a:t>
            </a:r>
            <a:r>
              <a:rPr lang="de-DE" altLang="de-DE" sz="2400" dirty="0"/>
              <a:t> a</a:t>
            </a:r>
            <a:r>
              <a:rPr lang="da-DK" altLang="de-DE" sz="2400" dirty="0" err="1">
                <a:sym typeface="Wingdings" panose="05000000000000000000" pitchFamily="2" charset="2"/>
              </a:rPr>
              <a:t>dvanced</a:t>
            </a:r>
            <a:r>
              <a:rPr lang="da-DK" altLang="de-DE" sz="2400" dirty="0">
                <a:sym typeface="Wingdings" panose="05000000000000000000" pitchFamily="2" charset="2"/>
              </a:rPr>
              <a:t> </a:t>
            </a:r>
            <a:r>
              <a:rPr lang="da-DK" altLang="de-DE" sz="2400" dirty="0" err="1">
                <a:sym typeface="Wingdings" panose="05000000000000000000" pitchFamily="2" charset="2"/>
              </a:rPr>
              <a:t>semantic</a:t>
            </a:r>
            <a:r>
              <a:rPr lang="da-DK" altLang="de-DE" sz="2400" dirty="0">
                <a:sym typeface="Wingdings" panose="05000000000000000000" pitchFamily="2" charset="2"/>
              </a:rPr>
              <a:t> </a:t>
            </a:r>
            <a:r>
              <a:rPr lang="da-DK" altLang="de-DE" sz="2400" dirty="0" err="1">
                <a:sym typeface="Wingdings" panose="05000000000000000000" pitchFamily="2" charset="2"/>
              </a:rPr>
              <a:t>discovery</a:t>
            </a:r>
            <a:r>
              <a:rPr lang="da-DK" altLang="de-DE" sz="2400" dirty="0">
                <a:sym typeface="Wingdings" panose="05000000000000000000" pitchFamily="2" charset="2"/>
              </a:rPr>
              <a:t> </a:t>
            </a:r>
            <a:r>
              <a:rPr lang="de-DE" altLang="de-DE" sz="2300" dirty="0"/>
              <a:t>WI-0101</a:t>
            </a:r>
          </a:p>
          <a:p>
            <a:pPr>
              <a:defRPr/>
            </a:pPr>
            <a:r>
              <a:rPr lang="de-DE" altLang="de-DE" sz="2300" dirty="0"/>
              <a:t>Rel.5 </a:t>
            </a:r>
            <a:r>
              <a:rPr lang="de-DE" altLang="de-DE" sz="2300" dirty="0" err="1"/>
              <a:t>related</a:t>
            </a:r>
            <a:r>
              <a:rPr lang="de-DE" altLang="de-DE" sz="2300" dirty="0"/>
              <a:t> </a:t>
            </a:r>
            <a:r>
              <a:rPr lang="de-DE" altLang="de-DE" sz="2300" dirty="0" err="1"/>
              <a:t>new</a:t>
            </a:r>
            <a:r>
              <a:rPr lang="de-DE" altLang="de-DE" sz="2300" dirty="0"/>
              <a:t> </a:t>
            </a:r>
            <a:r>
              <a:rPr lang="de-DE" altLang="de-DE" sz="2300" dirty="0" err="1"/>
              <a:t>work</a:t>
            </a:r>
            <a:r>
              <a:rPr lang="de-DE" altLang="de-DE" sz="2300" dirty="0"/>
              <a:t> </a:t>
            </a:r>
            <a:r>
              <a:rPr lang="de-DE" altLang="de-DE" sz="2300" dirty="0" err="1"/>
              <a:t>items</a:t>
            </a:r>
            <a:r>
              <a:rPr lang="de-DE" altLang="de-DE" sz="2300" dirty="0"/>
              <a:t>, </a:t>
            </a:r>
            <a:r>
              <a:rPr lang="de-DE" altLang="de-DE" sz="2300" dirty="0" err="1"/>
              <a:t>new</a:t>
            </a:r>
            <a:r>
              <a:rPr lang="de-DE" altLang="de-DE" sz="2300" dirty="0"/>
              <a:t> </a:t>
            </a:r>
            <a:r>
              <a:rPr lang="de-DE" altLang="de-DE" sz="2300" dirty="0" err="1"/>
              <a:t>features</a:t>
            </a:r>
            <a:r>
              <a:rPr lang="de-DE" altLang="de-DE" sz="2300" dirty="0"/>
              <a:t> </a:t>
            </a:r>
          </a:p>
          <a:p>
            <a:pPr>
              <a:defRPr/>
            </a:pPr>
            <a:r>
              <a:rPr lang="de-DE" altLang="de-DE" sz="2300" dirty="0"/>
              <a:t>Meeting </a:t>
            </a:r>
            <a:r>
              <a:rPr lang="de-DE" altLang="de-DE" sz="2300" dirty="0" err="1"/>
              <a:t>minutes</a:t>
            </a:r>
            <a:r>
              <a:rPr lang="de-DE" altLang="de-DE" sz="2300" dirty="0"/>
              <a:t>: </a:t>
            </a:r>
            <a:r>
              <a:rPr lang="de-DE" altLang="de-DE" sz="2300" dirty="0">
                <a:highlight>
                  <a:srgbClr val="FFFF00"/>
                </a:highlight>
              </a:rPr>
              <a:t>RDM-2021-0045</a:t>
            </a:r>
          </a:p>
        </p:txBody>
      </p:sp>
      <p:sp>
        <p:nvSpPr>
          <p:cNvPr id="10244" name="Slide Number Placeholder 5">
            <a:extLst>
              <a:ext uri="{FF2B5EF4-FFF2-40B4-BE49-F238E27FC236}">
                <a16:creationId xmlns:a16="http://schemas.microsoft.com/office/drawing/2014/main" id="{DF9B0F81-A062-9B43-8E1C-446C93A8D79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2021 oneM2M Partners</a:t>
            </a:r>
          </a:p>
          <a:p>
            <a:pPr algn="ctr"/>
            <a:r>
              <a:rPr lang="en-US" altLang="en-US" dirty="0">
                <a:solidFill>
                  <a:srgbClr val="898989"/>
                </a:solidFill>
                <a:latin typeface="Myriad pro"/>
              </a:rPr>
              <a:t>TP-2021-0047-RDM_status_report_to_TP#50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E4CD76A4-8384-434C-8A6E-14629BF5C13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 dirty="0"/>
              <a:t>Next Meetings / Calls</a:t>
            </a:r>
            <a:endParaRPr lang="en-US" altLang="en-US" dirty="0"/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70F1881F-C147-B54A-A9F2-C1E6921DEC86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457200" y="1219200"/>
            <a:ext cx="8229600" cy="45259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de-DE" sz="2800" dirty="0"/>
              <a:t>Conference Calls</a:t>
            </a:r>
          </a:p>
          <a:p>
            <a:pPr marL="457200" lvl="1" indent="0">
              <a:buNone/>
            </a:pPr>
            <a:r>
              <a:rPr lang="en-US" altLang="fr-FR" sz="2000" dirty="0">
                <a:solidFill>
                  <a:srgbClr val="FF0000"/>
                </a:solidFill>
              </a:rPr>
              <a:t>2 conference call: </a:t>
            </a:r>
          </a:p>
          <a:p>
            <a:pPr lvl="1"/>
            <a:r>
              <a:rPr lang="en-US" altLang="fr-FR" sz="2000" dirty="0">
                <a:solidFill>
                  <a:srgbClr val="FF0000"/>
                </a:solidFill>
              </a:rPr>
              <a:t>RDM# 50.1 (01 July 12:00-14:00 UTC)</a:t>
            </a:r>
          </a:p>
          <a:p>
            <a:pPr lvl="1"/>
            <a:r>
              <a:rPr lang="en-US" altLang="fr-FR" sz="2000" dirty="0">
                <a:solidFill>
                  <a:srgbClr val="FF0000"/>
                </a:solidFill>
              </a:rPr>
              <a:t>RDM# 50.2 (22 July 12:00-14:00 UTC)</a:t>
            </a:r>
          </a:p>
          <a:p>
            <a:pPr lvl="1"/>
            <a:endParaRPr lang="en-US" altLang="fr-FR" sz="2000" dirty="0">
              <a:solidFill>
                <a:srgbClr val="FF0000"/>
              </a:solidFill>
            </a:endParaRPr>
          </a:p>
          <a:p>
            <a:pPr lvl="1"/>
            <a:endParaRPr lang="en-US" altLang="fr-FR" sz="2000" dirty="0">
              <a:solidFill>
                <a:srgbClr val="FF0000"/>
              </a:solidFill>
            </a:endParaRPr>
          </a:p>
          <a:p>
            <a:r>
              <a:rPr lang="en-GB" altLang="de-DE" sz="2800" dirty="0"/>
              <a:t>TP#51</a:t>
            </a:r>
          </a:p>
          <a:p>
            <a:pPr lvl="1"/>
            <a:r>
              <a:rPr lang="en-GB" altLang="de-DE" sz="2000" dirty="0">
                <a:solidFill>
                  <a:srgbClr val="FF0000"/>
                </a:solidFill>
              </a:rPr>
              <a:t>TP#51 </a:t>
            </a:r>
            <a:r>
              <a:rPr lang="en-US" altLang="de-DE" sz="2000" dirty="0">
                <a:solidFill>
                  <a:srgbClr val="FF0000"/>
                </a:solidFill>
              </a:rPr>
              <a:t>on 30</a:t>
            </a:r>
            <a:r>
              <a:rPr lang="en-US" altLang="de-DE" sz="2000" baseline="30000" dirty="0">
                <a:solidFill>
                  <a:srgbClr val="FF0000"/>
                </a:solidFill>
              </a:rPr>
              <a:t>th</a:t>
            </a:r>
            <a:r>
              <a:rPr lang="en-US" altLang="de-DE" sz="2000" dirty="0">
                <a:solidFill>
                  <a:srgbClr val="FF0000"/>
                </a:solidFill>
              </a:rPr>
              <a:t> August~(details to be discussed….</a:t>
            </a:r>
            <a:endParaRPr lang="en-GB" altLang="de-DE" sz="2000" dirty="0">
              <a:solidFill>
                <a:srgbClr val="FF0000"/>
              </a:solidFill>
            </a:endParaRPr>
          </a:p>
          <a:p>
            <a:pPr marL="1257300" lvl="3" indent="-317500" eaLnBrk="1" hangingPunct="1">
              <a:buFont typeface="Arial" panose="020B0604020202020204" pitchFamily="34" charset="0"/>
              <a:buChar char="•"/>
            </a:pPr>
            <a:r>
              <a:rPr lang="en-GB" altLang="de-DE" dirty="0">
                <a:solidFill>
                  <a:schemeClr val="tx1"/>
                </a:solidFill>
              </a:rPr>
              <a:t>Advance active WIs</a:t>
            </a:r>
          </a:p>
          <a:p>
            <a:pPr marL="1257300" lvl="3" indent="-317500" eaLnBrk="1" hangingPunct="1">
              <a:buFont typeface="Arial" panose="020B0604020202020204" pitchFamily="34" charset="0"/>
              <a:buChar char="•"/>
            </a:pPr>
            <a:r>
              <a:rPr lang="en-GB" altLang="de-DE" dirty="0">
                <a:solidFill>
                  <a:schemeClr val="tx1"/>
                </a:solidFill>
              </a:rPr>
              <a:t>Rel.5 activities </a:t>
            </a:r>
          </a:p>
        </p:txBody>
      </p:sp>
      <p:sp>
        <p:nvSpPr>
          <p:cNvPr id="11268" name="Slide Number Placeholder 5">
            <a:extLst>
              <a:ext uri="{FF2B5EF4-FFF2-40B4-BE49-F238E27FC236}">
                <a16:creationId xmlns:a16="http://schemas.microsoft.com/office/drawing/2014/main" id="{8D194560-C507-144C-A418-6CBEADFFA32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2021 oneM2M Partners</a:t>
            </a:r>
          </a:p>
          <a:p>
            <a:pPr algn="ctr"/>
            <a:r>
              <a:rPr lang="en-US" altLang="en-US" dirty="0">
                <a:solidFill>
                  <a:srgbClr val="898989"/>
                </a:solidFill>
                <a:latin typeface="Myriad pro"/>
              </a:rPr>
              <a:t>TP-2021-0047-RDM_status_report_to_TP#50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15688</TotalTime>
  <Words>410</Words>
  <Application>Microsoft Office PowerPoint</Application>
  <PresentationFormat>On-screen Show (4:3)</PresentationFormat>
  <Paragraphs>63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Myriad pro</vt:lpstr>
      <vt:lpstr>Arial</vt:lpstr>
      <vt:lpstr>Calibri</vt:lpstr>
      <vt:lpstr>Office Theme</vt:lpstr>
      <vt:lpstr>RDM status report to TP#50</vt:lpstr>
      <vt:lpstr>Items for INFORMATION</vt:lpstr>
      <vt:lpstr>Issues for DECISION in TP</vt:lpstr>
      <vt:lpstr>Highlights</vt:lpstr>
      <vt:lpstr>Next Steps</vt:lpstr>
      <vt:lpstr>Next Meetings / Calls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oneM2M</dc:creator>
  <cp:lastModifiedBy>He, Shane (Nokia - FR/Paris-Saclay)</cp:lastModifiedBy>
  <cp:revision>260</cp:revision>
  <dcterms:created xsi:type="dcterms:W3CDTF">2012-09-11T22:52:11Z</dcterms:created>
  <dcterms:modified xsi:type="dcterms:W3CDTF">2021-06-01T14:02:11Z</dcterms:modified>
</cp:coreProperties>
</file>