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84" r:id="rId6"/>
    <p:sldId id="323" r:id="rId7"/>
    <p:sldId id="326" r:id="rId8"/>
    <p:sldId id="322" r:id="rId9"/>
    <p:sldId id="291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570"/>
  </p:normalViewPr>
  <p:slideViewPr>
    <p:cSldViewPr>
      <p:cViewPr varScale="1">
        <p:scale>
          <a:sx n="128" d="100"/>
          <a:sy n="128" d="100"/>
        </p:scale>
        <p:origin x="17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notesViewPr>
    <p:cSldViewPr>
      <p:cViewPr varScale="1">
        <p:scale>
          <a:sx n="68" d="100"/>
          <a:sy n="68" d="100"/>
        </p:scale>
        <p:origin x="-32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CDF8CD-CE67-4542-9964-1A2292BFE1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7F551-D8F2-514B-8316-61DE5F0598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408B5231-5405-A24E-87D5-4D245948112F}" type="datetimeFigureOut">
              <a:rPr lang="en-US" altLang="en-US"/>
              <a:pPr>
                <a:defRPr/>
              </a:pPr>
              <a:t>6/3/21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2C010-4280-854A-B2F4-4243116E91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30C51-69FB-3E42-B449-C23C0C14E6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2174D0D1-F300-E447-8CF5-65BC97653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5EA9D3-9681-204C-832F-58A01FD822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64A2A-CC36-114D-8D32-E03B142F2A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1904A6D1-88BE-3E42-A2F3-6E2FEB663BE9}" type="datetimeFigureOut">
              <a:rPr lang="en-US" altLang="en-US"/>
              <a:pPr>
                <a:defRPr/>
              </a:pPr>
              <a:t>6/3/21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FB19E59-5FA3-8A4F-A7A4-BCC1AFBF5C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9C41C2E-2825-2647-9901-6D5794C81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88715-F9BF-0848-90FA-13342F2EF3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55B0B-233D-BA48-A12F-D044C31A9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A815D609-ACCA-0D43-BAB7-F11D0400F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50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EBB710-36A1-C248-A5AB-A840EE7DBA3F}"/>
              </a:ext>
            </a:extLst>
          </p:cNvPr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260633-51D6-9545-A035-D00F24E3DD0A}"/>
              </a:ext>
            </a:extLst>
          </p:cNvPr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>
            <a:extLst>
              <a:ext uri="{FF2B5EF4-FFF2-40B4-BE49-F238E27FC236}">
                <a16:creationId xmlns:a16="http://schemas.microsoft.com/office/drawing/2014/main" id="{3E383654-42BD-E44B-B37D-63F71C3367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315E19-2CF7-EF4B-AA9C-B29DCC1A63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666BE096-07C0-004A-9BAB-7EF87D2006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8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E60F43-186D-6840-850A-657AC4D638A4}"/>
              </a:ext>
            </a:extLst>
          </p:cNvPr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9F841D-1578-4F44-9099-030C7457FB9A}"/>
              </a:ext>
            </a:extLst>
          </p:cNvPr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>
            <a:extLst>
              <a:ext uri="{FF2B5EF4-FFF2-40B4-BE49-F238E27FC236}">
                <a16:creationId xmlns:a16="http://schemas.microsoft.com/office/drawing/2014/main" id="{1AEFFDC3-57BA-794C-AA1E-99CB014E37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9F35D6-28C0-1D49-BC21-9BA3E343E8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BA34274E-A46A-8E4F-8989-7F6767A87C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45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69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19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:\Documents and Settings\mcauley\Local Settings\Temp\wz83a6\oneM2M\oneM2M-Logo.gif">
            <a:extLst>
              <a:ext uri="{FF2B5EF4-FFF2-40B4-BE49-F238E27FC236}">
                <a16:creationId xmlns:a16="http://schemas.microsoft.com/office/drawing/2014/main" id="{B7545984-A27F-BA47-8352-F0370CDFE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8575"/>
            <a:ext cx="59817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0FDCAE4-9D15-DC43-B22E-DC7C03DAC072}"/>
              </a:ext>
            </a:extLst>
          </p:cNvPr>
          <p:cNvSpPr/>
          <p:nvPr/>
        </p:nvSpPr>
        <p:spPr>
          <a:xfrm>
            <a:off x="457200" y="5256213"/>
            <a:ext cx="8229600" cy="1222375"/>
          </a:xfrm>
          <a:prstGeom prst="roundRect">
            <a:avLst/>
          </a:prstGeom>
          <a:noFill/>
          <a:ln>
            <a:solidFill>
              <a:srgbClr val="A0A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8" name="Title 1">
            <a:extLst>
              <a:ext uri="{FF2B5EF4-FFF2-40B4-BE49-F238E27FC236}">
                <a16:creationId xmlns:a16="http://schemas.microsoft.com/office/drawing/2014/main" id="{32A77AD6-B3DF-144A-ABE2-B3FB684B527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228600" y="3711575"/>
            <a:ext cx="86868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rgbClr val="A0A0A3"/>
                </a:solidFill>
              </a:rPr>
              <a:t>SDS Status Report to TP50</a:t>
            </a:r>
          </a:p>
        </p:txBody>
      </p:sp>
      <p:sp>
        <p:nvSpPr>
          <p:cNvPr id="6149" name="TextBox 4">
            <a:extLst>
              <a:ext uri="{FF2B5EF4-FFF2-40B4-BE49-F238E27FC236}">
                <a16:creationId xmlns:a16="http://schemas.microsoft.com/office/drawing/2014/main" id="{14281ED8-C627-E742-909A-026C47B82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00" y="5334000"/>
            <a:ext cx="81955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B42025"/>
                </a:solidFill>
              </a:rPr>
              <a:t>Group Name: oneM2M SDS</a:t>
            </a:r>
          </a:p>
          <a:p>
            <a:pPr eaLnBrk="1" hangingPunct="1"/>
            <a:r>
              <a:rPr lang="en-US" altLang="en-US" dirty="0">
                <a:solidFill>
                  <a:srgbClr val="B42025"/>
                </a:solidFill>
              </a:rPr>
              <a:t>Source: Peter Niblett, Poornima Shandilya, </a:t>
            </a:r>
            <a:r>
              <a:rPr lang="en-US" altLang="en-US" dirty="0" err="1">
                <a:solidFill>
                  <a:srgbClr val="B42025"/>
                </a:solidFill>
              </a:rPr>
              <a:t>SeungMyeong</a:t>
            </a:r>
            <a:r>
              <a:rPr lang="en-US" altLang="en-US" dirty="0">
                <a:solidFill>
                  <a:srgbClr val="B42025"/>
                </a:solidFill>
              </a:rPr>
              <a:t> Jeong, Wei Zhou, Dale Seed</a:t>
            </a:r>
          </a:p>
          <a:p>
            <a:pPr eaLnBrk="1" hangingPunct="1"/>
            <a:r>
              <a:rPr lang="en-US" altLang="zh-CN" dirty="0">
                <a:solidFill>
                  <a:srgbClr val="B42025"/>
                </a:solidFill>
              </a:rPr>
              <a:t>Meeting Date: 2021-05-11 to 2021-05-31</a:t>
            </a:r>
          </a:p>
          <a:p>
            <a:pPr eaLnBrk="1" hangingPunct="1"/>
            <a:endParaRPr lang="en-US" altLang="en-US" dirty="0">
              <a:solidFill>
                <a:srgbClr val="B4202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CB4E5FCB-1B9F-A945-B6BA-1419A69930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" y="381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Summary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83D3DC27-AC91-B14F-980B-A8C42A04937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3400" y="1600200"/>
            <a:ext cx="83058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A total of </a:t>
            </a:r>
            <a:r>
              <a:rPr lang="en-GB" altLang="en-US" dirty="0">
                <a:solidFill>
                  <a:srgbClr val="C00000"/>
                </a:solidFill>
              </a:rPr>
              <a:t>74</a:t>
            </a:r>
            <a:r>
              <a:rPr lang="en-GB" altLang="en-US" dirty="0"/>
              <a:t> SDS contributions were submitted</a:t>
            </a:r>
          </a:p>
          <a:p>
            <a:pPr lvl="1"/>
            <a:r>
              <a:rPr lang="en-GB" altLang="en-US" sz="3200" dirty="0">
                <a:solidFill>
                  <a:schemeClr val="tx1"/>
                </a:solidFill>
              </a:rPr>
              <a:t>Priority was </a:t>
            </a:r>
            <a:r>
              <a:rPr lang="en-GB" altLang="en-US" sz="3200" dirty="0"/>
              <a:t>Rel-4 Stage 3 </a:t>
            </a:r>
            <a:r>
              <a:rPr lang="en-GB" altLang="en-US" sz="3200" dirty="0">
                <a:solidFill>
                  <a:schemeClr val="tx1"/>
                </a:solidFill>
              </a:rPr>
              <a:t>contributions</a:t>
            </a:r>
          </a:p>
          <a:p>
            <a:pPr lvl="2"/>
            <a:r>
              <a:rPr lang="en-GB" altLang="en-US" sz="2800" dirty="0">
                <a:solidFill>
                  <a:srgbClr val="C00000"/>
                </a:solidFill>
              </a:rPr>
              <a:t>This work is not yet complete</a:t>
            </a:r>
          </a:p>
          <a:p>
            <a:pPr lvl="1"/>
            <a:r>
              <a:rPr lang="en-GB" altLang="en-US" sz="2400" dirty="0"/>
              <a:t> </a:t>
            </a:r>
            <a:r>
              <a:rPr lang="en-GB" altLang="en-US" sz="3200" dirty="0"/>
              <a:t>42 </a:t>
            </a:r>
            <a:r>
              <a:rPr lang="en-GB" altLang="en-US" sz="3200" dirty="0">
                <a:solidFill>
                  <a:schemeClr val="tx1"/>
                </a:solidFill>
              </a:rPr>
              <a:t>contributions were treated</a:t>
            </a:r>
          </a:p>
          <a:p>
            <a:pPr lvl="2"/>
            <a:r>
              <a:rPr lang="en-GB" altLang="en-US" dirty="0">
                <a:solidFill>
                  <a:srgbClr val="C00000"/>
                </a:solidFill>
              </a:rPr>
              <a:t>29</a:t>
            </a:r>
            <a:r>
              <a:rPr lang="en-GB" altLang="en-US" dirty="0"/>
              <a:t> Agreed  (+ </a:t>
            </a:r>
            <a:r>
              <a:rPr lang="en-GB" altLang="en-US" dirty="0">
                <a:solidFill>
                  <a:srgbClr val="C00000"/>
                </a:solidFill>
              </a:rPr>
              <a:t>5 more </a:t>
            </a:r>
            <a:r>
              <a:rPr lang="en-GB" altLang="en-US" dirty="0"/>
              <a:t>from SDS 49.x calls)</a:t>
            </a:r>
          </a:p>
          <a:p>
            <a:pPr lvl="2"/>
            <a:r>
              <a:rPr lang="en-GB" altLang="en-US" dirty="0">
                <a:solidFill>
                  <a:srgbClr val="C00000"/>
                </a:solidFill>
              </a:rPr>
              <a:t>13</a:t>
            </a:r>
            <a:r>
              <a:rPr lang="en-GB" altLang="en-US" dirty="0"/>
              <a:t> Noted (many with revisions expected)</a:t>
            </a:r>
          </a:p>
          <a:p>
            <a:r>
              <a:rPr lang="en-GB" altLang="en-US" dirty="0"/>
              <a:t>Reviewed ITU-T feedback on TS-0003</a:t>
            </a:r>
          </a:p>
          <a:p>
            <a:pPr lvl="1"/>
            <a:r>
              <a:rPr lang="en-GB" altLang="en-US" dirty="0"/>
              <a:t>Detailed CRs being prepared for R2, R3, R4</a:t>
            </a:r>
          </a:p>
          <a:p>
            <a:pPr lvl="1"/>
            <a:endParaRPr lang="en-GB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B0A10-2082-46D6-BA22-F3EBC420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78" y="265340"/>
            <a:ext cx="8229600" cy="1143000"/>
          </a:xfrm>
        </p:spPr>
        <p:txBody>
          <a:bodyPr/>
          <a:lstStyle/>
          <a:p>
            <a:r>
              <a:rPr lang="en-US" dirty="0"/>
              <a:t>SDS WI Status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8E6E29-563E-40DD-8215-AA88546D0593}"/>
              </a:ext>
            </a:extLst>
          </p:cNvPr>
          <p:cNvSpPr/>
          <p:nvPr/>
        </p:nvSpPr>
        <p:spPr>
          <a:xfrm>
            <a:off x="226686" y="5456450"/>
            <a:ext cx="230513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1837CE-2817-4DC2-8874-8FA33EF77905}"/>
              </a:ext>
            </a:extLst>
          </p:cNvPr>
          <p:cNvSpPr/>
          <p:nvPr/>
        </p:nvSpPr>
        <p:spPr>
          <a:xfrm>
            <a:off x="221494" y="5648024"/>
            <a:ext cx="230513" cy="152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412896-074F-45B7-A45C-EF19E1131E07}"/>
              </a:ext>
            </a:extLst>
          </p:cNvPr>
          <p:cNvSpPr/>
          <p:nvPr/>
        </p:nvSpPr>
        <p:spPr>
          <a:xfrm>
            <a:off x="221494" y="5837450"/>
            <a:ext cx="230513" cy="152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71B5C1-3790-4A67-AEA4-7412A243C5E5}"/>
              </a:ext>
            </a:extLst>
          </p:cNvPr>
          <p:cNvSpPr/>
          <p:nvPr/>
        </p:nvSpPr>
        <p:spPr>
          <a:xfrm>
            <a:off x="226687" y="6019800"/>
            <a:ext cx="230513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86540B-D323-4F0B-B67B-D10821E245B1}"/>
              </a:ext>
            </a:extLst>
          </p:cNvPr>
          <p:cNvSpPr txBox="1"/>
          <p:nvPr/>
        </p:nvSpPr>
        <p:spPr>
          <a:xfrm>
            <a:off x="436032" y="5394150"/>
            <a:ext cx="789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Complete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897DAF-9F9C-4F6B-8946-35B6CA31DCB5}"/>
              </a:ext>
            </a:extLst>
          </p:cNvPr>
          <p:cNvSpPr txBox="1"/>
          <p:nvPr/>
        </p:nvSpPr>
        <p:spPr>
          <a:xfrm>
            <a:off x="436031" y="5576500"/>
            <a:ext cx="713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track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216C37-C77B-4931-AD1D-1007752770F7}"/>
              </a:ext>
            </a:extLst>
          </p:cNvPr>
          <p:cNvSpPr txBox="1"/>
          <p:nvPr/>
        </p:nvSpPr>
        <p:spPr>
          <a:xfrm>
            <a:off x="436031" y="5768197"/>
            <a:ext cx="1755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Running behind schedule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0BC0BA-6B4B-49E5-8C39-FC655A94A3E3}"/>
              </a:ext>
            </a:extLst>
          </p:cNvPr>
          <p:cNvSpPr txBox="1"/>
          <p:nvPr/>
        </p:nvSpPr>
        <p:spPr>
          <a:xfrm>
            <a:off x="418140" y="5957815"/>
            <a:ext cx="1261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Work has stalled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9660D-1194-094E-B081-335ECB58E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78" y="1438290"/>
            <a:ext cx="8758222" cy="351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6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CB4E5FCB-1B9F-A945-B6BA-1419A69930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" y="381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Rel-4 Progress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83D3DC27-AC91-B14F-980B-A8C42A04937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66700" y="1371600"/>
            <a:ext cx="86106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000" dirty="0"/>
              <a:t>Majority of SDS 50 meeting time was spent on Rel-4 Stage 3 work</a:t>
            </a: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Stage 3 work complete for several Rel-4 features</a:t>
            </a:r>
          </a:p>
          <a:p>
            <a:pPr lvl="2"/>
            <a:r>
              <a:rPr lang="en-GB" altLang="en-US" sz="1600" dirty="0">
                <a:solidFill>
                  <a:srgbClr val="C00000"/>
                </a:solidFill>
              </a:rPr>
              <a:t>Semantic reasoning, ontology management, E2E QoS session, </a:t>
            </a:r>
            <a:r>
              <a:rPr lang="en-GB" altLang="en-US" sz="1600" dirty="0" err="1">
                <a:solidFill>
                  <a:srgbClr val="C00000"/>
                </a:solidFill>
              </a:rPr>
              <a:t>flexContainerInstance</a:t>
            </a:r>
            <a:r>
              <a:rPr lang="en-GB" altLang="en-US" sz="1600" dirty="0">
                <a:solidFill>
                  <a:srgbClr val="C00000"/>
                </a:solidFill>
              </a:rPr>
              <a:t>, geo query, network monitoring, time sync, </a:t>
            </a:r>
            <a:r>
              <a:rPr lang="en-GB" altLang="en-US" sz="1600" dirty="0" err="1">
                <a:solidFill>
                  <a:srgbClr val="C00000"/>
                </a:solidFill>
              </a:rPr>
              <a:t>deletionCnt</a:t>
            </a:r>
            <a:r>
              <a:rPr lang="en-GB" altLang="en-US" sz="1600" dirty="0">
                <a:solidFill>
                  <a:srgbClr val="C00000"/>
                </a:solidFill>
              </a:rPr>
              <a:t>, discovery-based operations, notification recording </a:t>
            </a: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Stage 3 work for several Rel-4 features progressing</a:t>
            </a:r>
          </a:p>
          <a:p>
            <a:pPr lvl="2"/>
            <a:r>
              <a:rPr lang="en-GB" altLang="en-US" sz="1600" dirty="0">
                <a:solidFill>
                  <a:srgbClr val="C00000"/>
                </a:solidFill>
              </a:rPr>
              <a:t>service subscriber, primitive profile, attribute-based ACPs, action triggering, software campaigns, </a:t>
            </a:r>
            <a:r>
              <a:rPr lang="en-GB" altLang="en-US" sz="1600" dirty="0" err="1">
                <a:solidFill>
                  <a:srgbClr val="C00000"/>
                </a:solidFill>
              </a:rPr>
              <a:t>accessControlLimit</a:t>
            </a:r>
            <a:r>
              <a:rPr lang="en-GB" altLang="en-US" sz="1600" dirty="0">
                <a:solidFill>
                  <a:srgbClr val="C00000"/>
                </a:solidFill>
              </a:rPr>
              <a:t>, permission-based discovery, </a:t>
            </a:r>
            <a:r>
              <a:rPr lang="en-GB" altLang="en-US" sz="1600" dirty="0" err="1">
                <a:solidFill>
                  <a:srgbClr val="C00000"/>
                </a:solidFill>
              </a:rPr>
              <a:t>processManagement</a:t>
            </a:r>
            <a:r>
              <a:rPr lang="en-GB" altLang="en-US" sz="1600" dirty="0">
                <a:solidFill>
                  <a:srgbClr val="C00000"/>
                </a:solidFill>
              </a:rPr>
              <a:t>, </a:t>
            </a:r>
            <a:r>
              <a:rPr lang="en-GB" altLang="en-US" sz="1600" dirty="0" err="1">
                <a:solidFill>
                  <a:srgbClr val="C00000"/>
                </a:solidFill>
              </a:rPr>
              <a:t>resourceMappingRules</a:t>
            </a:r>
            <a:endParaRPr lang="en-GB" altLang="en-US" sz="1600" dirty="0">
              <a:solidFill>
                <a:srgbClr val="C00000"/>
              </a:solidFill>
            </a:endParaRPr>
          </a:p>
          <a:p>
            <a:pPr lvl="2"/>
            <a:r>
              <a:rPr lang="en-GB" altLang="en-US" sz="1600" dirty="0">
                <a:solidFill>
                  <a:srgbClr val="C00000"/>
                </a:solidFill>
              </a:rPr>
              <a:t>No specific problems blocking the work, there’s just a large volume of details to be worked through.</a:t>
            </a:r>
          </a:p>
          <a:p>
            <a:pPr marL="457200" lvl="1" indent="0">
              <a:buNone/>
            </a:pPr>
            <a:endParaRPr lang="en-GB" altLang="en-US" sz="600" dirty="0">
              <a:solidFill>
                <a:schemeClr val="tx1"/>
              </a:solidFill>
            </a:endParaRPr>
          </a:p>
          <a:p>
            <a:r>
              <a:rPr lang="en-GB" altLang="en-US" sz="2000" dirty="0"/>
              <a:t>Rel-4 XSDs also need to be generated</a:t>
            </a:r>
          </a:p>
          <a:p>
            <a:pPr lvl="1"/>
            <a:r>
              <a:rPr lang="en-GB" altLang="en-US" sz="1600" dirty="0"/>
              <a:t>Rel-2/3 TS-0004 XSD (long names) are up to date </a:t>
            </a:r>
          </a:p>
          <a:p>
            <a:pPr lvl="1"/>
            <a:r>
              <a:rPr lang="en-GB" altLang="en-US" sz="1600" dirty="0"/>
              <a:t>Rel-4 started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C4C1E3-0E24-496E-A012-D2B33A3FAE9B}"/>
              </a:ext>
            </a:extLst>
          </p:cNvPr>
          <p:cNvSpPr/>
          <p:nvPr/>
        </p:nvSpPr>
        <p:spPr>
          <a:xfrm>
            <a:off x="381000" y="5638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altLang="en-US" dirty="0">
                <a:solidFill>
                  <a:srgbClr val="C0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Additional conference calls to be scheduled.  We should be able to complete Stage 3 </a:t>
            </a:r>
            <a:r>
              <a:rPr lang="en-GB" altLang="en-US">
                <a:solidFill>
                  <a:srgbClr val="C0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Rel-4 items at SDS 51. </a:t>
            </a:r>
            <a:endParaRPr lang="en-GB" altLang="en-US" dirty="0">
              <a:solidFill>
                <a:srgbClr val="C00000"/>
              </a:solidFill>
              <a:highlight>
                <a:srgbClr val="FFFF00"/>
              </a:highlight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8764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F75CAB61-64DC-4B4F-9539-4CEFB8894A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4287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Items for Decision</a:t>
            </a:r>
          </a:p>
        </p:txBody>
      </p:sp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345837F0-6AB3-AE43-BAC7-228BBB54AC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GB" altLang="en-US" dirty="0">
                <a:solidFill>
                  <a:srgbClr val="898989"/>
                </a:solidFill>
                <a:latin typeface="Myriad pro"/>
              </a:rPr>
              <a:t>© 2018  oneM2M Partners</a:t>
            </a:r>
          </a:p>
          <a:p>
            <a:pPr algn="ctr"/>
            <a:r>
              <a:rPr lang="en-GB" altLang="en-US" dirty="0">
                <a:solidFill>
                  <a:srgbClr val="898989"/>
                </a:solidFill>
                <a:latin typeface="Myriad pro"/>
              </a:rPr>
              <a:t>   </a:t>
            </a:r>
          </a:p>
          <a:p>
            <a:fld id="{68E0EAA2-9044-7A4E-8223-567EDD9B9929}" type="slidenum">
              <a:rPr lang="en-US" altLang="en-US" smtClean="0">
                <a:solidFill>
                  <a:srgbClr val="898989"/>
                </a:solidFill>
                <a:latin typeface="Myriad pro"/>
              </a:rPr>
              <a:pPr/>
              <a:t>5</a:t>
            </a:fld>
            <a:endParaRPr lang="en-US" altLang="en-US" dirty="0">
              <a:solidFill>
                <a:srgbClr val="898989"/>
              </a:solidFill>
              <a:latin typeface="Myriad pro"/>
            </a:endParaRPr>
          </a:p>
        </p:txBody>
      </p:sp>
      <p:sp>
        <p:nvSpPr>
          <p:cNvPr id="9219" name="Content Placeholder 1">
            <a:extLst>
              <a:ext uri="{FF2B5EF4-FFF2-40B4-BE49-F238E27FC236}">
                <a16:creationId xmlns:a16="http://schemas.microsoft.com/office/drawing/2014/main" id="{DE8B707D-B50C-3841-955D-9E77726F86A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62000" y="1600200"/>
            <a:ext cx="80772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CR Packs:</a:t>
            </a:r>
          </a:p>
          <a:p>
            <a:r>
              <a:rPr lang="en-US" altLang="en-US" sz="2400" dirty="0"/>
              <a:t>TS-0001 – TP-2021-0055 – </a:t>
            </a:r>
            <a:r>
              <a:rPr lang="en-US" altLang="en-US" sz="2400" dirty="0">
                <a:solidFill>
                  <a:srgbClr val="C00000"/>
                </a:solidFill>
              </a:rPr>
              <a:t>02</a:t>
            </a:r>
            <a:r>
              <a:rPr lang="en-US" altLang="en-US" sz="2400" dirty="0"/>
              <a:t>-R2, </a:t>
            </a:r>
            <a:r>
              <a:rPr lang="en-US" altLang="en-US" sz="2400" dirty="0">
                <a:solidFill>
                  <a:srgbClr val="C00000"/>
                </a:solidFill>
              </a:rPr>
              <a:t>02</a:t>
            </a:r>
            <a:r>
              <a:rPr lang="en-US" altLang="en-US" sz="2400" dirty="0"/>
              <a:t>-R3, </a:t>
            </a:r>
            <a:r>
              <a:rPr lang="en-US" altLang="en-US" sz="2400" dirty="0">
                <a:solidFill>
                  <a:srgbClr val="C00000"/>
                </a:solidFill>
              </a:rPr>
              <a:t>04</a:t>
            </a:r>
            <a:r>
              <a:rPr lang="en-US" altLang="en-US" sz="2400" dirty="0"/>
              <a:t>-R4  =  </a:t>
            </a:r>
            <a:r>
              <a:rPr lang="en-US" altLang="en-US" sz="2400" dirty="0">
                <a:solidFill>
                  <a:srgbClr val="C00000"/>
                </a:solidFill>
              </a:rPr>
              <a:t>08</a:t>
            </a:r>
          </a:p>
          <a:p>
            <a:r>
              <a:rPr lang="en-US" altLang="en-US" sz="2400" dirty="0"/>
              <a:t>TS-0003 – TP-2021-0056 –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-R2,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-R3,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-R4  =  </a:t>
            </a:r>
            <a:r>
              <a:rPr lang="en-US" altLang="en-US" sz="2400" dirty="0">
                <a:solidFill>
                  <a:srgbClr val="C00000"/>
                </a:solidFill>
              </a:rPr>
              <a:t>03</a:t>
            </a:r>
          </a:p>
          <a:p>
            <a:r>
              <a:rPr lang="en-US" altLang="en-US" sz="2400" dirty="0"/>
              <a:t>TS-0004 – TP-2021-0057 – </a:t>
            </a:r>
            <a:r>
              <a:rPr lang="en-US" altLang="en-US" sz="2400" dirty="0">
                <a:solidFill>
                  <a:srgbClr val="C00000"/>
                </a:solidFill>
              </a:rPr>
              <a:t>05</a:t>
            </a:r>
            <a:r>
              <a:rPr lang="en-US" altLang="en-US" sz="2400" dirty="0"/>
              <a:t>-R2, </a:t>
            </a:r>
            <a:r>
              <a:rPr lang="en-US" altLang="en-US" sz="2400" dirty="0">
                <a:solidFill>
                  <a:srgbClr val="C00000"/>
                </a:solidFill>
              </a:rPr>
              <a:t>07</a:t>
            </a:r>
            <a:r>
              <a:rPr lang="en-US" altLang="en-US" sz="2400" dirty="0"/>
              <a:t>-R3, </a:t>
            </a:r>
            <a:r>
              <a:rPr lang="en-US" altLang="en-US" sz="2400" dirty="0">
                <a:solidFill>
                  <a:srgbClr val="C00000"/>
                </a:solidFill>
              </a:rPr>
              <a:t>09</a:t>
            </a:r>
            <a:r>
              <a:rPr lang="en-US" altLang="en-US" sz="2400" dirty="0"/>
              <a:t>-R4  =  </a:t>
            </a:r>
            <a:r>
              <a:rPr lang="en-US" altLang="en-US" sz="2400" dirty="0">
                <a:solidFill>
                  <a:srgbClr val="C00000"/>
                </a:solidFill>
              </a:rPr>
              <a:t>21 </a:t>
            </a:r>
          </a:p>
          <a:p>
            <a:r>
              <a:rPr lang="en-US" altLang="en-US" sz="2400" dirty="0"/>
              <a:t>TS-0005 – TP-2021-0058 – </a:t>
            </a:r>
            <a:r>
              <a:rPr lang="en-US" altLang="en-US" sz="2400" dirty="0">
                <a:solidFill>
                  <a:srgbClr val="C00000"/>
                </a:solidFill>
              </a:rPr>
              <a:t>00</a:t>
            </a:r>
            <a:r>
              <a:rPr lang="en-US" altLang="en-US" sz="2400" dirty="0"/>
              <a:t>-R2, </a:t>
            </a:r>
            <a:r>
              <a:rPr lang="en-US" altLang="en-US" sz="2400" dirty="0">
                <a:solidFill>
                  <a:srgbClr val="C00000"/>
                </a:solidFill>
              </a:rPr>
              <a:t>00</a:t>
            </a:r>
            <a:r>
              <a:rPr lang="en-US" altLang="en-US" sz="2400" dirty="0"/>
              <a:t>-R3,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-R4  =  </a:t>
            </a:r>
            <a:r>
              <a:rPr lang="en-US" altLang="en-US" sz="2400" dirty="0">
                <a:solidFill>
                  <a:srgbClr val="C00000"/>
                </a:solidFill>
              </a:rPr>
              <a:t>01 </a:t>
            </a:r>
          </a:p>
          <a:p>
            <a:r>
              <a:rPr lang="en-US" altLang="en-US" sz="2400" dirty="0"/>
              <a:t>TS-0006 – TP-2021-0059 – </a:t>
            </a:r>
            <a:r>
              <a:rPr lang="en-US" altLang="en-US" sz="2400" dirty="0">
                <a:solidFill>
                  <a:srgbClr val="C00000"/>
                </a:solidFill>
              </a:rPr>
              <a:t>00</a:t>
            </a:r>
            <a:r>
              <a:rPr lang="en-US" altLang="en-US" sz="2400" dirty="0"/>
              <a:t>-R2, </a:t>
            </a:r>
            <a:r>
              <a:rPr lang="en-US" altLang="en-US" sz="2400" dirty="0">
                <a:solidFill>
                  <a:srgbClr val="C00000"/>
                </a:solidFill>
              </a:rPr>
              <a:t>00</a:t>
            </a:r>
            <a:r>
              <a:rPr lang="en-US" altLang="en-US" sz="2400" dirty="0"/>
              <a:t>-R3,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-R4  =  </a:t>
            </a:r>
            <a:r>
              <a:rPr lang="en-US" altLang="en-US" sz="2400" dirty="0">
                <a:solidFill>
                  <a:srgbClr val="C00000"/>
                </a:solidFill>
              </a:rPr>
              <a:t>01 </a:t>
            </a:r>
          </a:p>
          <a:p>
            <a:endParaRPr lang="en-US" altLang="en-US" sz="2400" dirty="0">
              <a:solidFill>
                <a:srgbClr val="C00000"/>
              </a:solidFill>
            </a:endParaRPr>
          </a:p>
          <a:p>
            <a:endParaRPr lang="en-US" altLang="en-US" sz="2400" dirty="0">
              <a:solidFill>
                <a:srgbClr val="C00000"/>
              </a:solidFill>
            </a:endParaRPr>
          </a:p>
          <a:p>
            <a:endParaRPr lang="en-US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0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40B75F41-199D-2345-AB0D-DD6071886E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Conference Calls</a:t>
            </a:r>
          </a:p>
        </p:txBody>
      </p:sp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35C0DC95-AAB1-1640-A9E1-380E0A3CA4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GB" altLang="en-US">
                <a:solidFill>
                  <a:srgbClr val="898989"/>
                </a:solidFill>
                <a:latin typeface="Myriad pro"/>
              </a:rPr>
              <a:t>© 2017 oneM2M Partners							</a:t>
            </a:r>
            <a:fld id="{D6C38747-0EA7-8C43-ADA5-DD007B118D1D}" type="slidenum">
              <a:rPr lang="en-US" altLang="en-US" smtClean="0">
                <a:solidFill>
                  <a:srgbClr val="898989"/>
                </a:solidFill>
                <a:latin typeface="Myriad pro"/>
              </a:rPr>
              <a:pPr algn="l"/>
              <a:t>6</a:t>
            </a:fld>
            <a:endParaRPr lang="en-US" altLang="en-US">
              <a:solidFill>
                <a:srgbClr val="898989"/>
              </a:solidFill>
              <a:latin typeface="Myriad pro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C05569-0EBF-4FE1-A386-84A66EAA6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105171"/>
              </p:ext>
            </p:extLst>
          </p:nvPr>
        </p:nvGraphicFramePr>
        <p:xfrm>
          <a:off x="1295400" y="1712166"/>
          <a:ext cx="6400800" cy="392663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74613">
                  <a:extLst>
                    <a:ext uri="{9D8B030D-6E8A-4147-A177-3AD203B41FA5}">
                      <a16:colId xmlns:a16="http://schemas.microsoft.com/office/drawing/2014/main" val="596299078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1251884909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256693401"/>
                    </a:ext>
                  </a:extLst>
                </a:gridCol>
              </a:tblGrid>
              <a:tr h="490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Meeting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Date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Time (UTC)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2632648"/>
                  </a:ext>
                </a:extLst>
              </a:tr>
              <a:tr h="490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SDS 50.1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Tue 15-Jun-2021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12:00 – 13:30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5496494"/>
                  </a:ext>
                </a:extLst>
              </a:tr>
              <a:tr h="490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SDS 50.2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Thu 17-Jun-2021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12:00 – 13:30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6748199"/>
                  </a:ext>
                </a:extLst>
              </a:tr>
              <a:tr h="490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SDS 50.3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Tue 22-Jun-2021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12:00 – 13:30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0123122"/>
                  </a:ext>
                </a:extLst>
              </a:tr>
              <a:tr h="490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SDS 50.4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Tue 29-Jun-2021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12:00 – 13:30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800562"/>
                  </a:ext>
                </a:extLst>
              </a:tr>
              <a:tr h="490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SDS 50.5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Wed 7-Jul-2021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12:00 – 13:30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4950379"/>
                  </a:ext>
                </a:extLst>
              </a:tr>
              <a:tr h="490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SDS 50.6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Tue 13-Jun-2021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12:00 – 13:30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0675381"/>
                  </a:ext>
                </a:extLst>
              </a:tr>
              <a:tr h="490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SDS 50.7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Thu 5-Aug-2021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12:00 – 13:30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0684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3B6620A357F649AEAEAC29BCE93EBB" ma:contentTypeVersion="10" ma:contentTypeDescription="Create a new document." ma:contentTypeScope="" ma:versionID="14a08656cf1db59cdf50a3b3faa7041c">
  <xsd:schema xmlns:xsd="http://www.w3.org/2001/XMLSchema" xmlns:xs="http://www.w3.org/2001/XMLSchema" xmlns:p="http://schemas.microsoft.com/office/2006/metadata/properties" xmlns:ns3="1aeb858a-a494-4f12-b45e-5f6e944ecff6" targetNamespace="http://schemas.microsoft.com/office/2006/metadata/properties" ma:root="true" ma:fieldsID="3aa319e943713106bdf97b7de4ba6ef2" ns3:_="">
    <xsd:import namespace="1aeb858a-a494-4f12-b45e-5f6e944ecf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b858a-a494-4f12-b45e-5f6e944ecf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A0247A-DF33-417B-9304-0193C428B8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41D55-6205-4208-BA81-549498044FE5}">
  <ds:schemaRefs>
    <ds:schemaRef ds:uri="http://purl.org/dc/elements/1.1/"/>
    <ds:schemaRef ds:uri="http://schemas.microsoft.com/office/2006/metadata/properties"/>
    <ds:schemaRef ds:uri="http://purl.org/dc/terms/"/>
    <ds:schemaRef ds:uri="1aeb858a-a494-4f12-b45e-5f6e944ecf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45C268-0BE3-487F-B6C0-51FD9EA2D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eb858a-a494-4f12-b45e-5f6e944ecf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26368</TotalTime>
  <Words>383</Words>
  <Application>Microsoft Macintosh PowerPoint</Application>
  <PresentationFormat>On-screen Show (4:3)</PresentationFormat>
  <Paragraphs>67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Myriad pro</vt:lpstr>
      <vt:lpstr>Times New Roman</vt:lpstr>
      <vt:lpstr>Wingdings</vt:lpstr>
      <vt:lpstr>Office Theme</vt:lpstr>
      <vt:lpstr>SDS Status Report to TP50</vt:lpstr>
      <vt:lpstr>Summary</vt:lpstr>
      <vt:lpstr>SDS WI Status </vt:lpstr>
      <vt:lpstr>Rel-4 Progress</vt:lpstr>
      <vt:lpstr>Items for Decision</vt:lpstr>
      <vt:lpstr>Conference Calls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</dc:title>
  <dc:creator>Victoria Mitchell</dc:creator>
  <cp:lastModifiedBy>Peter Niblett</cp:lastModifiedBy>
  <cp:revision>630</cp:revision>
  <dcterms:created xsi:type="dcterms:W3CDTF">2012-09-11T22:52:11Z</dcterms:created>
  <dcterms:modified xsi:type="dcterms:W3CDTF">2021-06-03T10:40:22Z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pdateProcess">
    <vt:lpwstr>End</vt:lpwstr>
  </property>
  <property fmtid="{D5CDD505-2E9C-101B-9397-08002B2CF9AE}" pid="3" name="ContentTypeId">
    <vt:lpwstr>0x010100A93B6620A357F649AEAEAC29BCE93EBB</vt:lpwstr>
  </property>
</Properties>
</file>