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yriad Pro" panose="020B0503030403020204" charset="0"/>
      <p:regular r:id="rId18"/>
      <p:bold r:id="rId19"/>
      <p:italic r:id="rId20"/>
      <p:boldItalic r:id="rId21"/>
    </p:embeddedFont>
    <p:embeddedFont>
      <p:font typeface="Myriad Pro Light" panose="020B0403030403020204" charset="0"/>
      <p:regular r:id="rId22"/>
      <p:bold r:id="rId23"/>
      <p:italic r:id="rId24"/>
      <p:boldItalic r:id="rId25"/>
    </p:embeddedFont>
    <p:embeddedFont>
      <p:font typeface="맑은 고딕" panose="020B0503020000020004" pitchFamily="50" charset="-127"/>
      <p:regular r:id="rId26"/>
      <p:bold r:id="rId27"/>
    </p:embeddedFont>
    <p:embeddedFont>
      <p:font typeface="宋体" panose="02010600030101010101" pitchFamily="2" charset="-122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03-06-2021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6/3/2021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slideLayout" Target="../slideLayouts/slideLayout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</a:t>
            </a:r>
            <a:r>
              <a:rPr lang="en-US" altLang="ko-KR" dirty="0" smtClean="0">
                <a:cs typeface="Arial" panose="020B0604020202020204" pitchFamily="34" charset="0"/>
              </a:rPr>
              <a:t>report</a:t>
            </a:r>
            <a:br>
              <a:rPr lang="en-US" altLang="ko-KR" dirty="0" smtClean="0">
                <a:cs typeface="Arial" panose="020B0604020202020204" pitchFamily="34" charset="0"/>
              </a:rPr>
            </a:br>
            <a:r>
              <a:rPr lang="en-US" altLang="ko-KR" dirty="0" smtClean="0">
                <a:cs typeface="Arial" panose="020B0604020202020204" pitchFamily="34" charset="0"/>
              </a:rPr>
              <a:t>TP50 </a:t>
            </a:r>
            <a:r>
              <a:rPr lang="en-US" altLang="ko-KR" dirty="0" smtClean="0">
                <a:cs typeface="Arial" panose="020B0604020202020204" pitchFamily="34" charset="0"/>
              </a:rPr>
              <a:t>clos</a:t>
            </a:r>
            <a:r>
              <a:rPr lang="en-US" altLang="ko-KR" dirty="0" smtClean="0">
                <a:cs typeface="Arial" panose="020B0604020202020204" pitchFamily="34" charset="0"/>
              </a:rPr>
              <a:t>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</a:t>
            </a:r>
            <a:r>
              <a:rPr lang="en-US" altLang="ko-KR" dirty="0" smtClean="0">
                <a:cs typeface="Arial" panose="020B0604020202020204" pitchFamily="34" charset="0"/>
              </a:rPr>
              <a:t>convener,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Andrew </a:t>
            </a:r>
            <a:r>
              <a:rPr lang="en-US" altLang="ko-KR" dirty="0">
                <a:cs typeface="Arial" panose="020B0604020202020204" pitchFamily="34" charset="0"/>
              </a:rPr>
              <a:t>Min-gyu Han (andyhan@hansung.ac.kr )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2021-05-10</a:t>
            </a:r>
            <a:endParaRPr lang="en-US" altLang="ko-K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</a:t>
            </a:r>
            <a:r>
              <a:rPr lang="en-US" sz="4000" dirty="0"/>
              <a:t>4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R4 Stage 1 Fr</a:t>
            </a:r>
            <a:r>
              <a:rPr lang="en-US" altLang="zh-CN" dirty="0" smtClean="0"/>
              <a:t>ozen by TP#40 – </a:t>
            </a:r>
            <a:r>
              <a:rPr lang="en-US" altLang="zh-CN" i="1" dirty="0" smtClean="0">
                <a:solidFill>
                  <a:srgbClr val="FF0000"/>
                </a:solidFill>
              </a:rPr>
              <a:t>done!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R4 Stage </a:t>
            </a:r>
            <a:r>
              <a:rPr lang="en-US" altLang="ko-KR" dirty="0" smtClean="0"/>
              <a:t>2 </a:t>
            </a:r>
            <a:r>
              <a:rPr lang="en-US" altLang="ko-KR" dirty="0"/>
              <a:t>Fr</a:t>
            </a:r>
            <a:r>
              <a:rPr lang="en-US" altLang="zh-CN" dirty="0"/>
              <a:t>ozen by </a:t>
            </a:r>
            <a:r>
              <a:rPr lang="en-US" altLang="zh-CN" dirty="0" smtClean="0"/>
              <a:t>TP#44 </a:t>
            </a:r>
            <a:r>
              <a:rPr lang="en-US" altLang="zh-CN" dirty="0"/>
              <a:t>– </a:t>
            </a:r>
            <a:r>
              <a:rPr lang="en-US" altLang="zh-CN" i="1" dirty="0">
                <a:solidFill>
                  <a:srgbClr val="FF0000"/>
                </a:solidFill>
              </a:rPr>
              <a:t>done</a:t>
            </a:r>
            <a:r>
              <a:rPr lang="en-US" altLang="zh-CN" i="1" dirty="0" smtClean="0">
                <a:solidFill>
                  <a:srgbClr val="FF0000"/>
                </a:solidFill>
              </a:rPr>
              <a:t>!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TP#50 R4 Stage 3 Freeze Date – </a:t>
            </a:r>
            <a:r>
              <a:rPr lang="en-US" altLang="ko-KR" i="1" dirty="0" smtClean="0">
                <a:solidFill>
                  <a:srgbClr val="FF0000"/>
                </a:solidFill>
              </a:rPr>
              <a:t>TP</a:t>
            </a:r>
            <a:r>
              <a:rPr lang="en-US" i="1" dirty="0" smtClean="0">
                <a:solidFill>
                  <a:srgbClr val="FF0000"/>
                </a:solidFill>
              </a:rPr>
              <a:t>#50 Now!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Tentatively date for R4 ratification at Q3 2021</a:t>
            </a:r>
            <a:endParaRPr lang="en-US" dirty="0"/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10655696" y="1311250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chtungspfeil 53"/>
          <p:cNvSpPr/>
          <p:nvPr/>
        </p:nvSpPr>
        <p:spPr>
          <a:xfrm>
            <a:off x="249466" y="4900065"/>
            <a:ext cx="11754177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utoShap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72047" y="2798828"/>
            <a:ext cx="1129535" cy="414000"/>
          </a:xfrm>
          <a:prstGeom prst="chevron">
            <a:avLst>
              <a:gd name="adj" fmla="val 28872"/>
            </a:avLst>
          </a:prstGeom>
          <a:solidFill>
            <a:srgbClr val="002060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2018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6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57400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42753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428106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513460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598811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5624179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3882783" y="1959054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gray">
          <a:xfrm flipH="1" flipV="1">
            <a:off x="1389757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4" name="Line 21"/>
          <p:cNvSpPr>
            <a:spLocks noChangeShapeType="1"/>
          </p:cNvSpPr>
          <p:nvPr/>
        </p:nvSpPr>
        <p:spPr bwMode="gray">
          <a:xfrm flipH="1" flipV="1">
            <a:off x="464360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5" name="Textfeld 33"/>
          <p:cNvSpPr txBox="1"/>
          <p:nvPr/>
        </p:nvSpPr>
        <p:spPr>
          <a:xfrm>
            <a:off x="116014" y="1589722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TP#38</a:t>
            </a:r>
            <a:endParaRPr lang="en-US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3100368" y="1959054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7" name="Line 21"/>
          <p:cNvSpPr>
            <a:spLocks noChangeShapeType="1"/>
          </p:cNvSpPr>
          <p:nvPr/>
        </p:nvSpPr>
        <p:spPr bwMode="gray">
          <a:xfrm flipH="1" flipV="1">
            <a:off x="4737587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2418605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9" name="Textfeld 39"/>
          <p:cNvSpPr txBox="1"/>
          <p:nvPr/>
        </p:nvSpPr>
        <p:spPr>
          <a:xfrm>
            <a:off x="1042874" y="159588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TP#39</a:t>
            </a:r>
            <a:endParaRPr lang="en-US" dirty="0"/>
          </a:p>
        </p:txBody>
      </p:sp>
      <p:sp>
        <p:nvSpPr>
          <p:cNvPr id="90" name="Textfeld 40"/>
          <p:cNvSpPr txBox="1"/>
          <p:nvPr/>
        </p:nvSpPr>
        <p:spPr>
          <a:xfrm>
            <a:off x="2141290" y="159588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2781448" y="159588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3591523" y="159779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TP#42</a:t>
            </a:r>
            <a:endParaRPr lang="en-US" dirty="0"/>
          </a:p>
        </p:txBody>
      </p:sp>
      <p:sp>
        <p:nvSpPr>
          <p:cNvPr id="93" name="Textfeld 44"/>
          <p:cNvSpPr txBox="1"/>
          <p:nvPr/>
        </p:nvSpPr>
        <p:spPr>
          <a:xfrm>
            <a:off x="4465147" y="159779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TP#43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5215375" y="159779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TP#44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3022414" y="4892435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5617351" y="4912566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230929" y="4900065"/>
            <a:ext cx="125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Richtungspfeil 61"/>
          <p:cNvSpPr/>
          <p:nvPr/>
        </p:nvSpPr>
        <p:spPr>
          <a:xfrm>
            <a:off x="249466" y="4060967"/>
            <a:ext cx="1752181" cy="369332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262078" y="4060967"/>
            <a:ext cx="86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feld 9"/>
          <p:cNvSpPr txBox="1"/>
          <p:nvPr/>
        </p:nvSpPr>
        <p:spPr>
          <a:xfrm>
            <a:off x="1903355" y="4409546"/>
            <a:ext cx="124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Ratification R3</a:t>
            </a:r>
            <a:endParaRPr lang="en-US" dirty="0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983763" y="3301941"/>
            <a:ext cx="308338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1227600" y="3955546"/>
            <a:ext cx="129001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ine 21"/>
          <p:cNvSpPr>
            <a:spLocks noChangeShapeType="1"/>
          </p:cNvSpPr>
          <p:nvPr/>
        </p:nvSpPr>
        <p:spPr bwMode="gray">
          <a:xfrm flipH="1" flipV="1">
            <a:off x="6934207" y="3269886"/>
            <a:ext cx="473411" cy="639866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4" name="Raute 80"/>
          <p:cNvSpPr/>
          <p:nvPr/>
        </p:nvSpPr>
        <p:spPr>
          <a:xfrm>
            <a:off x="7379508" y="4687644"/>
            <a:ext cx="129001" cy="200537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5"/>
          <p:cNvSpPr>
            <a:spLocks noEditPoints="1"/>
          </p:cNvSpPr>
          <p:nvPr/>
        </p:nvSpPr>
        <p:spPr bwMode="auto">
          <a:xfrm>
            <a:off x="2085462" y="4080520"/>
            <a:ext cx="382572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cxnSp>
        <p:nvCxnSpPr>
          <p:cNvPr id="106" name="Gerader Verbinder 97"/>
          <p:cNvCxnSpPr/>
          <p:nvPr/>
        </p:nvCxnSpPr>
        <p:spPr>
          <a:xfrm>
            <a:off x="3612125" y="4012968"/>
            <a:ext cx="866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3548807" y="4720612"/>
            <a:ext cx="136620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3124803" y="3262560"/>
            <a:ext cx="503424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gray">
          <a:xfrm flipH="1" flipV="1">
            <a:off x="5336235" y="3240966"/>
            <a:ext cx="503424" cy="703093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0" name="Raute 103"/>
          <p:cNvSpPr/>
          <p:nvPr/>
        </p:nvSpPr>
        <p:spPr>
          <a:xfrm>
            <a:off x="5770435" y="4712654"/>
            <a:ext cx="136620" cy="156754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Gerader Verbinder 104"/>
          <p:cNvCxnSpPr/>
          <p:nvPr/>
        </p:nvCxnSpPr>
        <p:spPr>
          <a:xfrm>
            <a:off x="5832763" y="3955158"/>
            <a:ext cx="5982" cy="748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79"/>
          <p:cNvCxnSpPr/>
          <p:nvPr/>
        </p:nvCxnSpPr>
        <p:spPr>
          <a:xfrm>
            <a:off x="7428552" y="3975538"/>
            <a:ext cx="5982" cy="748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feld 81"/>
          <p:cNvSpPr txBox="1"/>
          <p:nvPr/>
        </p:nvSpPr>
        <p:spPr>
          <a:xfrm>
            <a:off x="7341621" y="4899235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674341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754017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6324567" y="1962932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5991867" y="1585524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TP#45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7366341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7020956" y="1577448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TP#46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8838487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7366205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8121551" y="1577448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TP#47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8466800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Textfeld 108"/>
          <p:cNvSpPr txBox="1"/>
          <p:nvPr/>
        </p:nvSpPr>
        <p:spPr>
          <a:xfrm>
            <a:off x="8809529" y="1574148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TP#48</a:t>
            </a:r>
            <a:endParaRPr lang="en-US" dirty="0"/>
          </a:p>
        </p:txBody>
      </p:sp>
      <p:sp>
        <p:nvSpPr>
          <p:cNvPr id="125" name="Line 21"/>
          <p:cNvSpPr>
            <a:spLocks noChangeShapeType="1"/>
          </p:cNvSpPr>
          <p:nvPr/>
        </p:nvSpPr>
        <p:spPr bwMode="gray">
          <a:xfrm flipH="1" flipV="1">
            <a:off x="9154778" y="19515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9873099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9991385" y="4872226"/>
            <a:ext cx="1481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R4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err="1" smtClean="0">
                <a:solidFill>
                  <a:schemeClr val="bg1"/>
                </a:solidFill>
              </a:rPr>
              <a:t>Rati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11178769" y="3270578"/>
            <a:ext cx="47341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11673115" y="3976230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11614596" y="4662738"/>
            <a:ext cx="129001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9534204" y="1585524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TP#49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9836738" y="196988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>
            <a:endCxn id="102" idx="0"/>
          </p:cNvCxnSpPr>
          <p:nvPr/>
        </p:nvCxnSpPr>
        <p:spPr>
          <a:xfrm>
            <a:off x="1290126" y="3676998"/>
            <a:ext cx="1975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0894399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8" name="Freeform 15"/>
          <p:cNvSpPr>
            <a:spLocks noEditPoints="1"/>
          </p:cNvSpPr>
          <p:nvPr/>
        </p:nvSpPr>
        <p:spPr bwMode="auto">
          <a:xfrm>
            <a:off x="3766420" y="4524533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6174822" y="3240966"/>
            <a:ext cx="503424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Raute 103"/>
          <p:cNvSpPr/>
          <p:nvPr/>
        </p:nvSpPr>
        <p:spPr>
          <a:xfrm>
            <a:off x="6609022" y="4712654"/>
            <a:ext cx="136620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671350" y="3955158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>
            <a:stCxn id="110" idx="3"/>
            <a:endCxn id="140" idx="1"/>
          </p:cNvCxnSpPr>
          <p:nvPr/>
        </p:nvCxnSpPr>
        <p:spPr>
          <a:xfrm>
            <a:off x="5907055" y="4791031"/>
            <a:ext cx="7019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>
            <a:stCxn id="104" idx="3"/>
            <a:endCxn id="133" idx="1"/>
          </p:cNvCxnSpPr>
          <p:nvPr/>
        </p:nvCxnSpPr>
        <p:spPr>
          <a:xfrm flipV="1">
            <a:off x="7508509" y="4763007"/>
            <a:ext cx="4106087" cy="2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11771368" y="4519330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147" name="Freeform 15"/>
          <p:cNvSpPr>
            <a:spLocks noEditPoints="1"/>
          </p:cNvSpPr>
          <p:nvPr/>
        </p:nvSpPr>
        <p:spPr bwMode="auto">
          <a:xfrm>
            <a:off x="6797729" y="4553559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6" name="Textfeld 108"/>
          <p:cNvSpPr txBox="1"/>
          <p:nvPr/>
        </p:nvSpPr>
        <p:spPr>
          <a:xfrm>
            <a:off x="10399969" y="159525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127" name="Line 21"/>
          <p:cNvSpPr>
            <a:spLocks noChangeShapeType="1"/>
          </p:cNvSpPr>
          <p:nvPr/>
        </p:nvSpPr>
        <p:spPr bwMode="gray">
          <a:xfrm flipH="1" flipV="1">
            <a:off x="10702503" y="197961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459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5 (4/year) – Tentative</a:t>
            </a:r>
            <a:endParaRPr lang="en-US" sz="4000" dirty="0"/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1 F</a:t>
            </a:r>
            <a:r>
              <a:rPr lang="en-US" altLang="ko-KR" dirty="0"/>
              <a:t>reeze</a:t>
            </a:r>
            <a:r>
              <a:rPr lang="en-US" altLang="zh-CN" dirty="0" smtClean="0"/>
              <a:t> Date </a:t>
            </a:r>
            <a:r>
              <a:rPr lang="en-US" altLang="zh-CN" smtClean="0"/>
              <a:t>: TP#51 </a:t>
            </a:r>
            <a:r>
              <a:rPr lang="en-US" altLang="zh-CN" dirty="0"/>
              <a:t>– </a:t>
            </a:r>
            <a:r>
              <a:rPr lang="en-US" altLang="zh-CN" dirty="0" smtClean="0"/>
              <a:t>Q3 2021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 smtClean="0"/>
              <a:t>R5 </a:t>
            </a:r>
            <a:r>
              <a:rPr lang="en-US" altLang="ko-KR" dirty="0"/>
              <a:t>Stage </a:t>
            </a:r>
            <a:r>
              <a:rPr lang="en-US" altLang="ko-KR" dirty="0" smtClean="0"/>
              <a:t>2 </a:t>
            </a:r>
            <a:r>
              <a:rPr lang="en-US" altLang="ko-KR" dirty="0"/>
              <a:t>Freeze</a:t>
            </a:r>
            <a:r>
              <a:rPr lang="en-US" altLang="zh-CN" dirty="0" smtClean="0"/>
              <a:t> Date : TP#54 – Q2 2022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3 Freeze Date </a:t>
            </a:r>
            <a:r>
              <a:rPr lang="en-US" altLang="zh-CN" dirty="0" smtClean="0"/>
              <a:t>: </a:t>
            </a:r>
            <a:r>
              <a:rPr lang="en-US" altLang="zh-CN" dirty="0"/>
              <a:t>TP#56 – </a:t>
            </a:r>
            <a:r>
              <a:rPr lang="en-US" altLang="zh-CN" dirty="0" smtClean="0"/>
              <a:t>Q4 </a:t>
            </a:r>
            <a:r>
              <a:rPr lang="en-US" altLang="zh-CN" dirty="0"/>
              <a:t>2022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Tentatively date for R5 ratification at TP56 + 2 Q2 2023</a:t>
            </a:r>
            <a:endParaRPr lang="en-US" dirty="0"/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2261884" y="1278991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chtungspfeil 53"/>
          <p:cNvSpPr/>
          <p:nvPr/>
        </p:nvSpPr>
        <p:spPr>
          <a:xfrm>
            <a:off x="249466" y="4900065"/>
            <a:ext cx="11754177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utoShap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72047" y="2798828"/>
            <a:ext cx="1129535" cy="414000"/>
          </a:xfrm>
          <a:prstGeom prst="chevron">
            <a:avLst>
              <a:gd name="adj" fmla="val 28872"/>
            </a:avLst>
          </a:prstGeom>
          <a:solidFill>
            <a:srgbClr val="002060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6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57400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42753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428106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513460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598811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5624179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4522724" y="195155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gray">
          <a:xfrm flipH="1" flipV="1">
            <a:off x="1389757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4" name="Line 21"/>
          <p:cNvSpPr>
            <a:spLocks noChangeShapeType="1"/>
          </p:cNvSpPr>
          <p:nvPr/>
        </p:nvSpPr>
        <p:spPr bwMode="gray">
          <a:xfrm flipH="1" flipV="1">
            <a:off x="464360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5" name="Textfeld 33"/>
          <p:cNvSpPr txBox="1"/>
          <p:nvPr/>
        </p:nvSpPr>
        <p:spPr>
          <a:xfrm>
            <a:off x="116014" y="158972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TP#48</a:t>
            </a:r>
            <a:endParaRPr lang="en-US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3329921" y="1943480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2418605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9" name="Textfeld 39"/>
          <p:cNvSpPr txBox="1"/>
          <p:nvPr/>
        </p:nvSpPr>
        <p:spPr>
          <a:xfrm>
            <a:off x="1042874" y="159588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TP#49</a:t>
            </a:r>
            <a:endParaRPr lang="en-US" dirty="0"/>
          </a:p>
        </p:txBody>
      </p:sp>
      <p:sp>
        <p:nvSpPr>
          <p:cNvPr id="90" name="Textfeld 40"/>
          <p:cNvSpPr txBox="1"/>
          <p:nvPr/>
        </p:nvSpPr>
        <p:spPr>
          <a:xfrm>
            <a:off x="2141290" y="159588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3031306" y="159588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4087308" y="159779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TP#52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5144760" y="158551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TP#53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3785813" y="4892435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7009925" y="4912566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230929" y="4900065"/>
            <a:ext cx="125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Richtungspfeil 61"/>
          <p:cNvSpPr/>
          <p:nvPr/>
        </p:nvSpPr>
        <p:spPr>
          <a:xfrm>
            <a:off x="2175536" y="4060967"/>
            <a:ext cx="1752181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2168694" y="4060967"/>
            <a:ext cx="107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feld 9"/>
          <p:cNvSpPr txBox="1"/>
          <p:nvPr/>
        </p:nvSpPr>
        <p:spPr>
          <a:xfrm>
            <a:off x="2822910" y="4401379"/>
            <a:ext cx="154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Ratification R4</a:t>
            </a:r>
            <a:endParaRPr lang="en-US" dirty="0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2890379" y="3301941"/>
            <a:ext cx="308338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3134216" y="3955546"/>
            <a:ext cx="129001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aute 80"/>
          <p:cNvSpPr/>
          <p:nvPr/>
        </p:nvSpPr>
        <p:spPr>
          <a:xfrm>
            <a:off x="7651728" y="4687644"/>
            <a:ext cx="129001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4456717" y="4012968"/>
            <a:ext cx="866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4393399" y="4720612"/>
            <a:ext cx="136620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3969395" y="3262560"/>
            <a:ext cx="503424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3" name="Textfeld 81"/>
          <p:cNvSpPr txBox="1"/>
          <p:nvPr/>
        </p:nvSpPr>
        <p:spPr>
          <a:xfrm>
            <a:off x="8977476" y="4899235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674341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754017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6628692" y="195901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5991867" y="158552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TP#54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7366341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7020956" y="157744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TP#55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8838487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7366205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8121551" y="157744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TP#56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8734603" y="1951554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9873099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10402446" y="4872226"/>
            <a:ext cx="1481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R5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smtClean="0">
                <a:solidFill>
                  <a:schemeClr val="bg1"/>
                </a:solidFill>
              </a:rPr>
              <a:t>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11191026" y="3270578"/>
            <a:ext cx="47341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11685372" y="3976230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11668798" y="4662738"/>
            <a:ext cx="129001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9534204" y="158552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TP#57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9836738" y="196988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/>
          <p:nvPr/>
        </p:nvCxnSpPr>
        <p:spPr>
          <a:xfrm>
            <a:off x="3196742" y="3676998"/>
            <a:ext cx="1975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0894399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7221845" y="3240966"/>
            <a:ext cx="503424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7718373" y="3955158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9349813" y="3262560"/>
            <a:ext cx="47341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9795114" y="4680318"/>
            <a:ext cx="129001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9844158" y="3968212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11795460" y="4365303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152" name="Freeform 15"/>
          <p:cNvSpPr>
            <a:spLocks noEditPoints="1"/>
          </p:cNvSpPr>
          <p:nvPr/>
        </p:nvSpPr>
        <p:spPr bwMode="auto">
          <a:xfrm>
            <a:off x="4553884" y="4370290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7821903" y="4359755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9960228" y="4370290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10581465" y="158551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TP#58</a:t>
            </a:r>
            <a:endParaRPr lang="en-US" dirty="0"/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10883999" y="196987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Freeform 15"/>
          <p:cNvSpPr>
            <a:spLocks noEditPoints="1"/>
          </p:cNvSpPr>
          <p:nvPr/>
        </p:nvSpPr>
        <p:spPr bwMode="auto">
          <a:xfrm>
            <a:off x="3931787" y="4066129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WPM Status at </a:t>
            </a:r>
            <a:r>
              <a:rPr lang="en-US" dirty="0" smtClean="0"/>
              <a:t>TP50 </a:t>
            </a:r>
            <a:r>
              <a:rPr lang="en-US" dirty="0" smtClean="0"/>
              <a:t>closing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</a:t>
            </a:r>
            <a:r>
              <a:rPr lang="en-US" altLang="de-DE" dirty="0" smtClean="0"/>
              <a:t>Freeze </a:t>
            </a:r>
            <a:r>
              <a:rPr lang="en-US" altLang="de-DE" dirty="0"/>
              <a:t>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 smtClean="0"/>
              <a:t>Release </a:t>
            </a:r>
            <a:r>
              <a:rPr lang="en-US" altLang="de-DE" dirty="0"/>
              <a:t>4 </a:t>
            </a:r>
            <a:r>
              <a:rPr lang="en-US" altLang="de-DE" dirty="0" smtClean="0"/>
              <a:t>Timeline / Release 5 Timeline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 smtClean="0"/>
              <a:t>TP50 </a:t>
            </a:r>
            <a:r>
              <a:rPr lang="en-US" dirty="0" smtClean="0"/>
              <a:t>closing </a:t>
            </a:r>
            <a:r>
              <a:rPr lang="en-US" dirty="0"/>
              <a:t>- WI </a:t>
            </a:r>
            <a:r>
              <a:rPr lang="en-US" dirty="0" smtClean="0"/>
              <a:t>Snapshot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28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prstClr val="black"/>
                </a:solidFill>
              </a:rPr>
              <a:t>Work </a:t>
            </a:r>
            <a:r>
              <a:rPr lang="en-US" altLang="de-DE" sz="2400" dirty="0">
                <a:solidFill>
                  <a:prstClr val="black"/>
                </a:solidFill>
              </a:rPr>
              <a:t>Item Milestones </a:t>
            </a:r>
            <a:r>
              <a:rPr lang="en-US" altLang="de-DE" sz="2400" dirty="0" smtClean="0">
                <a:solidFill>
                  <a:prstClr val="black"/>
                </a:solidFill>
              </a:rPr>
              <a:t>targeted at </a:t>
            </a:r>
            <a:r>
              <a:rPr lang="en-US" altLang="de-DE" sz="2400" dirty="0" smtClean="0">
                <a:solidFill>
                  <a:prstClr val="black"/>
                </a:solidFill>
              </a:rPr>
              <a:t>TP#50</a:t>
            </a:r>
            <a:endParaRPr lang="en-US" altLang="de-DE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</a:t>
            </a:r>
            <a:r>
              <a:rPr lang="en-US" altLang="de-DE" sz="1800" b="1" dirty="0" smtClean="0">
                <a:solidFill>
                  <a:srgbClr val="C00000"/>
                </a:solidFill>
              </a:rPr>
              <a:t>3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date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6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date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3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missed </a:t>
            </a:r>
            <a:r>
              <a:rPr lang="en-US" altLang="de-DE" sz="1800" b="1" dirty="0" smtClean="0">
                <a:solidFill>
                  <a:schemeClr val="tx2"/>
                </a:solidFill>
              </a:rPr>
              <a:t>approval/freeze dates</a:t>
            </a:r>
            <a:endParaRPr lang="en-US" altLang="de-DE" sz="1800" b="1" dirty="0">
              <a:solidFill>
                <a:schemeClr val="tx2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15</a:t>
            </a:r>
            <a:r>
              <a:rPr lang="en-US" altLang="de-DE" sz="2400" dirty="0" smtClean="0">
                <a:solidFill>
                  <a:prstClr val="black"/>
                </a:solidFill>
              </a:rPr>
              <a:t> 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prstClr val="black"/>
                </a:solidFill>
              </a:rPr>
              <a:t>  </a:t>
            </a:r>
            <a:r>
              <a:rPr lang="en-US" altLang="de-DE" sz="2400" dirty="0">
                <a:solidFill>
                  <a:srgbClr val="FF0000"/>
                </a:solidFill>
              </a:rPr>
              <a:t>7</a:t>
            </a:r>
            <a:r>
              <a:rPr lang="en-US" altLang="de-DE" sz="2400" dirty="0" smtClean="0">
                <a:solidFill>
                  <a:prstClr val="black"/>
                </a:solidFill>
              </a:rPr>
              <a:t> WIs target for Rel-5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7246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 smtClean="0"/>
              <a:t>See full work program status @ TP50 closing in ADM-0001-Work Program Management </a:t>
            </a:r>
            <a:r>
              <a:rPr lang="en-GB" altLang="de-DE" sz="1400" dirty="0" smtClean="0"/>
              <a:t>v50.1.0</a:t>
            </a:r>
            <a:r>
              <a:rPr lang="en-GB" altLang="de-DE" sz="1400" dirty="0" smtClean="0"/>
              <a:t>.  </a:t>
            </a:r>
            <a:endParaRPr lang="en-GB" altLang="de-DE" sz="1400" dirty="0"/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28 </a:t>
            </a:r>
            <a:r>
              <a:rPr lang="en-US" dirty="0"/>
              <a:t>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</a:t>
            </a:r>
            <a:r>
              <a:rPr lang="de-AT" altLang="de-DE" sz="1400" dirty="0" smtClean="0"/>
              <a:t>v45.0.0</a:t>
            </a:r>
            <a:r>
              <a:rPr lang="de-AT" altLang="de-DE" sz="1400" dirty="0"/>
              <a:t>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</a:t>
            </a:r>
            <a:r>
              <a:rPr lang="en-US" sz="1400" dirty="0" smtClean="0">
                <a:solidFill>
                  <a:srgbClr val="0070C0"/>
                </a:solidFill>
              </a:rPr>
              <a:t>blue, </a:t>
            </a:r>
            <a:r>
              <a:rPr lang="en-US" altLang="ko-KR" sz="1400" dirty="0">
                <a:solidFill>
                  <a:srgbClr val="00B050"/>
                </a:solidFill>
              </a:rPr>
              <a:t>Release </a:t>
            </a:r>
            <a:r>
              <a:rPr lang="en-US" altLang="ko-KR" sz="1400" dirty="0" smtClean="0">
                <a:solidFill>
                  <a:srgbClr val="00B050"/>
                </a:solidFill>
              </a:rPr>
              <a:t>5 </a:t>
            </a:r>
            <a:r>
              <a:rPr lang="en-US" altLang="ko-KR" sz="1400" dirty="0">
                <a:solidFill>
                  <a:srgbClr val="00B050"/>
                </a:solidFill>
              </a:rPr>
              <a:t>candidates marked in </a:t>
            </a:r>
            <a:r>
              <a:rPr lang="en-US" altLang="ko-KR" sz="1400" dirty="0" smtClean="0">
                <a:solidFill>
                  <a:srgbClr val="00B050"/>
                </a:solidFill>
              </a:rPr>
              <a:t>green</a:t>
            </a:r>
            <a:endParaRPr lang="en-US" altLang="ko-KR" sz="1400" dirty="0">
              <a:solidFill>
                <a:srgbClr val="00B050"/>
              </a:solidFill>
            </a:endParaRP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TP </a:t>
            </a:r>
            <a:r>
              <a:rPr lang="en-US" altLang="de-DE" sz="1400" b="1" dirty="0"/>
              <a:t>WIs</a:t>
            </a:r>
          </a:p>
          <a:p>
            <a:r>
              <a:rPr lang="en-US" altLang="de-DE" sz="1400" dirty="0" smtClean="0"/>
              <a:t>WI-0049 – Rel-1 &amp;2 &amp;3 Maintenance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WI-0079 </a:t>
            </a:r>
            <a:r>
              <a:rPr lang="en-US" altLang="de-DE" sz="1400" dirty="0">
                <a:solidFill>
                  <a:srgbClr val="0070C0"/>
                </a:solidFill>
              </a:rPr>
              <a:t>- Rel-4 Small Technical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 smtClean="0"/>
          </a:p>
          <a:p>
            <a:pPr>
              <a:spcBef>
                <a:spcPts val="600"/>
              </a:spcBef>
            </a:pPr>
            <a:r>
              <a:rPr lang="en-US" altLang="de-DE" sz="1400" b="1" dirty="0" smtClean="0"/>
              <a:t>RDM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/>
              <a:t>WI-0015 </a:t>
            </a:r>
            <a:r>
              <a:rPr lang="en-US" altLang="de-DE" sz="1400" dirty="0"/>
              <a:t>- oneM2M Use Case Continuation 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WI-0070 – Public Warning Service </a:t>
            </a:r>
            <a:r>
              <a:rPr lang="en-US" altLang="de-DE" sz="1400" dirty="0">
                <a:solidFill>
                  <a:srgbClr val="0070C0"/>
                </a:solidFill>
              </a:rPr>
              <a:t>Enabler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WI-0084 </a:t>
            </a:r>
            <a:r>
              <a:rPr lang="en-US" altLang="de-DE" sz="1400" dirty="0">
                <a:solidFill>
                  <a:srgbClr val="0070C0"/>
                </a:solidFill>
              </a:rPr>
              <a:t>– SDT based Information Model and Mapping for </a:t>
            </a:r>
            <a:r>
              <a:rPr lang="en-US" altLang="de-DE" sz="1400" dirty="0" smtClean="0">
                <a:solidFill>
                  <a:srgbClr val="0070C0"/>
                </a:solidFill>
              </a:rPr>
              <a:t>Vert. Ind.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WI-0092 - Railway Domain </a:t>
            </a:r>
            <a:r>
              <a:rPr lang="en-US" altLang="de-DE" sz="1400" dirty="0" smtClean="0">
                <a:solidFill>
                  <a:srgbClr val="0070C0"/>
                </a:solidFill>
              </a:rPr>
              <a:t>Enablement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WI-0094- Ontologies </a:t>
            </a:r>
            <a:r>
              <a:rPr lang="en-US" altLang="de-DE" sz="1400" dirty="0">
                <a:solidFill>
                  <a:srgbClr val="0070C0"/>
                </a:solidFill>
              </a:rPr>
              <a:t>for Smart City </a:t>
            </a:r>
            <a:r>
              <a:rPr lang="en-US" altLang="de-DE" sz="1400" dirty="0" smtClean="0">
                <a:solidFill>
                  <a:srgbClr val="0070C0"/>
                </a:solidFill>
              </a:rPr>
              <a:t>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WI-0098 - IoT for Smart Lifts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WI-0099 - Management Object </a:t>
            </a:r>
            <a:r>
              <a:rPr lang="en-US" altLang="de-DE" sz="1400" dirty="0" smtClean="0">
                <a:solidFill>
                  <a:srgbClr val="00B050"/>
                </a:solidFill>
              </a:rPr>
              <a:t>Migration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WI-0101 </a:t>
            </a:r>
            <a:r>
              <a:rPr lang="en-US" altLang="de-DE" sz="1400" dirty="0">
                <a:solidFill>
                  <a:srgbClr val="00B050"/>
                </a:solidFill>
              </a:rPr>
              <a:t>- Advanced semantic discovery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TDE WG</a:t>
            </a:r>
            <a:endParaRPr lang="en-US" altLang="de-DE" sz="1400" b="1" dirty="0"/>
          </a:p>
          <a:p>
            <a:r>
              <a:rPr lang="en-US" altLang="de-DE" sz="1400" dirty="0" smtClean="0"/>
              <a:t>WI-0054 – Developer’s guide series</a:t>
            </a:r>
          </a:p>
          <a:p>
            <a:r>
              <a:rPr lang="en-US" altLang="de-DE" sz="1400" dirty="0" smtClean="0"/>
              <a:t>WI-0060 - Interoperability testing Release 2</a:t>
            </a:r>
          </a:p>
          <a:p>
            <a:r>
              <a:rPr lang="en-US" altLang="de-DE" sz="1400" dirty="0" smtClean="0"/>
              <a:t>WI-0085 - Conformance </a:t>
            </a:r>
            <a:r>
              <a:rPr lang="en-US" altLang="de-DE" sz="1400" dirty="0"/>
              <a:t>Test Specifications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WI-0086 </a:t>
            </a:r>
            <a:r>
              <a:rPr lang="en-US" altLang="de-DE" sz="1400" dirty="0">
                <a:solidFill>
                  <a:srgbClr val="0070C0"/>
                </a:solidFill>
              </a:rPr>
              <a:t>- Conformance Test Specifications Release </a:t>
            </a:r>
            <a:r>
              <a:rPr lang="en-US" altLang="de-DE" sz="1400" dirty="0" smtClean="0">
                <a:solidFill>
                  <a:srgbClr val="0070C0"/>
                </a:solidFill>
              </a:rPr>
              <a:t>4</a:t>
            </a:r>
          </a:p>
          <a:p>
            <a:r>
              <a:rPr lang="en-US" altLang="de-DE" sz="1400" dirty="0" smtClean="0"/>
              <a:t>WI-0097 </a:t>
            </a:r>
            <a:r>
              <a:rPr lang="en-US" altLang="de-DE" sz="1400" dirty="0"/>
              <a:t>- Interoperability testing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 smtClean="0"/>
              <a:t>WI-0103 </a:t>
            </a:r>
            <a:r>
              <a:rPr lang="en-US" altLang="de-DE" sz="1400" dirty="0"/>
              <a:t>– oneM2M API guide Rel3</a:t>
            </a:r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 smtClean="0"/>
              <a:t>SDS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WI-0064 </a:t>
            </a:r>
            <a:r>
              <a:rPr lang="en-US" altLang="de-DE" sz="1400" dirty="0">
                <a:solidFill>
                  <a:srgbClr val="0070C0"/>
                </a:solidFill>
              </a:rPr>
              <a:t>- Adaptation of oneM2M for Smart City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WI-0069 </a:t>
            </a:r>
            <a:r>
              <a:rPr lang="en-US" altLang="de-DE" sz="1400" dirty="0">
                <a:solidFill>
                  <a:srgbClr val="0070C0"/>
                </a:solidFill>
              </a:rPr>
              <a:t>– </a:t>
            </a:r>
            <a:r>
              <a:rPr lang="en-US" altLang="de-DE" sz="1400" dirty="0" err="1">
                <a:solidFill>
                  <a:srgbClr val="0070C0"/>
                </a:solidFill>
              </a:rPr>
              <a:t>Heterogen</a:t>
            </a:r>
            <a:r>
              <a:rPr lang="en-US" altLang="de-DE" sz="1400" dirty="0">
                <a:solidFill>
                  <a:srgbClr val="0070C0"/>
                </a:solidFill>
              </a:rPr>
              <a:t>. </a:t>
            </a:r>
            <a:r>
              <a:rPr lang="en-US" altLang="de-DE" sz="1400" dirty="0" err="1">
                <a:solidFill>
                  <a:srgbClr val="0070C0"/>
                </a:solidFill>
              </a:rPr>
              <a:t>identificat</a:t>
            </a:r>
            <a:r>
              <a:rPr lang="en-US" altLang="de-DE" sz="1400" dirty="0">
                <a:solidFill>
                  <a:srgbClr val="0070C0"/>
                </a:solidFill>
              </a:rPr>
              <a:t>. service in oneM2M syst</a:t>
            </a:r>
            <a:r>
              <a:rPr lang="en-US" altLang="de-DE" sz="1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WI-0076 </a:t>
            </a:r>
            <a:r>
              <a:rPr lang="en-US" altLang="de-DE" sz="1400" dirty="0">
                <a:solidFill>
                  <a:srgbClr val="0070C0"/>
                </a:solidFill>
              </a:rPr>
              <a:t>- Lightweight oneM2M 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WI-0077 - Attribute Based Access Control </a:t>
            </a:r>
            <a:r>
              <a:rPr lang="en-US" altLang="de-DE" sz="1400" dirty="0" smtClean="0">
                <a:solidFill>
                  <a:srgbClr val="0070C0"/>
                </a:solidFill>
              </a:rPr>
              <a:t>Policy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WI-0080 </a:t>
            </a:r>
            <a:r>
              <a:rPr lang="en-US" altLang="de-DE" sz="1400" dirty="0">
                <a:solidFill>
                  <a:srgbClr val="0070C0"/>
                </a:solidFill>
              </a:rPr>
              <a:t>- Edge and Fog Computing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WI-0083 </a:t>
            </a:r>
            <a:r>
              <a:rPr lang="en-US" altLang="de-DE" sz="1400" dirty="0">
                <a:solidFill>
                  <a:srgbClr val="0070C0"/>
                </a:solidFill>
              </a:rPr>
              <a:t>- oneM2M Service Subscribers and </a:t>
            </a:r>
            <a:r>
              <a:rPr lang="en-US" altLang="de-DE" sz="1400" dirty="0" smtClean="0">
                <a:solidFill>
                  <a:srgbClr val="0070C0"/>
                </a:solidFill>
              </a:rPr>
              <a:t>Users</a:t>
            </a:r>
          </a:p>
          <a:p>
            <a:r>
              <a:rPr lang="en-US" altLang="de-DE" sz="1400" dirty="0" smtClean="0"/>
              <a:t>WI-0089 </a:t>
            </a:r>
            <a:r>
              <a:rPr lang="en-US" altLang="de-DE" sz="1400" dirty="0"/>
              <a:t>- Getting started with </a:t>
            </a:r>
            <a:r>
              <a:rPr lang="en-US" altLang="de-DE" sz="1400" dirty="0" smtClean="0"/>
              <a:t>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WI-0093 - Action Triggering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WI-0095 -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</a:t>
            </a:r>
            <a:r>
              <a:rPr lang="en-US" altLang="de-DE" sz="1400" dirty="0" smtClean="0">
                <a:solidFill>
                  <a:srgbClr val="00B050"/>
                </a:solidFill>
              </a:rPr>
              <a:t>Networks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WI-0100 – oneM2M and </a:t>
            </a:r>
            <a:r>
              <a:rPr lang="en-US" altLang="de-DE" sz="1400" dirty="0" err="1" smtClean="0">
                <a:solidFill>
                  <a:srgbClr val="00B050"/>
                </a:solidFill>
              </a:rPr>
              <a:t>SensorThings</a:t>
            </a:r>
            <a:r>
              <a:rPr lang="en-US" altLang="de-DE" sz="1400" dirty="0" smtClean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</a:t>
            </a:r>
            <a:r>
              <a:rPr lang="en-US" altLang="de-DE" sz="1400" dirty="0" smtClean="0">
                <a:solidFill>
                  <a:srgbClr val="00B050"/>
                </a:solidFill>
              </a:rPr>
              <a:t>Management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WI-0104 – SDT based Information Model and Mapping for Vertical Industries - SIMVI</a:t>
            </a:r>
            <a:endParaRPr lang="en-US" altLang="de-DE" sz="1400" dirty="0">
              <a:solidFill>
                <a:srgbClr val="00B050"/>
              </a:solidFill>
            </a:endParaRP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307" y="1619823"/>
            <a:ext cx="6765207" cy="424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</a:t>
            </a:r>
            <a:r>
              <a:rPr lang="en-US" altLang="ko-KR" dirty="0" smtClean="0"/>
              <a:t>Rel-5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8" y="2500738"/>
            <a:ext cx="8117964" cy="263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smtClean="0"/>
              <a:t>TP50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16106" y="6010412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FREEZE is per TS/TR.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01" y="2498103"/>
            <a:ext cx="11806062" cy="154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Approval </a:t>
            </a:r>
            <a:r>
              <a:rPr lang="en-US" dirty="0"/>
              <a:t>at </a:t>
            </a:r>
            <a:r>
              <a:rPr lang="en-US" dirty="0" smtClean="0"/>
              <a:t>TP50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66275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APPROVAL is per TS/TR.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5" y="2357240"/>
            <a:ext cx="11505065" cy="17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Overdue WIs</a:t>
            </a:r>
            <a:endParaRPr 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334696" y="1173570"/>
            <a:ext cx="11199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 smtClean="0">
              <a:solidFill>
                <a:schemeClr val="accent1"/>
              </a:solidFill>
            </a:endParaRPr>
          </a:p>
          <a:p>
            <a:r>
              <a:rPr lang="en-US" altLang="zh-CN" sz="2400" dirty="0">
                <a:solidFill>
                  <a:schemeClr val="accent1"/>
                </a:solidFill>
              </a:rPr>
              <a:t>3</a:t>
            </a:r>
            <a:r>
              <a:rPr lang="en-US" altLang="zh-CN" sz="2400" dirty="0" smtClean="0">
                <a:solidFill>
                  <a:schemeClr val="accent1"/>
                </a:solidFill>
              </a:rPr>
              <a:t> stalled WIs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12" y="2837468"/>
            <a:ext cx="11206496" cy="10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591</Words>
  <Application>Microsoft Office PowerPoint</Application>
  <PresentationFormat>와이드스크린</PresentationFormat>
  <Paragraphs>145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1" baseType="lpstr">
      <vt:lpstr>Calibri</vt:lpstr>
      <vt:lpstr>Myriad Pro</vt:lpstr>
      <vt:lpstr>Myriad Pro Light</vt:lpstr>
      <vt:lpstr>맑은 고딕</vt:lpstr>
      <vt:lpstr>Book</vt:lpstr>
      <vt:lpstr>Arial</vt:lpstr>
      <vt:lpstr>Times New Roman</vt:lpstr>
      <vt:lpstr>Tele-GroteskFet</vt:lpstr>
      <vt:lpstr>宋体</vt:lpstr>
      <vt:lpstr>Office Theme</vt:lpstr>
      <vt:lpstr>WPM status report TP50 closing</vt:lpstr>
      <vt:lpstr>WPM Status at TP50 closing</vt:lpstr>
      <vt:lpstr>TP50 closing - WI Snapshot</vt:lpstr>
      <vt:lpstr>28 active WIs*</vt:lpstr>
      <vt:lpstr>WIs target for Rel-4</vt:lpstr>
      <vt:lpstr>WIs target for Rel-5</vt:lpstr>
      <vt:lpstr>Freeze at TP50</vt:lpstr>
      <vt:lpstr>Approval at TP50</vt:lpstr>
      <vt:lpstr>Overdue WIs</vt:lpstr>
      <vt:lpstr>Timeline Release 4</vt:lpstr>
      <vt:lpstr>Timeline Release 5 (4/year) – Tentative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Han Andrew Min-gyu</cp:lastModifiedBy>
  <cp:revision>30</cp:revision>
  <dcterms:created xsi:type="dcterms:W3CDTF">2017-09-21T15:46:31Z</dcterms:created>
  <dcterms:modified xsi:type="dcterms:W3CDTF">2021-06-03T12:05:17Z</dcterms:modified>
</cp:coreProperties>
</file>