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</p:sldIdLst>
  <p:sldSz cx="12192000" cy="6858000"/>
  <p:notesSz cx="6858000" cy="9144000"/>
  <p:embeddedFontLst>
    <p:embeddedFont>
      <p:font typeface="Myriad Pro Light" panose="020B0403030403020204" charset="0"/>
      <p:regular r:id="rId14"/>
      <p:bold r:id="rId15"/>
      <p:italic r:id="rId16"/>
      <p:boldItalic r:id="rId17"/>
    </p:embeddedFont>
    <p:embeddedFont>
      <p:font typeface="宋体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yriad Pro" panose="020B0503030403020204" charset="0"/>
      <p:regular r:id="rId23"/>
      <p:bold r:id="rId24"/>
      <p:italic r:id="rId25"/>
      <p:boldItalic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03-06-2021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slideLayout" Target="../slideLayouts/slideLayout8.xml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</a:t>
            </a:r>
            <a:r>
              <a:rPr lang="en-US" altLang="ko-KR" dirty="0" smtClean="0">
                <a:cs typeface="Arial" panose="020B0604020202020204" pitchFamily="34" charset="0"/>
              </a:rPr>
              <a:t>report</a:t>
            </a:r>
            <a:br>
              <a:rPr lang="en-US" altLang="ko-KR" dirty="0" smtClean="0">
                <a:cs typeface="Arial" panose="020B0604020202020204" pitchFamily="34" charset="0"/>
              </a:rPr>
            </a:br>
            <a:r>
              <a:rPr lang="en-US" altLang="ko-KR" dirty="0" smtClean="0">
                <a:cs typeface="Arial" panose="020B0604020202020204" pitchFamily="34" charset="0"/>
              </a:rPr>
              <a:t>TP50 closing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</a:t>
            </a:r>
            <a:r>
              <a:rPr lang="en-US" altLang="ko-KR" dirty="0" smtClean="0">
                <a:cs typeface="Arial" panose="020B0604020202020204" pitchFamily="34" charset="0"/>
              </a:rPr>
              <a:t>convener,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Andrew </a:t>
            </a:r>
            <a:r>
              <a:rPr lang="en-US" altLang="ko-KR" dirty="0">
                <a:cs typeface="Arial" panose="020B0604020202020204" pitchFamily="34" charset="0"/>
              </a:rPr>
              <a:t>Min-gyu Han (andyhan@hansung.ac.kr )</a:t>
            </a:r>
          </a:p>
          <a:p>
            <a:r>
              <a:rPr lang="en-US" altLang="ko-KR" smtClean="0">
                <a:cs typeface="Arial" panose="020B0604020202020204" pitchFamily="34" charset="0"/>
              </a:rPr>
              <a:t>2021-06-03</a:t>
            </a:r>
            <a:endParaRPr lang="en-US" altLang="ko-K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</a:t>
            </a:r>
            <a:r>
              <a:rPr lang="en-US" sz="4000" dirty="0"/>
              <a:t>4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R4 Stage 1 Fr</a:t>
            </a:r>
            <a:r>
              <a:rPr lang="en-US" altLang="zh-CN" dirty="0" smtClean="0"/>
              <a:t>ozen by TP#40 – </a:t>
            </a:r>
            <a:r>
              <a:rPr lang="en-US" altLang="zh-CN" i="1" dirty="0" smtClean="0">
                <a:solidFill>
                  <a:srgbClr val="FF0000"/>
                </a:solidFill>
              </a:rPr>
              <a:t>done!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R4 Stage </a:t>
            </a:r>
            <a:r>
              <a:rPr lang="en-US" altLang="ko-KR" dirty="0" smtClean="0"/>
              <a:t>2 </a:t>
            </a:r>
            <a:r>
              <a:rPr lang="en-US" altLang="ko-KR" dirty="0"/>
              <a:t>Fr</a:t>
            </a:r>
            <a:r>
              <a:rPr lang="en-US" altLang="zh-CN" dirty="0"/>
              <a:t>ozen by </a:t>
            </a:r>
            <a:r>
              <a:rPr lang="en-US" altLang="zh-CN" dirty="0" smtClean="0"/>
              <a:t>TP#44 </a:t>
            </a:r>
            <a:r>
              <a:rPr lang="en-US" altLang="zh-CN" dirty="0"/>
              <a:t>– </a:t>
            </a:r>
            <a:r>
              <a:rPr lang="en-US" altLang="zh-CN" i="1" dirty="0">
                <a:solidFill>
                  <a:srgbClr val="FF0000"/>
                </a:solidFill>
              </a:rPr>
              <a:t>done</a:t>
            </a:r>
            <a:r>
              <a:rPr lang="en-US" altLang="zh-CN" i="1" dirty="0" smtClean="0">
                <a:solidFill>
                  <a:srgbClr val="FF0000"/>
                </a:solidFill>
              </a:rPr>
              <a:t>!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TP#51 </a:t>
            </a:r>
            <a:r>
              <a:rPr lang="en-US" dirty="0" smtClean="0"/>
              <a:t>R4 Stage 3 Freeze Date – </a:t>
            </a:r>
            <a:r>
              <a:rPr lang="en-US" i="1" dirty="0" smtClean="0">
                <a:solidFill>
                  <a:srgbClr val="FF0000"/>
                </a:solidFill>
              </a:rPr>
              <a:t>Just around the corner!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R4 ratification at Q3 2021</a:t>
            </a:r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9788489" y="1276843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75192" y="4900065"/>
            <a:ext cx="12075939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utoShap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420" y="2798828"/>
            <a:ext cx="1061749" cy="414000"/>
          </a:xfrm>
          <a:prstGeom prst="chevron">
            <a:avLst>
              <a:gd name="adj" fmla="val 28872"/>
            </a:avLst>
          </a:prstGeom>
          <a:solidFill>
            <a:srgbClr val="002060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</a:t>
            </a: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2018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6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22639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42858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063077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083297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103514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5127359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3490468" y="1959054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gray">
          <a:xfrm flipH="1" flipV="1">
            <a:off x="1147053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4" name="Line 21"/>
          <p:cNvSpPr>
            <a:spLocks noChangeShapeType="1"/>
          </p:cNvSpPr>
          <p:nvPr/>
        </p:nvSpPr>
        <p:spPr bwMode="gray">
          <a:xfrm flipH="1" flipV="1">
            <a:off x="277191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5" name="Textfeld 33"/>
          <p:cNvSpPr txBox="1"/>
          <p:nvPr/>
        </p:nvSpPr>
        <p:spPr>
          <a:xfrm>
            <a:off x="-50250" y="1589722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TP#38</a:t>
            </a:r>
            <a:endParaRPr lang="en-US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2755007" y="1959054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7" name="Line 21"/>
          <p:cNvSpPr>
            <a:spLocks noChangeShapeType="1"/>
          </p:cNvSpPr>
          <p:nvPr/>
        </p:nvSpPr>
        <p:spPr bwMode="gray">
          <a:xfrm flipH="1" flipV="1">
            <a:off x="4293973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2114158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9" name="Textfeld 39"/>
          <p:cNvSpPr txBox="1"/>
          <p:nvPr/>
        </p:nvSpPr>
        <p:spPr>
          <a:xfrm>
            <a:off x="820987" y="159588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TP#39</a:t>
            </a:r>
            <a:endParaRPr lang="en-US" dirty="0"/>
          </a:p>
        </p:txBody>
      </p:sp>
      <p:sp>
        <p:nvSpPr>
          <p:cNvPr id="90" name="Textfeld 40"/>
          <p:cNvSpPr txBox="1"/>
          <p:nvPr/>
        </p:nvSpPr>
        <p:spPr>
          <a:xfrm>
            <a:off x="1853485" y="159588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2455226" y="159588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3216687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TP#42</a:t>
            </a:r>
            <a:endParaRPr lang="en-US" dirty="0"/>
          </a:p>
        </p:txBody>
      </p:sp>
      <p:sp>
        <p:nvSpPr>
          <p:cNvPr id="93" name="Textfeld 44"/>
          <p:cNvSpPr txBox="1"/>
          <p:nvPr/>
        </p:nvSpPr>
        <p:spPr>
          <a:xfrm>
            <a:off x="4037883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TP#43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4743088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TP#44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2681731" y="4892435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5120941" y="4912566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57769" y="4900065"/>
            <a:ext cx="117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75193" y="4060967"/>
            <a:ext cx="1647029" cy="369332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87048" y="4060967"/>
            <a:ext cx="81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1629829" y="4409546"/>
            <a:ext cx="116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R3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765424" y="3301941"/>
            <a:ext cx="289834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994628" y="3955546"/>
            <a:ext cx="121259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ine 21"/>
          <p:cNvSpPr>
            <a:spLocks noChangeShapeType="1"/>
          </p:cNvSpPr>
          <p:nvPr/>
        </p:nvSpPr>
        <p:spPr bwMode="gray">
          <a:xfrm flipH="1" flipV="1">
            <a:off x="6358770" y="3269886"/>
            <a:ext cx="445001" cy="639866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4" name="Raute 80"/>
          <p:cNvSpPr/>
          <p:nvPr/>
        </p:nvSpPr>
        <p:spPr>
          <a:xfrm>
            <a:off x="6777347" y="4687644"/>
            <a:ext cx="121259" cy="200537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5"/>
          <p:cNvSpPr>
            <a:spLocks noEditPoints="1"/>
          </p:cNvSpPr>
          <p:nvPr/>
        </p:nvSpPr>
        <p:spPr bwMode="auto">
          <a:xfrm>
            <a:off x="1801008" y="4080520"/>
            <a:ext cx="359613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cxnSp>
        <p:nvCxnSpPr>
          <p:cNvPr id="106" name="Gerader Verbinder 97"/>
          <p:cNvCxnSpPr/>
          <p:nvPr/>
        </p:nvCxnSpPr>
        <p:spPr>
          <a:xfrm>
            <a:off x="3236053" y="4012968"/>
            <a:ext cx="814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3176534" y="4720612"/>
            <a:ext cx="128421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2777976" y="3262560"/>
            <a:ext cx="473213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gray">
          <a:xfrm flipH="1" flipV="1">
            <a:off x="4856695" y="3240966"/>
            <a:ext cx="473213" cy="703093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0" name="Raute 103"/>
          <p:cNvSpPr/>
          <p:nvPr/>
        </p:nvSpPr>
        <p:spPr>
          <a:xfrm>
            <a:off x="5264838" y="4712654"/>
            <a:ext cx="128421" cy="156754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Gerader Verbinder 104"/>
          <p:cNvCxnSpPr/>
          <p:nvPr/>
        </p:nvCxnSpPr>
        <p:spPr>
          <a:xfrm>
            <a:off x="5323426" y="3955158"/>
            <a:ext cx="5623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79"/>
          <p:cNvCxnSpPr/>
          <p:nvPr/>
        </p:nvCxnSpPr>
        <p:spPr>
          <a:xfrm>
            <a:off x="6823448" y="3975538"/>
            <a:ext cx="5623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feld 81"/>
          <p:cNvSpPr txBox="1"/>
          <p:nvPr/>
        </p:nvSpPr>
        <p:spPr>
          <a:xfrm>
            <a:off x="6741734" y="4899235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14499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129381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5785716" y="1962932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5472982" y="1585524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TP#45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6764971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6440313" y="1577448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TP#46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8148770" y="2798828"/>
            <a:ext cx="1002370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6764843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7474859" y="1577448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TP#47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7799389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Textfeld 108"/>
          <p:cNvSpPr txBox="1"/>
          <p:nvPr/>
        </p:nvSpPr>
        <p:spPr>
          <a:xfrm>
            <a:off x="8121550" y="1574148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TP#48</a:t>
            </a:r>
            <a:endParaRPr lang="en-US" dirty="0"/>
          </a:p>
        </p:txBody>
      </p:sp>
      <p:sp>
        <p:nvSpPr>
          <p:cNvPr id="125" name="Line 21"/>
          <p:cNvSpPr>
            <a:spLocks noChangeShapeType="1"/>
          </p:cNvSpPr>
          <p:nvPr/>
        </p:nvSpPr>
        <p:spPr bwMode="gray">
          <a:xfrm flipH="1" flipV="1">
            <a:off x="8446080" y="19515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9121293" y="2798828"/>
            <a:ext cx="1002370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10643829" y="4899235"/>
            <a:ext cx="139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R4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err="1" smtClean="0">
                <a:solidFill>
                  <a:schemeClr val="bg1"/>
                </a:solidFill>
              </a:rPr>
              <a:t>Rati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11268997" y="3270578"/>
            <a:ext cx="44500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11733677" y="3976230"/>
            <a:ext cx="5623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11678670" y="4662738"/>
            <a:ext cx="121259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8802736" y="1585524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TP#49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9087114" y="196988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>
            <a:endCxn id="102" idx="0"/>
          </p:cNvCxnSpPr>
          <p:nvPr/>
        </p:nvCxnSpPr>
        <p:spPr>
          <a:xfrm>
            <a:off x="1053401" y="3676998"/>
            <a:ext cx="1856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0081303" y="2798828"/>
            <a:ext cx="1002370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8" name="Freeform 15"/>
          <p:cNvSpPr>
            <a:spLocks noEditPoints="1"/>
          </p:cNvSpPr>
          <p:nvPr/>
        </p:nvSpPr>
        <p:spPr bwMode="auto">
          <a:xfrm>
            <a:off x="3381088" y="4524533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5644957" y="3240966"/>
            <a:ext cx="473213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Raute 103"/>
          <p:cNvSpPr/>
          <p:nvPr/>
        </p:nvSpPr>
        <p:spPr>
          <a:xfrm>
            <a:off x="6053100" y="4712654"/>
            <a:ext cx="128421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111687" y="3955158"/>
            <a:ext cx="5623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>
            <a:stCxn id="110" idx="3"/>
            <a:endCxn id="140" idx="1"/>
          </p:cNvCxnSpPr>
          <p:nvPr/>
        </p:nvCxnSpPr>
        <p:spPr>
          <a:xfrm>
            <a:off x="5393259" y="4791031"/>
            <a:ext cx="6598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>
            <a:stCxn id="104" idx="3"/>
            <a:endCxn id="133" idx="1"/>
          </p:cNvCxnSpPr>
          <p:nvPr/>
        </p:nvCxnSpPr>
        <p:spPr>
          <a:xfrm flipV="1">
            <a:off x="6898606" y="4763007"/>
            <a:ext cx="4780064" cy="2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11826033" y="4519330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47" name="Freeform 15"/>
          <p:cNvSpPr>
            <a:spLocks noEditPoints="1"/>
          </p:cNvSpPr>
          <p:nvPr/>
        </p:nvSpPr>
        <p:spPr bwMode="auto">
          <a:xfrm>
            <a:off x="6230482" y="4553559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6" name="Textfeld 108"/>
          <p:cNvSpPr txBox="1"/>
          <p:nvPr/>
        </p:nvSpPr>
        <p:spPr>
          <a:xfrm>
            <a:off x="9616545" y="1595254"/>
            <a:ext cx="71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127" name="Line 21"/>
          <p:cNvSpPr>
            <a:spLocks noChangeShapeType="1"/>
          </p:cNvSpPr>
          <p:nvPr/>
        </p:nvSpPr>
        <p:spPr bwMode="gray">
          <a:xfrm flipH="1" flipV="1">
            <a:off x="9900923" y="197961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9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1034348" y="2798828"/>
            <a:ext cx="1002370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</a:t>
            </a: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42" name="Textfeld 108"/>
          <p:cNvSpPr txBox="1"/>
          <p:nvPr/>
        </p:nvSpPr>
        <p:spPr>
          <a:xfrm>
            <a:off x="10569590" y="159525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TP#51</a:t>
            </a:r>
            <a:endParaRPr lang="en-US" dirty="0"/>
          </a:p>
        </p:txBody>
      </p:sp>
      <p:sp>
        <p:nvSpPr>
          <p:cNvPr id="143" name="Line 21"/>
          <p:cNvSpPr>
            <a:spLocks noChangeShapeType="1"/>
          </p:cNvSpPr>
          <p:nvPr/>
        </p:nvSpPr>
        <p:spPr bwMode="gray">
          <a:xfrm flipH="1" flipV="1">
            <a:off x="10853968" y="197961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459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</a:t>
            </a:r>
            <a:r>
              <a:rPr lang="en-US" sz="4000" dirty="0" smtClean="0"/>
              <a:t>5</a:t>
            </a:r>
            <a:endParaRPr lang="en-US" sz="4000" dirty="0"/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1 F</a:t>
            </a:r>
            <a:r>
              <a:rPr lang="en-US" altLang="ko-KR" dirty="0"/>
              <a:t>reeze</a:t>
            </a:r>
            <a:r>
              <a:rPr lang="en-US" altLang="zh-CN" dirty="0" smtClean="0"/>
              <a:t> Date : </a:t>
            </a:r>
            <a:r>
              <a:rPr lang="en-US" altLang="zh-CN" dirty="0" smtClean="0"/>
              <a:t>TP#53 </a:t>
            </a:r>
            <a:r>
              <a:rPr lang="en-US" altLang="zh-CN" dirty="0"/>
              <a:t>– </a:t>
            </a:r>
            <a:r>
              <a:rPr lang="en-US" altLang="zh-CN" dirty="0" smtClean="0"/>
              <a:t>Q1 2022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 smtClean="0"/>
              <a:t>R5 </a:t>
            </a:r>
            <a:r>
              <a:rPr lang="en-US" altLang="ko-KR" dirty="0"/>
              <a:t>Stage </a:t>
            </a:r>
            <a:r>
              <a:rPr lang="en-US" altLang="ko-KR" dirty="0" smtClean="0"/>
              <a:t>2 </a:t>
            </a:r>
            <a:r>
              <a:rPr lang="en-US" altLang="ko-KR" dirty="0"/>
              <a:t>Freeze</a:t>
            </a:r>
            <a:r>
              <a:rPr lang="en-US" altLang="zh-CN" dirty="0" smtClean="0"/>
              <a:t> Date : </a:t>
            </a:r>
            <a:r>
              <a:rPr lang="en-US" altLang="zh-CN" dirty="0" smtClean="0"/>
              <a:t>TP#56 </a:t>
            </a:r>
            <a:r>
              <a:rPr lang="en-US" altLang="zh-CN" dirty="0" smtClean="0"/>
              <a:t>– </a:t>
            </a:r>
            <a:r>
              <a:rPr lang="en-US" altLang="zh-CN" dirty="0" smtClean="0"/>
              <a:t>Q4 2022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3 Freeze Date </a:t>
            </a:r>
            <a:r>
              <a:rPr lang="en-US" altLang="zh-CN" dirty="0" smtClean="0"/>
              <a:t>: </a:t>
            </a:r>
            <a:r>
              <a:rPr lang="en-US" altLang="zh-CN" dirty="0" smtClean="0"/>
              <a:t>TP#58 </a:t>
            </a:r>
            <a:r>
              <a:rPr lang="en-US" altLang="zh-CN" dirty="0"/>
              <a:t>– </a:t>
            </a:r>
            <a:r>
              <a:rPr lang="en-US" altLang="zh-CN" dirty="0" smtClean="0"/>
              <a:t>Q2 2023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R5 ratification at </a:t>
            </a:r>
            <a:r>
              <a:rPr lang="en-US" dirty="0" smtClean="0"/>
              <a:t>TP58 </a:t>
            </a:r>
            <a:r>
              <a:rPr lang="en-US" dirty="0" smtClean="0"/>
              <a:t>+ </a:t>
            </a:r>
            <a:r>
              <a:rPr lang="en-US" dirty="0" smtClean="0"/>
              <a:t>2, Q4 </a:t>
            </a:r>
            <a:r>
              <a:rPr lang="en-US" dirty="0" smtClean="0"/>
              <a:t>2023</a:t>
            </a:r>
            <a:endParaRPr lang="en-US" dirty="0"/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2261884" y="1278991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219168" y="4900065"/>
            <a:ext cx="11693035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0565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99509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3845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877396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2897004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2045614" y="19390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1123615" y="193097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419196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90" name="Textfeld 40"/>
          <p:cNvSpPr txBox="1"/>
          <p:nvPr/>
        </p:nvSpPr>
        <p:spPr>
          <a:xfrm>
            <a:off x="204840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892795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1709051" y="158529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TP#52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2526428" y="157301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TP#53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2495926" y="4900065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5408305" y="4912946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204840" y="4900065"/>
            <a:ext cx="96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219169" y="4030050"/>
            <a:ext cx="1710722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315092" y="4048466"/>
            <a:ext cx="8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47677" y="4381173"/>
            <a:ext cx="119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R4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1425445" y="3253847"/>
            <a:ext cx="238336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1619583" y="3943045"/>
            <a:ext cx="99714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9183761" y="4705076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2035902" y="4000467"/>
            <a:ext cx="669" cy="6424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1986959" y="4708111"/>
            <a:ext cx="105603" cy="156754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1659217" y="3250059"/>
            <a:ext cx="389131" cy="70309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7174631" y="4887060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708747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54330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3673462" y="19465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3181216" y="157302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TP#54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4243641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3976669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TP#55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381564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4243536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4827395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TP#56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5301265" y="193905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181287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8913919" y="4900362"/>
            <a:ext cx="11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R5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smtClean="0">
                <a:solidFill>
                  <a:schemeClr val="bg1"/>
                </a:solidFill>
              </a:rPr>
              <a:t>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8849192" y="325192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9231306" y="395757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7776806" y="4643942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5806764" y="1534982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TP#57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6040614" y="191934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1662254" y="3628904"/>
            <a:ext cx="1527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970720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5781139" y="3222315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164940" y="3936507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7425992" y="3243909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6121007" y="4667817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7808105" y="3949561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9316401" y="4346652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2" name="Freeform 15"/>
          <p:cNvSpPr>
            <a:spLocks noEditPoints="1"/>
          </p:cNvSpPr>
          <p:nvPr/>
        </p:nvSpPr>
        <p:spPr bwMode="auto">
          <a:xfrm>
            <a:off x="3738638" y="4376760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6244965" y="434110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7897824" y="4351639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6616264" y="1534972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TP#58</a:t>
            </a:r>
            <a:endParaRPr lang="en-US" dirty="0"/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6850114" y="191933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1492037" y="442093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87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747705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93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579056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03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9413612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2024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05" name="AutoShap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0251873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2024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09" name="AutoShape 10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1051596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2024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cxnSp>
        <p:nvCxnSpPr>
          <p:cNvPr id="125" name="Gerade Verbindung mit Pfeil 3"/>
          <p:cNvCxnSpPr>
            <a:stCxn id="107" idx="3"/>
            <a:endCxn id="127" idx="1"/>
          </p:cNvCxnSpPr>
          <p:nvPr/>
        </p:nvCxnSpPr>
        <p:spPr>
          <a:xfrm flipV="1">
            <a:off x="2092562" y="4777096"/>
            <a:ext cx="1495762" cy="9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97"/>
          <p:cNvCxnSpPr/>
          <p:nvPr/>
        </p:nvCxnSpPr>
        <p:spPr>
          <a:xfrm>
            <a:off x="3637267" y="3991075"/>
            <a:ext cx="669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aute 98"/>
          <p:cNvSpPr/>
          <p:nvPr/>
        </p:nvSpPr>
        <p:spPr>
          <a:xfrm>
            <a:off x="3588324" y="4698719"/>
            <a:ext cx="105603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gray">
          <a:xfrm flipH="1" flipV="1">
            <a:off x="3260582" y="3240667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Textfeld 108"/>
          <p:cNvSpPr txBox="1"/>
          <p:nvPr/>
        </p:nvSpPr>
        <p:spPr>
          <a:xfrm>
            <a:off x="7447174" y="155055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TP#59</a:t>
            </a:r>
            <a:endParaRPr lang="en-US" dirty="0"/>
          </a:p>
        </p:txBody>
      </p:sp>
      <p:sp>
        <p:nvSpPr>
          <p:cNvPr id="147" name="Line 21"/>
          <p:cNvSpPr>
            <a:spLocks noChangeShapeType="1"/>
          </p:cNvSpPr>
          <p:nvPr/>
        </p:nvSpPr>
        <p:spPr bwMode="gray">
          <a:xfrm flipH="1" flipV="1">
            <a:off x="7681024" y="19349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9" name="Textfeld 108"/>
          <p:cNvSpPr txBox="1"/>
          <p:nvPr/>
        </p:nvSpPr>
        <p:spPr>
          <a:xfrm>
            <a:off x="8256674" y="155054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TP#60</a:t>
            </a:r>
            <a:endParaRPr lang="en-US" dirty="0"/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8490524" y="193490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WPM Status at </a:t>
            </a:r>
            <a:r>
              <a:rPr lang="en-US" dirty="0" smtClean="0"/>
              <a:t>TP50 closing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</a:t>
            </a:r>
            <a:r>
              <a:rPr lang="en-US" altLang="de-DE" dirty="0" smtClean="0"/>
              <a:t>Freeze </a:t>
            </a:r>
            <a:r>
              <a:rPr lang="en-US" altLang="de-DE" dirty="0"/>
              <a:t>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 smtClean="0"/>
              <a:t>Release </a:t>
            </a:r>
            <a:r>
              <a:rPr lang="en-US" altLang="de-DE" dirty="0"/>
              <a:t>4 </a:t>
            </a:r>
            <a:r>
              <a:rPr lang="en-US" altLang="de-DE" dirty="0" smtClean="0"/>
              <a:t>Timeline / Release 5 Timeline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 smtClean="0"/>
              <a:t>TP50 closing </a:t>
            </a:r>
            <a:r>
              <a:rPr lang="en-US" dirty="0"/>
              <a:t>- WI </a:t>
            </a:r>
            <a:r>
              <a:rPr lang="en-US" dirty="0" smtClean="0"/>
              <a:t>Snapshot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28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Work </a:t>
            </a:r>
            <a:r>
              <a:rPr lang="en-US" altLang="de-DE" sz="2400" dirty="0">
                <a:solidFill>
                  <a:prstClr val="black"/>
                </a:solidFill>
              </a:rPr>
              <a:t>Item Milestones </a:t>
            </a:r>
            <a:r>
              <a:rPr lang="en-US" altLang="de-DE" sz="2400" dirty="0" smtClean="0">
                <a:solidFill>
                  <a:prstClr val="black"/>
                </a:solidFill>
              </a:rPr>
              <a:t>targeted at TP#50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</a:t>
            </a:r>
            <a:r>
              <a:rPr lang="en-US" altLang="de-DE" sz="1800" b="1" dirty="0" smtClean="0">
                <a:solidFill>
                  <a:srgbClr val="C00000"/>
                </a:solidFill>
              </a:rPr>
              <a:t>3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6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3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missed </a:t>
            </a:r>
            <a:r>
              <a:rPr lang="en-US" altLang="de-DE" sz="1800" b="1" dirty="0" smtClean="0">
                <a:solidFill>
                  <a:schemeClr val="tx2"/>
                </a:solidFill>
              </a:rPr>
              <a:t>approval/freeze dates</a:t>
            </a:r>
            <a:endParaRPr lang="en-US" altLang="de-DE" sz="1800" b="1" dirty="0">
              <a:solidFill>
                <a:schemeClr val="tx2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15</a:t>
            </a:r>
            <a:r>
              <a:rPr lang="en-US" altLang="de-DE" sz="2400" dirty="0" smtClean="0">
                <a:solidFill>
                  <a:prstClr val="black"/>
                </a:solidFill>
              </a:rPr>
              <a:t> 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  </a:t>
            </a:r>
            <a:r>
              <a:rPr lang="en-US" altLang="de-DE" sz="2400" dirty="0">
                <a:solidFill>
                  <a:srgbClr val="FF0000"/>
                </a:solidFill>
              </a:rPr>
              <a:t>7</a:t>
            </a:r>
            <a:r>
              <a:rPr lang="en-US" altLang="de-DE" sz="2400" dirty="0" smtClean="0">
                <a:solidFill>
                  <a:prstClr val="black"/>
                </a:solidFill>
              </a:rPr>
              <a:t> WIs target for Rel-5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7246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 smtClean="0"/>
              <a:t>See full work program status @ TP50 closing in ADM-0001-Work Program Management </a:t>
            </a:r>
            <a:r>
              <a:rPr lang="en-GB" altLang="de-DE" sz="1400" dirty="0" smtClean="0"/>
              <a:t>v50.1.1.  </a:t>
            </a:r>
            <a:endParaRPr lang="en-GB" altLang="de-DE" sz="1400" dirty="0"/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28 </a:t>
            </a:r>
            <a:r>
              <a:rPr lang="en-US" dirty="0"/>
              <a:t>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</a:t>
            </a:r>
            <a:r>
              <a:rPr lang="de-AT" altLang="de-DE" sz="1400" dirty="0" smtClean="0"/>
              <a:t>v45.0.0</a:t>
            </a:r>
            <a:r>
              <a:rPr lang="de-AT" altLang="de-DE" sz="1400" dirty="0"/>
              <a:t>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</a:t>
            </a:r>
            <a:r>
              <a:rPr lang="en-US" sz="1400" dirty="0" smtClean="0">
                <a:solidFill>
                  <a:srgbClr val="0070C0"/>
                </a:solidFill>
              </a:rPr>
              <a:t>blue, </a:t>
            </a:r>
            <a:r>
              <a:rPr lang="en-US" altLang="ko-KR" sz="1400" dirty="0">
                <a:solidFill>
                  <a:srgbClr val="00B050"/>
                </a:solidFill>
              </a:rPr>
              <a:t>Release </a:t>
            </a:r>
            <a:r>
              <a:rPr lang="en-US" altLang="ko-KR" sz="1400" dirty="0" smtClean="0">
                <a:solidFill>
                  <a:srgbClr val="00B050"/>
                </a:solidFill>
              </a:rPr>
              <a:t>5 </a:t>
            </a:r>
            <a:r>
              <a:rPr lang="en-US" altLang="ko-KR" sz="1400" dirty="0">
                <a:solidFill>
                  <a:srgbClr val="00B050"/>
                </a:solidFill>
              </a:rPr>
              <a:t>candidates marked in </a:t>
            </a:r>
            <a:r>
              <a:rPr lang="en-US" altLang="ko-KR" sz="1400" dirty="0" smtClean="0">
                <a:solidFill>
                  <a:srgbClr val="00B050"/>
                </a:solidFill>
              </a:rPr>
              <a:t>green</a:t>
            </a:r>
            <a:endParaRPr lang="en-US" altLang="ko-KR" sz="1400" dirty="0">
              <a:solidFill>
                <a:srgbClr val="00B050"/>
              </a:solidFill>
            </a:endParaRP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TP </a:t>
            </a:r>
            <a:r>
              <a:rPr lang="en-US" altLang="de-DE" sz="1400" b="1" dirty="0"/>
              <a:t>WIs</a:t>
            </a:r>
          </a:p>
          <a:p>
            <a:r>
              <a:rPr lang="en-US" altLang="de-DE" sz="1400" dirty="0" smtClean="0"/>
              <a:t>WI-0049 – Rel-1 &amp;2 &amp;3 Maintenance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WI-0079 </a:t>
            </a:r>
            <a:r>
              <a:rPr lang="en-US" altLang="de-DE" sz="1400" dirty="0">
                <a:solidFill>
                  <a:srgbClr val="0070C0"/>
                </a:solidFill>
              </a:rPr>
              <a:t>- Rel-4 Small Technical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 smtClean="0"/>
          </a:p>
          <a:p>
            <a:pPr>
              <a:spcBef>
                <a:spcPts val="600"/>
              </a:spcBef>
            </a:pPr>
            <a:r>
              <a:rPr lang="en-US" altLang="de-DE" sz="1400" b="1" dirty="0" smtClean="0"/>
              <a:t>RDM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/>
              <a:t>WI-0015 </a:t>
            </a:r>
            <a:r>
              <a:rPr lang="en-US" altLang="de-DE" sz="1400" dirty="0"/>
              <a:t>- oneM2M Use Case Continuation 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WI-0070 – Public Warning Service </a:t>
            </a:r>
            <a:r>
              <a:rPr lang="en-US" altLang="de-DE" sz="1400" dirty="0">
                <a:solidFill>
                  <a:srgbClr val="0070C0"/>
                </a:solidFill>
              </a:rPr>
              <a:t>Enabler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WI-0084 </a:t>
            </a:r>
            <a:r>
              <a:rPr lang="en-US" altLang="de-DE" sz="1400" dirty="0">
                <a:solidFill>
                  <a:srgbClr val="0070C0"/>
                </a:solidFill>
              </a:rPr>
              <a:t>– SDT based Information Model and Mapping for </a:t>
            </a:r>
            <a:r>
              <a:rPr lang="en-US" altLang="de-DE" sz="1400" dirty="0" smtClean="0">
                <a:solidFill>
                  <a:srgbClr val="0070C0"/>
                </a:solidFill>
              </a:rPr>
              <a:t>Vert. Ind.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WI-0092 - Railway Domain </a:t>
            </a:r>
            <a:r>
              <a:rPr lang="en-US" altLang="de-DE" sz="1400" dirty="0" smtClean="0">
                <a:solidFill>
                  <a:srgbClr val="0070C0"/>
                </a:solidFill>
              </a:rPr>
              <a:t>Enablement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WI-0094- Ontologies </a:t>
            </a:r>
            <a:r>
              <a:rPr lang="en-US" altLang="de-DE" sz="1400" dirty="0">
                <a:solidFill>
                  <a:srgbClr val="0070C0"/>
                </a:solidFill>
              </a:rPr>
              <a:t>for Smart City </a:t>
            </a:r>
            <a:r>
              <a:rPr lang="en-US" altLang="de-DE" sz="1400" dirty="0" smtClean="0">
                <a:solidFill>
                  <a:srgbClr val="0070C0"/>
                </a:solidFill>
              </a:rPr>
              <a:t>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WI-0098 - IoT for Smart Lifts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WI-0099 - Management Object </a:t>
            </a:r>
            <a:r>
              <a:rPr lang="en-US" altLang="de-DE" sz="1400" dirty="0" smtClean="0">
                <a:solidFill>
                  <a:srgbClr val="00B050"/>
                </a:solidFill>
              </a:rPr>
              <a:t>Migration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WI-0101 </a:t>
            </a:r>
            <a:r>
              <a:rPr lang="en-US" altLang="de-DE" sz="1400" dirty="0">
                <a:solidFill>
                  <a:srgbClr val="00B050"/>
                </a:solidFill>
              </a:rPr>
              <a:t>- Advanced semantic discovery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TDE WG</a:t>
            </a:r>
            <a:endParaRPr lang="en-US" altLang="de-DE" sz="1400" b="1" dirty="0"/>
          </a:p>
          <a:p>
            <a:r>
              <a:rPr lang="en-US" altLang="de-DE" sz="1400" dirty="0" smtClean="0"/>
              <a:t>WI-0054 – Developer’s guide series</a:t>
            </a:r>
          </a:p>
          <a:p>
            <a:r>
              <a:rPr lang="en-US" altLang="de-DE" sz="1400" dirty="0" smtClean="0"/>
              <a:t>WI-0060 - Interoperability testing Release 2</a:t>
            </a:r>
          </a:p>
          <a:p>
            <a:r>
              <a:rPr lang="en-US" altLang="de-DE" sz="1400" dirty="0" smtClean="0"/>
              <a:t>WI-0085 - Conformance </a:t>
            </a:r>
            <a:r>
              <a:rPr lang="en-US" altLang="de-DE" sz="1400" dirty="0"/>
              <a:t>Test Specifications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WI-0086 </a:t>
            </a:r>
            <a:r>
              <a:rPr lang="en-US" altLang="de-DE" sz="1400" dirty="0">
                <a:solidFill>
                  <a:srgbClr val="0070C0"/>
                </a:solidFill>
              </a:rPr>
              <a:t>- Conformance Test Specifications Release </a:t>
            </a:r>
            <a:r>
              <a:rPr lang="en-US" altLang="de-DE" sz="1400" dirty="0" smtClean="0">
                <a:solidFill>
                  <a:srgbClr val="0070C0"/>
                </a:solidFill>
              </a:rPr>
              <a:t>4</a:t>
            </a:r>
          </a:p>
          <a:p>
            <a:r>
              <a:rPr lang="en-US" altLang="de-DE" sz="1400" dirty="0" smtClean="0"/>
              <a:t>WI-0097 </a:t>
            </a:r>
            <a:r>
              <a:rPr lang="en-US" altLang="de-DE" sz="1400" dirty="0"/>
              <a:t>- Interoperability testing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/>
              <a:t>WI-0103 </a:t>
            </a:r>
            <a:r>
              <a:rPr lang="en-US" altLang="de-DE" sz="1400" dirty="0"/>
              <a:t>– oneM2M API guide Rel3</a:t>
            </a: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 smtClean="0"/>
              <a:t>SDS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WI-0064 </a:t>
            </a:r>
            <a:r>
              <a:rPr lang="en-US" altLang="de-DE" sz="1400" dirty="0">
                <a:solidFill>
                  <a:srgbClr val="0070C0"/>
                </a:solidFill>
              </a:rPr>
              <a:t>- Adaptation of oneM2M for Smart City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WI-0069 </a:t>
            </a:r>
            <a:r>
              <a:rPr lang="en-US" altLang="de-DE" sz="1400" dirty="0">
                <a:solidFill>
                  <a:srgbClr val="0070C0"/>
                </a:solidFill>
              </a:rPr>
              <a:t>– </a:t>
            </a:r>
            <a:r>
              <a:rPr lang="en-US" altLang="de-DE" sz="1400" dirty="0" err="1">
                <a:solidFill>
                  <a:srgbClr val="0070C0"/>
                </a:solidFill>
              </a:rPr>
              <a:t>Heterogen</a:t>
            </a:r>
            <a:r>
              <a:rPr lang="en-US" altLang="de-DE" sz="1400" dirty="0">
                <a:solidFill>
                  <a:srgbClr val="0070C0"/>
                </a:solidFill>
              </a:rPr>
              <a:t>. </a:t>
            </a:r>
            <a:r>
              <a:rPr lang="en-US" altLang="de-DE" sz="1400" dirty="0" err="1">
                <a:solidFill>
                  <a:srgbClr val="0070C0"/>
                </a:solidFill>
              </a:rPr>
              <a:t>identificat</a:t>
            </a:r>
            <a:r>
              <a:rPr lang="en-US" altLang="de-DE" sz="1400" dirty="0">
                <a:solidFill>
                  <a:srgbClr val="0070C0"/>
                </a:solidFill>
              </a:rPr>
              <a:t>. service in oneM2M syst</a:t>
            </a:r>
            <a:r>
              <a:rPr lang="en-US" altLang="de-DE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WI-0076 </a:t>
            </a:r>
            <a:r>
              <a:rPr lang="en-US" altLang="de-DE" sz="1400" dirty="0">
                <a:solidFill>
                  <a:srgbClr val="0070C0"/>
                </a:solidFill>
              </a:rPr>
              <a:t>- Lightweight oneM2M 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WI-0077 - Attribute Based Access Control </a:t>
            </a:r>
            <a:r>
              <a:rPr lang="en-US" altLang="de-DE" sz="1400" dirty="0" smtClean="0">
                <a:solidFill>
                  <a:srgbClr val="0070C0"/>
                </a:solidFill>
              </a:rPr>
              <a:t>Policy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WI-0080 </a:t>
            </a:r>
            <a:r>
              <a:rPr lang="en-US" altLang="de-DE" sz="1400" dirty="0">
                <a:solidFill>
                  <a:srgbClr val="0070C0"/>
                </a:solidFill>
              </a:rPr>
              <a:t>- Edge and Fog Computing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WI-0083 </a:t>
            </a:r>
            <a:r>
              <a:rPr lang="en-US" altLang="de-DE" sz="1400" dirty="0">
                <a:solidFill>
                  <a:srgbClr val="0070C0"/>
                </a:solidFill>
              </a:rPr>
              <a:t>- oneM2M Service Subscribers and </a:t>
            </a:r>
            <a:r>
              <a:rPr lang="en-US" altLang="de-DE" sz="1400" dirty="0" smtClean="0">
                <a:solidFill>
                  <a:srgbClr val="0070C0"/>
                </a:solidFill>
              </a:rPr>
              <a:t>Users</a:t>
            </a:r>
          </a:p>
          <a:p>
            <a:r>
              <a:rPr lang="en-US" altLang="de-DE" sz="1400" dirty="0" smtClean="0"/>
              <a:t>WI-0089 </a:t>
            </a:r>
            <a:r>
              <a:rPr lang="en-US" altLang="de-DE" sz="1400" dirty="0"/>
              <a:t>- Getting started with </a:t>
            </a:r>
            <a:r>
              <a:rPr lang="en-US" altLang="de-DE" sz="1400" dirty="0" smtClean="0"/>
              <a:t>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WI-0093 - Action Triggering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</a:t>
            </a:r>
            <a:r>
              <a:rPr lang="en-US" altLang="de-DE" sz="1400" dirty="0" smtClean="0">
                <a:solidFill>
                  <a:srgbClr val="00B050"/>
                </a:solidFill>
              </a:rPr>
              <a:t>Networks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WI-0100 – oneM2M and </a:t>
            </a:r>
            <a:r>
              <a:rPr lang="en-US" altLang="de-DE" sz="1400" dirty="0" err="1" smtClean="0">
                <a:solidFill>
                  <a:srgbClr val="00B050"/>
                </a:solidFill>
              </a:rPr>
              <a:t>SensorThings</a:t>
            </a:r>
            <a:r>
              <a:rPr lang="en-US" altLang="de-DE" sz="1400" dirty="0" smtClean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</a:t>
            </a:r>
            <a:r>
              <a:rPr lang="en-US" altLang="de-DE" sz="1400" dirty="0" smtClean="0">
                <a:solidFill>
                  <a:srgbClr val="00B050"/>
                </a:solidFill>
              </a:rPr>
              <a:t>Management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WI-0104 – SDT based Information Model and Mapping for Vertical Industries - SIMVI</a:t>
            </a:r>
            <a:endParaRPr lang="en-US" altLang="de-DE" sz="1400" dirty="0">
              <a:solidFill>
                <a:srgbClr val="00B050"/>
              </a:solidFill>
            </a:endParaRP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3" y="1489435"/>
            <a:ext cx="11798303" cy="38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</a:t>
            </a:r>
            <a:r>
              <a:rPr lang="en-US" altLang="ko-KR" dirty="0" smtClean="0"/>
              <a:t>Rel-5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6" y="2309567"/>
            <a:ext cx="11566639" cy="19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smtClean="0"/>
              <a:t>TP50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16106" y="6010412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FREEZE is per TS/TR.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01" y="2498103"/>
            <a:ext cx="11806062" cy="154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Approval </a:t>
            </a:r>
            <a:r>
              <a:rPr lang="en-US" dirty="0"/>
              <a:t>at </a:t>
            </a:r>
            <a:r>
              <a:rPr lang="en-US" dirty="0" smtClean="0"/>
              <a:t>TP50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66275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APPROVAL is per TS/TR.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5" y="2357240"/>
            <a:ext cx="11505065" cy="17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Overdue WIs</a:t>
            </a:r>
            <a:endParaRPr 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334696" y="1173570"/>
            <a:ext cx="11199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 smtClean="0">
              <a:solidFill>
                <a:schemeClr val="accent1"/>
              </a:solidFill>
            </a:endParaRPr>
          </a:p>
          <a:p>
            <a:r>
              <a:rPr lang="en-US" altLang="zh-CN" sz="2400" dirty="0">
                <a:solidFill>
                  <a:schemeClr val="accent1"/>
                </a:solidFill>
              </a:rPr>
              <a:t>3</a:t>
            </a:r>
            <a:r>
              <a:rPr lang="en-US" altLang="zh-CN" sz="2400" dirty="0" smtClean="0">
                <a:solidFill>
                  <a:schemeClr val="accent1"/>
                </a:solidFill>
              </a:rPr>
              <a:t> stalled WIs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12" y="2837468"/>
            <a:ext cx="11206496" cy="10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598</Words>
  <Application>Microsoft Office PowerPoint</Application>
  <PresentationFormat>와이드스크린</PresentationFormat>
  <Paragraphs>151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1" baseType="lpstr">
      <vt:lpstr>Myriad Pro Light</vt:lpstr>
      <vt:lpstr>Arial</vt:lpstr>
      <vt:lpstr>Times New Roman</vt:lpstr>
      <vt:lpstr>宋体</vt:lpstr>
      <vt:lpstr>Calibri</vt:lpstr>
      <vt:lpstr>Myriad Pro</vt:lpstr>
      <vt:lpstr>맑은 고딕</vt:lpstr>
      <vt:lpstr>Book</vt:lpstr>
      <vt:lpstr>Tele-GroteskFet</vt:lpstr>
      <vt:lpstr>Office Theme</vt:lpstr>
      <vt:lpstr>WPM status report TP50 closing</vt:lpstr>
      <vt:lpstr>WPM Status at TP50 closing</vt:lpstr>
      <vt:lpstr>TP50 closing - WI Snapshot</vt:lpstr>
      <vt:lpstr>28 active WIs*</vt:lpstr>
      <vt:lpstr>WIs target for Rel-4</vt:lpstr>
      <vt:lpstr>WIs target for Rel-5</vt:lpstr>
      <vt:lpstr>Freeze at TP50</vt:lpstr>
      <vt:lpstr>Approval at TP50</vt:lpstr>
      <vt:lpstr>Overdue WIs</vt:lpstr>
      <vt:lpstr>Timeline Release 4</vt:lpstr>
      <vt:lpstr>Timeline Release 5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Han Andrew Min-gyu</cp:lastModifiedBy>
  <cp:revision>38</cp:revision>
  <dcterms:created xsi:type="dcterms:W3CDTF">2017-09-21T15:46:31Z</dcterms:created>
  <dcterms:modified xsi:type="dcterms:W3CDTF">2021-06-03T14:04:13Z</dcterms:modified>
</cp:coreProperties>
</file>