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275" r:id="rId2"/>
    <p:sldId id="276" r:id="rId3"/>
    <p:sldId id="309" r:id="rId4"/>
    <p:sldId id="297" r:id="rId5"/>
    <p:sldId id="298" r:id="rId6"/>
    <p:sldId id="311" r:id="rId7"/>
    <p:sldId id="280" r:id="rId8"/>
    <p:sldId id="288" r:id="rId9"/>
    <p:sldId id="281" r:id="rId10"/>
    <p:sldId id="282" r:id="rId11"/>
    <p:sldId id="285" r:id="rId12"/>
    <p:sldId id="308" r:id="rId13"/>
    <p:sldId id="286" r:id="rId14"/>
    <p:sldId id="306" r:id="rId15"/>
    <p:sldId id="299" r:id="rId16"/>
    <p:sldId id="287" r:id="rId17"/>
    <p:sldId id="307" r:id="rId18"/>
    <p:sldId id="289" r:id="rId19"/>
    <p:sldId id="312" r:id="rId20"/>
    <p:sldId id="283" r:id="rId21"/>
    <p:sldId id="315" r:id="rId22"/>
    <p:sldId id="304" r:id="rId23"/>
    <p:sldId id="305" r:id="rId24"/>
    <p:sldId id="291" r:id="rId25"/>
    <p:sldId id="292" r:id="rId26"/>
    <p:sldId id="293" r:id="rId27"/>
    <p:sldId id="294" r:id="rId28"/>
    <p:sldId id="295" r:id="rId29"/>
    <p:sldId id="313" r:id="rId30"/>
    <p:sldId id="296" r:id="rId31"/>
    <p:sldId id="314" r:id="rId32"/>
  </p:sldIdLst>
  <p:sldSz cx="12192000" cy="6858000"/>
  <p:notesSz cx="6858000" cy="9144000"/>
  <p:embeddedFontLst>
    <p:embeddedFont>
      <p:font typeface="ＭＳ Ｐゴシック" panose="020B0600070205080204" pitchFamily="34" charset="-128"/>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Myriad Pro" panose="020B0503030403020204" charset="0"/>
      <p:regular r:id="rId41"/>
      <p:bold r:id="rId42"/>
      <p:italic r:id="rId43"/>
      <p:boldItalic r:id="rId44"/>
    </p:embeddedFont>
    <p:embeddedFont>
      <p:font typeface="Myriad Pro Light" panose="020B0403030403020204" charset="0"/>
      <p:regular r:id="rId45"/>
      <p:bold r:id="rId46"/>
      <p:italic r:id="rId47"/>
      <p:boldItalic r:id="rId48"/>
    </p:embeddedFont>
    <p:embeddedFont>
      <p:font typeface="Tele-GroteskNor" pitchFamily="2"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0" autoAdjust="0"/>
    <p:restoredTop sz="94660"/>
  </p:normalViewPr>
  <p:slideViewPr>
    <p:cSldViewPr snapToGrid="0">
      <p:cViewPr varScale="1">
        <p:scale>
          <a:sx n="86" d="100"/>
          <a:sy n="86" d="100"/>
        </p:scale>
        <p:origin x="514" y="4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17-06-2021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‹Nr.›</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39846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242414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6/17/2021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6/17/2021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6/17/2021</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a:t>Modifiez le style du titre</a:t>
            </a:r>
            <a:endParaRPr lang="en-US" dirty="0"/>
          </a:p>
        </p:txBody>
      </p:sp>
    </p:spTree>
    <p:extLst>
      <p:ext uri="{BB962C8B-B14F-4D97-AF65-F5344CB8AC3E}">
        <p14:creationId xmlns:p14="http://schemas.microsoft.com/office/powerpoint/2010/main" val="26493361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28459"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2021oneM2M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62" r:id="rId7"/>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mber.onem2m.org/Static_pages/Others/Rules_Pages/oneM2M_Partnership_Agreement-V3_0.doc" TargetMode="External"/><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hyperlink" Target="http://member.onem2m.org/Application/documentapp/downloadimmediate/?docId=11996" TargetMode="External"/><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11" Type="http://schemas.openxmlformats.org/officeDocument/2006/relationships/image" Target="../media/image24.png"/><Relationship Id="rId5" Type="http://schemas.openxmlformats.org/officeDocument/2006/relationships/hyperlink" Target="https://member.onem2m.org/Application/documentapp/downloadLatestRevision/?docId=31354" TargetMode="External"/><Relationship Id="rId10" Type="http://schemas.openxmlformats.org/officeDocument/2006/relationships/hyperlink" Target="http://member.onem2m.org/Application/documentApp/documentinfo/?documentId=16519&amp;fromList=Y" TargetMode="External"/><Relationship Id="rId4" Type="http://schemas.openxmlformats.org/officeDocument/2006/relationships/hyperlink" Target="http://member.onem2m.org/Static_pages/Others/Rules_Pages/oneM2M_Partnership_Agreement-V3_0.doc" TargetMode="Externa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 Id="rId4" Type="http://schemas.openxmlformats.org/officeDocument/2006/relationships/hyperlink" Target="http://member.onem2m.org/Static_pages/Others/Rules_Pages/ADM-0004-Method_of_work-V1_4_1.do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onem2m.org/technical/published-documents"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onem2m.org/"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member.onem2m.org/Static_pages/Others/Rules_Pages/oneM2M_Partnership_Agreement-V3_0.doc" TargetMode="External"/><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onem2m.org/using-onem2m/developer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member.onem2m.org/Static_pages/Others/Rules_Pages/oneM2M_Partnership_Agreement-V3_0.doc"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onem2m.org/"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hyperlink" Target="http://member.onem2m.org/WebSite/homepage.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hyperlink" Target="https://member.onem2m.org/website/Procs.aspx" TargetMode="Externa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oneM2M</a:t>
            </a:r>
          </a:p>
        </p:txBody>
      </p:sp>
      <p:sp>
        <p:nvSpPr>
          <p:cNvPr id="3" name="Text Placeholder 2"/>
          <p:cNvSpPr>
            <a:spLocks noGrp="1"/>
          </p:cNvSpPr>
          <p:nvPr>
            <p:ph type="subTitle" idx="1"/>
          </p:nvPr>
        </p:nvSpPr>
        <p:spPr/>
        <p:txBody>
          <a:bodyPr/>
          <a:lstStyle/>
          <a:p>
            <a:r>
              <a:rPr lang="en-US" dirty="0"/>
              <a:t>Roland Hechwartner, TP Chair </a:t>
            </a:r>
          </a:p>
          <a:p>
            <a:r>
              <a:rPr lang="en-US" dirty="0"/>
              <a:t>Karen Hughes, ETSI</a:t>
            </a:r>
          </a:p>
          <a:p>
            <a:r>
              <a:rPr lang="en-US" dirty="0"/>
              <a:t>2021-06-17</a:t>
            </a:r>
          </a:p>
        </p:txBody>
      </p:sp>
      <p:sp>
        <p:nvSpPr>
          <p:cNvPr id="4" name="Textfeld 3">
            <a:extLst>
              <a:ext uri="{FF2B5EF4-FFF2-40B4-BE49-F238E27FC236}">
                <a16:creationId xmlns:a16="http://schemas.microsoft.com/office/drawing/2014/main" id="{12F27E70-516E-4A01-9798-6AF1C63A38D8}"/>
              </a:ext>
            </a:extLst>
          </p:cNvPr>
          <p:cNvSpPr txBox="1"/>
          <p:nvPr/>
        </p:nvSpPr>
        <p:spPr>
          <a:xfrm>
            <a:off x="3435848" y="3628864"/>
            <a:ext cx="5697009" cy="369332"/>
          </a:xfrm>
          <a:prstGeom prst="rect">
            <a:avLst/>
          </a:prstGeom>
          <a:noFill/>
        </p:spPr>
        <p:txBody>
          <a:bodyPr wrap="none" rtlCol="0">
            <a:spAutoFit/>
          </a:bodyPr>
          <a:lstStyle/>
          <a:p>
            <a:r>
              <a:rPr lang="en-US" dirty="0"/>
              <a:t>TP-2021-0035R03-oneM2M Introduction to New Members</a:t>
            </a:r>
          </a:p>
        </p:txBody>
      </p:sp>
    </p:spTree>
    <p:extLst>
      <p:ext uri="{BB962C8B-B14F-4D97-AF65-F5344CB8AC3E}">
        <p14:creationId xmlns:p14="http://schemas.microsoft.com/office/powerpoint/2010/main" val="33621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Partnership Characteristics</a:t>
            </a:r>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Driven</a:t>
            </a:r>
          </a:p>
          <a:p>
            <a:pPr>
              <a:spcBef>
                <a:spcPts val="2400"/>
              </a:spcBef>
            </a:pPr>
            <a:r>
              <a:rPr lang="en-US" dirty="0">
                <a:latin typeface="Myriad Pro"/>
              </a:rPr>
              <a:t>FRAND </a:t>
            </a:r>
            <a:r>
              <a:rPr lang="en-US" sz="2000" dirty="0">
                <a:latin typeface="Myriad Pro"/>
              </a:rPr>
              <a:t>Fair, Reasonable, and Non-Discriminatory – based </a:t>
            </a:r>
            <a:r>
              <a:rPr lang="en-US" dirty="0">
                <a:latin typeface="Myriad Pro"/>
              </a:rPr>
              <a:t>IPR Policies</a:t>
            </a:r>
          </a:p>
        </p:txBody>
      </p:sp>
      <p:sp>
        <p:nvSpPr>
          <p:cNvPr id="6" name="Foliennummernplatzhalter 5"/>
          <p:cNvSpPr>
            <a:spLocks noGrp="1"/>
          </p:cNvSpPr>
          <p:nvPr>
            <p:ph type="sldNum" sz="quarter" idx="12"/>
          </p:nvPr>
        </p:nvSpPr>
        <p:spPr/>
        <p:txBody>
          <a:bodyPr/>
          <a:lstStyle/>
          <a:p>
            <a:fld id="{163F5A94-8458-4F17-AD3C-1A083E20221D}" type="slidenum">
              <a:rPr lang="en-US" smtClean="0"/>
              <a:t>10</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a:t>
            </a:r>
            <a:r>
              <a:rPr lang="en-US" sz="900" dirty="0">
                <a:hlinkClick r:id="rId3"/>
              </a:rPr>
              <a:t>Partnership Agreement V3.0</a:t>
            </a:r>
            <a:endParaRPr lang="en-US" sz="900" dirty="0"/>
          </a:p>
        </p:txBody>
      </p:sp>
    </p:spTree>
    <p:extLst>
      <p:ext uri="{BB962C8B-B14F-4D97-AF65-F5344CB8AC3E}">
        <p14:creationId xmlns:p14="http://schemas.microsoft.com/office/powerpoint/2010/main" val="303037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TP52 (Dec 2021)</a:t>
            </a:r>
          </a:p>
          <a:p>
            <a:pPr lvl="2">
              <a:spcBef>
                <a:spcPts val="0"/>
              </a:spcBef>
            </a:pPr>
            <a:r>
              <a:rPr lang="en-US" sz="1400" dirty="0">
                <a:latin typeface="Myriad Pro"/>
              </a:rPr>
              <a:t>Interim meetings should be numbered according to the TP meeting that they follow   </a:t>
            </a:r>
            <a:r>
              <a:rPr lang="en-US" sz="1000" dirty="0" err="1">
                <a:latin typeface="Myriad Pro"/>
              </a:rPr>
              <a:t>eg.</a:t>
            </a:r>
            <a:r>
              <a:rPr lang="en-US" sz="1000" dirty="0">
                <a:latin typeface="Myriad Pro"/>
              </a:rPr>
              <a:t> SDS 49.1</a:t>
            </a:r>
          </a:p>
          <a:p>
            <a:pPr>
              <a:spcBef>
                <a:spcPts val="1200"/>
              </a:spcBef>
            </a:pPr>
            <a:r>
              <a:rPr lang="en-US" sz="2400" dirty="0">
                <a:latin typeface="Myriad Pro"/>
              </a:rPr>
              <a:t>Physical Meeting</a:t>
            </a:r>
          </a:p>
          <a:p>
            <a:pPr lvl="1">
              <a:spcBef>
                <a:spcPts val="0"/>
              </a:spcBef>
            </a:pPr>
            <a:r>
              <a:rPr lang="en-US" sz="1800" dirty="0">
                <a:latin typeface="Myriad Pro"/>
              </a:rPr>
              <a:t>Face to face meeting  (in 2022 three f2f-meetings are planned)</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11</a:t>
            </a:fld>
            <a:endParaRPr lang="en-US"/>
          </a:p>
        </p:txBody>
      </p:sp>
    </p:spTree>
    <p:extLst>
      <p:ext uri="{BB962C8B-B14F-4D97-AF65-F5344CB8AC3E}">
        <p14:creationId xmlns:p14="http://schemas.microsoft.com/office/powerpoint/2010/main" val="260264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39920"/>
            <a:ext cx="7679584" cy="5387002"/>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br>
              <a:rPr lang="en-US" sz="1200" dirty="0"/>
            </a:br>
            <a:r>
              <a:rPr lang="en-US" sz="1200" dirty="0"/>
              <a:t>oneM2M 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br>
              <a:rPr lang="en-US" sz="1200" b="1" dirty="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br>
              <a:rPr lang="en-US" sz="1200" dirty="0"/>
            </a:br>
            <a:r>
              <a:rPr lang="en-US" sz="1200" dirty="0"/>
              <a:t>oneM2M 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
        <p:nvSpPr>
          <p:cNvPr id="6" name="Titel 5"/>
          <p:cNvSpPr>
            <a:spLocks noGrp="1"/>
          </p:cNvSpPr>
          <p:nvPr>
            <p:ph type="title"/>
          </p:nvPr>
        </p:nvSpPr>
        <p:spPr/>
        <p:txBody>
          <a:bodyPr>
            <a:normAutofit fontScale="90000"/>
          </a:bodyPr>
          <a:lstStyle/>
          <a:p>
            <a:r>
              <a:rPr lang="en-US" dirty="0"/>
              <a:t>Meeting Agenda – legal notices</a:t>
            </a:r>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a:cxnSpLocks/>
          </p:cNvCxnSpPr>
          <p:nvPr/>
        </p:nvCxnSpPr>
        <p:spPr>
          <a:xfrm>
            <a:off x="3296093" y="5840819"/>
            <a:ext cx="721951" cy="6814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4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hlinkClick r:id="rId4"/>
              </a:rPr>
              <a:t>ADM-0002-oneM2M Partnership Agreement V3.0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hlinkClick r:id="rId5"/>
              </a:rPr>
              <a:t>ADM-0005-Working Procedures V8.0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hlinkClick r:id="rId6"/>
              </a:rPr>
              <a:t>ADM-0003-oneM2M Drafting Rules V1.0</a:t>
            </a:r>
            <a:endParaRPr lang="en-US" sz="1400" dirty="0">
              <a:latin typeface="Myriad Pro"/>
            </a:endParaRP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13</a:t>
            </a:fld>
            <a:endParaRPr lang="en-US"/>
          </a:p>
        </p:txBody>
      </p:sp>
    </p:spTree>
    <p:extLst>
      <p:ext uri="{BB962C8B-B14F-4D97-AF65-F5344CB8AC3E}">
        <p14:creationId xmlns:p14="http://schemas.microsoft.com/office/powerpoint/2010/main" val="41637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a:latin typeface="Myriad Pro"/>
              </a:rPr>
              <a:t>Temporary 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14</a:t>
            </a:fld>
            <a:endParaRPr lang="en-US"/>
          </a:p>
        </p:txBody>
      </p:sp>
      <p:sp>
        <p:nvSpPr>
          <p:cNvPr id="7" name="Titel 6"/>
          <p:cNvSpPr>
            <a:spLocks noGrp="1"/>
          </p:cNvSpPr>
          <p:nvPr>
            <p:ph type="title"/>
          </p:nvPr>
        </p:nvSpPr>
        <p:spPr/>
        <p:txBody>
          <a:bodyPr>
            <a:normAutofit/>
          </a:bodyPr>
          <a:lstStyle/>
          <a:p>
            <a:r>
              <a:rPr lang="en-US" dirty="0"/>
              <a:t>Development of Deliverables</a:t>
            </a:r>
          </a:p>
        </p:txBody>
      </p:sp>
    </p:spTree>
    <p:extLst>
      <p:ext uri="{BB962C8B-B14F-4D97-AF65-F5344CB8AC3E}">
        <p14:creationId xmlns:p14="http://schemas.microsoft.com/office/powerpoint/2010/main" val="346175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Normative Language</a:t>
            </a:r>
          </a:p>
        </p:txBody>
      </p:sp>
      <p:sp>
        <p:nvSpPr>
          <p:cNvPr id="3" name="Inhaltsplatzhalter 2"/>
          <p:cNvSpPr>
            <a:spLocks noGrp="1"/>
          </p:cNvSpPr>
          <p:nvPr>
            <p:ph idx="1"/>
          </p:nvPr>
        </p:nvSpPr>
        <p:spPr>
          <a:xfrm>
            <a:off x="334696" y="1493919"/>
            <a:ext cx="11582484" cy="4351338"/>
          </a:xfrm>
        </p:spPr>
        <p:txBody>
          <a:bodyPr/>
          <a:lstStyle/>
          <a:p>
            <a:r>
              <a:rPr lang="en-US" sz="2400" dirty="0"/>
              <a:t>Proper development of useful requirements is dependent upon a common understanding of normative verbs.  </a:t>
            </a:r>
          </a:p>
          <a:p>
            <a:r>
              <a:rPr lang="en-US" sz="2400" dirty="0"/>
              <a:t>The verb pairs in use in oneM2M are:</a:t>
            </a:r>
          </a:p>
          <a:p>
            <a:pPr lvl="1"/>
            <a:r>
              <a:rPr lang="en-US" sz="2000" dirty="0"/>
              <a:t>Shall/Shall not</a:t>
            </a:r>
          </a:p>
          <a:p>
            <a:pPr lvl="1"/>
            <a:r>
              <a:rPr lang="en-US" sz="2000" dirty="0"/>
              <a:t>May/Need not</a:t>
            </a:r>
          </a:p>
          <a:p>
            <a:pPr lvl="1"/>
            <a:r>
              <a:rPr lang="en-US" sz="2000" dirty="0"/>
              <a:t>Should/Should not</a:t>
            </a:r>
          </a:p>
          <a:p>
            <a:r>
              <a:rPr lang="en-US" sz="2400" dirty="0"/>
              <a:t>The usage of these three verb pairs is reserved for Technical Specifications to express normative statements and shall not be used otherwise. </a:t>
            </a:r>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a:t>Source: ADM-0003-oneM2M Drafting Rules V1.0 [1]</a:t>
            </a:r>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a:t>In the annex you find a copy of the text in table 5, section 7 in [1] that briefly describes the effect of each verb pair and shows examples of proper usage.</a:t>
            </a:r>
          </a:p>
        </p:txBody>
      </p:sp>
    </p:spTree>
    <p:extLst>
      <p:ext uri="{BB962C8B-B14F-4D97-AF65-F5344CB8AC3E}">
        <p14:creationId xmlns:p14="http://schemas.microsoft.com/office/powerpoint/2010/main" val="92382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Items </a:t>
            </a: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a:latin typeface="Myriad Pro"/>
              </a:rPr>
              <a:t>=&gt; 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and </a:t>
            </a:r>
            <a:r>
              <a:rPr lang="en-US" sz="2400" b="1" dirty="0">
                <a:solidFill>
                  <a:srgbClr val="C63133"/>
                </a:solidFill>
                <a:latin typeface="Myriad Pro"/>
                <a:ea typeface="+mj-ea"/>
                <a:cs typeface="+mj-cs"/>
              </a:rPr>
              <a:t>RATIFIES</a:t>
            </a:r>
          </a:p>
          <a:p>
            <a:pPr lvl="1">
              <a:spcBef>
                <a:spcPts val="0"/>
              </a:spcBef>
            </a:pPr>
            <a:r>
              <a:rPr lang="en-US" sz="1800" dirty="0">
                <a:latin typeface="Myriad Pro"/>
              </a:rPr>
              <a:t>the approved deliverables to be made available to the Partners Type1 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t>
            </a:r>
            <a:r>
              <a:rPr lang="en-US" sz="900" dirty="0">
                <a:hlinkClick r:id="rId4"/>
              </a:rPr>
              <a:t>ADM-0004-Method_of_work-V1_4_1</a:t>
            </a:r>
            <a:endParaRPr lang="en-US" sz="900" dirty="0"/>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16</a:t>
            </a:fld>
            <a:endParaRPr lang="en-US"/>
          </a:p>
        </p:txBody>
      </p:sp>
    </p:spTree>
    <p:extLst>
      <p:ext uri="{BB962C8B-B14F-4D97-AF65-F5344CB8AC3E}">
        <p14:creationId xmlns:p14="http://schemas.microsoft.com/office/powerpoint/2010/main" val="337381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93476D5-0F5A-4FF6-A868-54904EAE2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18" y="1330669"/>
            <a:ext cx="11828963" cy="3414379"/>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17</a:t>
            </a:fld>
            <a:endParaRPr lang="en-US"/>
          </a:p>
        </p:txBody>
      </p:sp>
      <p:sp>
        <p:nvSpPr>
          <p:cNvPr id="4" name="Titel 3"/>
          <p:cNvSpPr>
            <a:spLocks noGrp="1"/>
          </p:cNvSpPr>
          <p:nvPr>
            <p:ph type="title"/>
          </p:nvPr>
        </p:nvSpPr>
        <p:spPr/>
        <p:txBody>
          <a:bodyPr/>
          <a:lstStyle/>
          <a:p>
            <a:r>
              <a:rPr lang="en-US" dirty="0"/>
              <a:t>Members’ Portal</a:t>
            </a:r>
          </a:p>
        </p:txBody>
      </p:sp>
    </p:spTree>
    <p:extLst>
      <p:ext uri="{BB962C8B-B14F-4D97-AF65-F5344CB8AC3E}">
        <p14:creationId xmlns:p14="http://schemas.microsoft.com/office/powerpoint/2010/main" val="372808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18</a:t>
            </a:fld>
            <a:endParaRPr lang="en-US"/>
          </a:p>
        </p:txBody>
      </p:sp>
      <p:sp>
        <p:nvSpPr>
          <p:cNvPr id="3" name="Titel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10564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2570335"/>
            <a:ext cx="10540621" cy="962653"/>
          </a:xfrm>
        </p:spPr>
        <p:txBody>
          <a:bodyPr>
            <a:normAutofit/>
          </a:bodyPr>
          <a:lstStyle/>
          <a:p>
            <a:r>
              <a:rPr lang="en-US" sz="5400" dirty="0"/>
              <a:t>Backup</a:t>
            </a:r>
          </a:p>
        </p:txBody>
      </p:sp>
      <p:sp>
        <p:nvSpPr>
          <p:cNvPr id="6" name="Subtitle 5"/>
          <p:cNvSpPr>
            <a:spLocks noGrp="1"/>
          </p:cNvSpPr>
          <p:nvPr>
            <p:ph type="subTitle" idx="1"/>
          </p:nvPr>
        </p:nvSpPr>
        <p:spPr>
          <a:xfrm>
            <a:off x="5021401" y="3532988"/>
            <a:ext cx="5050137" cy="1655762"/>
          </a:xfrm>
        </p:spPr>
        <p:txBody>
          <a:bodyPr>
            <a:normAutofit fontScale="77500" lnSpcReduction="20000"/>
          </a:bodyPr>
          <a:lstStyle/>
          <a:p>
            <a:pPr marL="342900" indent="-342900" algn="l">
              <a:lnSpc>
                <a:spcPct val="110000"/>
              </a:lnSpc>
              <a:spcBef>
                <a:spcPts val="600"/>
              </a:spcBef>
              <a:buFont typeface="Arial" panose="020B0604020202020204" pitchFamily="34" charset="0"/>
              <a:buChar char="•"/>
            </a:pPr>
            <a:r>
              <a:rPr lang="en-US" sz="1800" dirty="0">
                <a:solidFill>
                  <a:schemeClr val="tx1"/>
                </a:solidFill>
              </a:rPr>
              <a:t>FRAND-based IPR Policies (1 slide)</a:t>
            </a:r>
          </a:p>
          <a:p>
            <a:pPr marL="342900" indent="-342900" algn="l">
              <a:lnSpc>
                <a:spcPct val="110000"/>
              </a:lnSpc>
              <a:spcBef>
                <a:spcPts val="600"/>
              </a:spcBef>
              <a:buFont typeface="Arial" panose="020B0604020202020204" pitchFamily="34" charset="0"/>
              <a:buChar char="•"/>
            </a:pPr>
            <a:r>
              <a:rPr lang="de-AT" sz="1800" dirty="0">
                <a:solidFill>
                  <a:schemeClr val="tx1"/>
                </a:solidFill>
              </a:rPr>
              <a:t>Terms Of References of Working Groups</a:t>
            </a:r>
            <a:endParaRPr lang="en-US" sz="1800" dirty="0">
              <a:solidFill>
                <a:schemeClr val="tx1"/>
              </a:solidFill>
            </a:endParaRPr>
          </a:p>
          <a:p>
            <a:pPr marL="342900" indent="-342900" algn="l">
              <a:lnSpc>
                <a:spcPct val="110000"/>
              </a:lnSpc>
              <a:spcBef>
                <a:spcPts val="600"/>
              </a:spcBef>
              <a:buFont typeface="Arial" panose="020B0604020202020204" pitchFamily="34" charset="0"/>
              <a:buChar char="•"/>
            </a:pPr>
            <a:r>
              <a:rPr lang="en-US" sz="1800" dirty="0">
                <a:solidFill>
                  <a:schemeClr val="tx1"/>
                </a:solidFill>
              </a:rPr>
              <a:t>Normative verbs – use and examples (2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Voting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oneM2M Releases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Links to publicly accessible information (2 slides)</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19</a:t>
            </a:fld>
            <a:endParaRPr lang="en-US"/>
          </a:p>
        </p:txBody>
      </p:sp>
    </p:spTree>
    <p:extLst>
      <p:ext uri="{BB962C8B-B14F-4D97-AF65-F5344CB8AC3E}">
        <p14:creationId xmlns:p14="http://schemas.microsoft.com/office/powerpoint/2010/main" val="157586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a:t>What is oneM2M?</a:t>
            </a:r>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153849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V3.0</a:t>
            </a:r>
          </a:p>
        </p:txBody>
      </p:sp>
      <p:sp>
        <p:nvSpPr>
          <p:cNvPr id="4" name="Foliennummernplatzhalter 3"/>
          <p:cNvSpPr>
            <a:spLocks noGrp="1"/>
          </p:cNvSpPr>
          <p:nvPr>
            <p:ph type="sldNum" sz="quarter" idx="12"/>
          </p:nvPr>
        </p:nvSpPr>
        <p:spPr/>
        <p:txBody>
          <a:bodyPr/>
          <a:lstStyle/>
          <a:p>
            <a:fld id="{163F5A94-8458-4F17-AD3C-1A083E20221D}" type="slidenum">
              <a:rPr lang="en-US" smtClean="0"/>
              <a:t>20</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52488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11697628" y="6337228"/>
            <a:ext cx="494371" cy="365125"/>
          </a:xfrm>
        </p:spPr>
        <p:txBody>
          <a:bodyPr/>
          <a:lstStyle/>
          <a:p>
            <a:fld id="{163F5A94-8458-4F17-AD3C-1A083E20221D}" type="slidenum">
              <a:rPr lang="en-US" smtClean="0"/>
              <a:t>21</a:t>
            </a:fld>
            <a:endParaRPr lang="en-US"/>
          </a:p>
        </p:txBody>
      </p:sp>
      <p:sp>
        <p:nvSpPr>
          <p:cNvPr id="3" name="Titel 2"/>
          <p:cNvSpPr>
            <a:spLocks noGrp="1"/>
          </p:cNvSpPr>
          <p:nvPr>
            <p:ph type="title"/>
          </p:nvPr>
        </p:nvSpPr>
        <p:spPr/>
        <p:txBody>
          <a:bodyPr/>
          <a:lstStyle/>
          <a:p>
            <a:r>
              <a:rPr lang="en-US" dirty="0"/>
              <a:t>WG     Terms Of Reference</a:t>
            </a:r>
          </a:p>
        </p:txBody>
      </p:sp>
      <p:grpSp>
        <p:nvGrpSpPr>
          <p:cNvPr id="6" name="Group 29"/>
          <p:cNvGrpSpPr/>
          <p:nvPr/>
        </p:nvGrpSpPr>
        <p:grpSpPr>
          <a:xfrm>
            <a:off x="149866" y="4787992"/>
            <a:ext cx="11892977" cy="1675723"/>
            <a:chOff x="469623" y="4694608"/>
            <a:chExt cx="11271172" cy="1675723"/>
          </a:xfrm>
        </p:grpSpPr>
        <p:sp>
          <p:nvSpPr>
            <p:cNvPr id="7" name="Rounded Rectangle 27"/>
            <p:cNvSpPr/>
            <p:nvPr/>
          </p:nvSpPr>
          <p:spPr>
            <a:xfrm>
              <a:off x="2101514" y="4694608"/>
              <a:ext cx="9639281" cy="1673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Identify and define test requirements for oneM2M System and services related to it. </a:t>
              </a:r>
            </a:p>
            <a:p>
              <a:pPr marL="285750" indent="-285750">
                <a:buFont typeface="Arial" panose="020B0604020202020204" pitchFamily="34" charset="0"/>
                <a:buChar char="•"/>
              </a:pPr>
              <a:r>
                <a:rPr lang="en-US" sz="1200" dirty="0">
                  <a:solidFill>
                    <a:schemeClr val="tx1"/>
                  </a:solidFill>
                  <a:latin typeface="Myriad Pro"/>
                </a:rPr>
                <a:t>Develop and maintain a set of specifications to support conformance tests, interoperability tests, and developers guides </a:t>
              </a:r>
            </a:p>
            <a:p>
              <a:pPr marL="285750" indent="-285750">
                <a:buFont typeface="Arial" panose="020B0604020202020204" pitchFamily="34" charset="0"/>
                <a:buChar char="•"/>
              </a:pPr>
              <a:r>
                <a:rPr lang="en-US" sz="1200" dirty="0">
                  <a:solidFill>
                    <a:schemeClr val="tx1"/>
                  </a:solidFill>
                  <a:latin typeface="Myriad Pro"/>
                </a:rPr>
                <a:t>Specify and maintain standard feature catalog and product profiles</a:t>
              </a:r>
            </a:p>
            <a:p>
              <a:pPr marL="285750" indent="-285750">
                <a:buFont typeface="Arial" panose="020B0604020202020204" pitchFamily="34" charset="0"/>
                <a:buChar char="•"/>
              </a:pPr>
              <a:r>
                <a:rPr lang="en-US" sz="1200" dirty="0">
                  <a:solidFill>
                    <a:schemeClr val="tx1"/>
                  </a:solidFill>
                  <a:latin typeface="Myriad Pro"/>
                </a:rPr>
                <a:t>Cooperate with other working groups to define the proper testing scope and strategy</a:t>
              </a:r>
            </a:p>
            <a:p>
              <a:pPr marL="285750" indent="-285750">
                <a:buFont typeface="Arial" panose="020B0604020202020204" pitchFamily="34" charset="0"/>
                <a:buChar char="•"/>
              </a:pPr>
              <a:r>
                <a:rPr lang="en-US" sz="1200" dirty="0">
                  <a:solidFill>
                    <a:schemeClr val="tx1"/>
                  </a:solidFill>
                  <a:latin typeface="Myriad Pro"/>
                </a:rPr>
                <a:t>Initiate and supervise test related events (such as </a:t>
              </a:r>
              <a:r>
                <a:rPr lang="en-US" sz="1200" dirty="0" err="1">
                  <a:solidFill>
                    <a:schemeClr val="tx1"/>
                  </a:solidFill>
                  <a:latin typeface="Myriad Pro"/>
                </a:rPr>
                <a:t>Plugtests</a:t>
              </a:r>
              <a:r>
                <a:rPr lang="en-US" sz="1200" dirty="0">
                  <a:solidFill>
                    <a:schemeClr val="tx1"/>
                  </a:solidFill>
                  <a:latin typeface="Myriad Pro"/>
                </a:rPr>
                <a:t>) as well as developer related events (such as hackathons and developers tutorials)</a:t>
              </a:r>
            </a:p>
            <a:p>
              <a:pPr marL="285750" indent="-285750">
                <a:buFont typeface="Arial" panose="020B0604020202020204" pitchFamily="34" charset="0"/>
                <a:buChar char="•"/>
              </a:pPr>
              <a:r>
                <a:rPr lang="en-US" sz="1200" dirty="0">
                  <a:solidFill>
                    <a:schemeClr val="tx1"/>
                  </a:solidFill>
                  <a:latin typeface="Myriad Pro"/>
                </a:rPr>
                <a:t>Coordinate interoperability events in collaboration with other organizations</a:t>
              </a:r>
            </a:p>
            <a:p>
              <a:pPr marL="285750" indent="-285750">
                <a:buFont typeface="Arial" panose="020B0604020202020204" pitchFamily="34" charset="0"/>
                <a:buChar char="•"/>
              </a:pPr>
              <a:r>
                <a:rPr lang="en-US" sz="1200" dirty="0">
                  <a:solidFill>
                    <a:schemeClr val="tx1"/>
                  </a:solidFill>
                  <a:latin typeface="Myriad Pro"/>
                </a:rPr>
                <a:t>Support the implementation of oneM2M Certification Program and its maintenance</a:t>
              </a:r>
            </a:p>
          </p:txBody>
        </p:sp>
        <p:sp>
          <p:nvSpPr>
            <p:cNvPr id="8" name="Rounded Rectangle 19"/>
            <p:cNvSpPr/>
            <p:nvPr/>
          </p:nvSpPr>
          <p:spPr>
            <a:xfrm>
              <a:off x="469623" y="4696331"/>
              <a:ext cx="1631892" cy="167400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TDE</a:t>
              </a:r>
            </a:p>
          </p:txBody>
        </p:sp>
      </p:grpSp>
      <p:grpSp>
        <p:nvGrpSpPr>
          <p:cNvPr id="9" name="Group 26"/>
          <p:cNvGrpSpPr/>
          <p:nvPr/>
        </p:nvGrpSpPr>
        <p:grpSpPr>
          <a:xfrm>
            <a:off x="149866" y="1253217"/>
            <a:ext cx="11892980" cy="1678366"/>
            <a:chOff x="469621" y="1658194"/>
            <a:chExt cx="11271175" cy="1100725"/>
          </a:xfrm>
        </p:grpSpPr>
        <p:sp>
          <p:nvSpPr>
            <p:cNvPr id="10" name="Rounded Rectangle 24"/>
            <p:cNvSpPr/>
            <p:nvPr/>
          </p:nvSpPr>
          <p:spPr>
            <a:xfrm>
              <a:off x="2101515" y="165819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endParaRPr lang="en-US" sz="1400" dirty="0">
                <a:solidFill>
                  <a:schemeClr val="tx1"/>
                </a:solidFill>
                <a:latin typeface="Myriad Pro"/>
              </a:endParaRPr>
            </a:p>
            <a:p>
              <a:pPr marL="285750" indent="-285750">
                <a:buFont typeface="Arial" panose="020B0604020202020204" pitchFamily="34" charset="0"/>
                <a:buChar char="•"/>
              </a:pPr>
              <a:r>
                <a:rPr lang="en-US" sz="1200" dirty="0">
                  <a:solidFill>
                    <a:schemeClr val="tx1"/>
                  </a:solidFill>
                  <a:latin typeface="Myriad Pro"/>
                </a:rPr>
                <a:t>Collect and document use cases that are relevant for oneM2M, including both domain-specific and cross-domain ones</a:t>
              </a:r>
            </a:p>
            <a:p>
              <a:pPr marL="285750" indent="-285750">
                <a:buFont typeface="Arial" panose="020B0604020202020204" pitchFamily="34" charset="0"/>
                <a:buChar char="•"/>
              </a:pPr>
              <a:r>
                <a:rPr lang="en-US" sz="1200" dirty="0">
                  <a:solidFill>
                    <a:schemeClr val="tx1"/>
                  </a:solidFill>
                  <a:latin typeface="Myriad Pro"/>
                </a:rPr>
                <a:t>Identify and specify service and system requirements, including interworking aspects to other systems</a:t>
              </a:r>
            </a:p>
            <a:p>
              <a:pPr marL="285750" indent="-285750">
                <a:buFont typeface="Arial" panose="020B0604020202020204" pitchFamily="34" charset="0"/>
                <a:buChar char="•"/>
              </a:pPr>
              <a:r>
                <a:rPr lang="en-US" sz="1200" dirty="0">
                  <a:solidFill>
                    <a:schemeClr val="tx1"/>
                  </a:solidFill>
                  <a:latin typeface="Myriad Pro"/>
                </a:rPr>
                <a:t>Conduct studies, including aggregation and analysis of requirements, leading to identification of key issues for development of the oneM2M system </a:t>
              </a:r>
            </a:p>
            <a:p>
              <a:pPr marL="285750" indent="-285750">
                <a:buFont typeface="Arial" panose="020B0604020202020204" pitchFamily="34" charset="0"/>
                <a:buChar char="•"/>
              </a:pPr>
              <a:r>
                <a:rPr lang="en-US" sz="1200" dirty="0">
                  <a:solidFill>
                    <a:schemeClr val="tx1"/>
                  </a:solidFill>
                  <a:latin typeface="Myriad Pro"/>
                </a:rPr>
                <a:t>Elicit ecosystem engagement and gather IoT/M2M service requirements from vertical industry groups and fora</a:t>
              </a:r>
            </a:p>
            <a:p>
              <a:pPr marL="285750" indent="-285750">
                <a:buFont typeface="Arial" panose="020B0604020202020204" pitchFamily="34" charset="0"/>
                <a:buChar char="•"/>
              </a:pPr>
              <a:r>
                <a:rPr lang="en-US" sz="1200" dirty="0">
                  <a:solidFill>
                    <a:schemeClr val="tx1"/>
                  </a:solidFill>
                  <a:latin typeface="Myriad Pro"/>
                </a:rPr>
                <a:t>Identify and specify information and data models and ontologies to support </a:t>
              </a:r>
              <a:r>
                <a:rPr lang="en-US" sz="1200" dirty="0" err="1">
                  <a:solidFill>
                    <a:schemeClr val="tx1"/>
                  </a:solidFill>
                  <a:latin typeface="Myriad Pro"/>
                </a:rPr>
                <a:t>harmonisation</a:t>
              </a:r>
              <a:r>
                <a:rPr lang="en-US" sz="1200" dirty="0">
                  <a:solidFill>
                    <a:schemeClr val="tx1"/>
                  </a:solidFill>
                  <a:latin typeface="Myriad Pro"/>
                </a:rPr>
                <a:t> and interworking with vertical domains and to enable cross domain data exchange.</a:t>
              </a:r>
            </a:p>
            <a:p>
              <a:pPr marL="285750" indent="-285750">
                <a:buFont typeface="Arial" panose="020B0604020202020204" pitchFamily="34" charset="0"/>
                <a:buChar char="•"/>
              </a:pPr>
              <a:endParaRPr lang="en-US" sz="2000" dirty="0">
                <a:solidFill>
                  <a:schemeClr val="tx1"/>
                </a:solidFill>
                <a:latin typeface="Myriad Pro"/>
              </a:endParaRPr>
            </a:p>
          </p:txBody>
        </p:sp>
        <p:sp>
          <p:nvSpPr>
            <p:cNvPr id="11" name="Rounded Rectangle 20"/>
            <p:cNvSpPr/>
            <p:nvPr/>
          </p:nvSpPr>
          <p:spPr>
            <a:xfrm>
              <a:off x="469621" y="1661638"/>
              <a:ext cx="1631891"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RDM</a:t>
              </a:r>
            </a:p>
          </p:txBody>
        </p:sp>
      </p:grpSp>
      <p:grpSp>
        <p:nvGrpSpPr>
          <p:cNvPr id="12" name="Group 28"/>
          <p:cNvGrpSpPr/>
          <p:nvPr/>
        </p:nvGrpSpPr>
        <p:grpSpPr>
          <a:xfrm>
            <a:off x="149866" y="3020203"/>
            <a:ext cx="11892980" cy="1675723"/>
            <a:chOff x="469621" y="3096462"/>
            <a:chExt cx="11271175" cy="1282945"/>
          </a:xfrm>
        </p:grpSpPr>
        <p:sp>
          <p:nvSpPr>
            <p:cNvPr id="13" name="Rounded Rectangle 25"/>
            <p:cNvSpPr/>
            <p:nvPr/>
          </p:nvSpPr>
          <p:spPr>
            <a:xfrm>
              <a:off x="2101512" y="3096462"/>
              <a:ext cx="9639284" cy="1281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Definition of the oneM2M system architecture including the oneM2M functional entities, resources, reference points and related message flows.</a:t>
              </a:r>
            </a:p>
            <a:p>
              <a:pPr marL="285750" indent="-285750">
                <a:buFont typeface="Arial" panose="020B0604020202020204" pitchFamily="34" charset="0"/>
                <a:buChar char="•"/>
              </a:pPr>
              <a:r>
                <a:rPr lang="en-US" sz="1200" dirty="0">
                  <a:solidFill>
                    <a:schemeClr val="tx1"/>
                  </a:solidFill>
                  <a:latin typeface="Myriad Pro"/>
                </a:rPr>
                <a:t>Definition of oneM2M system management including device management aspects.</a:t>
              </a:r>
            </a:p>
            <a:p>
              <a:pPr marL="285750" indent="-285750">
                <a:buFont typeface="Arial" panose="020B0604020202020204" pitchFamily="34" charset="0"/>
                <a:buChar char="•"/>
              </a:pPr>
              <a:r>
                <a:rPr lang="en-US" sz="1200" dirty="0">
                  <a:solidFill>
                    <a:schemeClr val="tx1"/>
                  </a:solidFill>
                  <a:latin typeface="Myriad Pro"/>
                </a:rPr>
                <a:t>Definition of the oneM2M protocol aspects including the oneM2M data types, request and response message primitives, procedures, schema definitions, serialization and bindings to underlying transport protocols. </a:t>
              </a:r>
            </a:p>
            <a:p>
              <a:pPr marL="285750" indent="-285750">
                <a:buFont typeface="Arial" panose="020B0604020202020204" pitchFamily="34" charset="0"/>
                <a:buChar char="•"/>
              </a:pPr>
              <a:r>
                <a:rPr lang="en-US" sz="1200" dirty="0">
                  <a:solidFill>
                    <a:schemeClr val="tx1"/>
                  </a:solidFill>
                  <a:latin typeface="Myriad Pro"/>
                </a:rPr>
                <a:t>Definition of the oneM2M security framework including means for identity, credential management, data privacy and security functions (authentication, confidentiality, integrity verification and authorization).</a:t>
              </a:r>
            </a:p>
            <a:p>
              <a:pPr marL="285750" indent="-285750">
                <a:buFont typeface="Arial" panose="020B0604020202020204" pitchFamily="34" charset="0"/>
                <a:buChar char="•"/>
              </a:pPr>
              <a:r>
                <a:rPr lang="en-US" sz="1200" dirty="0">
                  <a:solidFill>
                    <a:schemeClr val="tx1"/>
                  </a:solidFill>
                  <a:latin typeface="Myriad Pro"/>
                </a:rPr>
                <a:t>Development of specifications that clearly capture the definitions of the oneM2M architecture, protocol and security framework.</a:t>
              </a:r>
              <a:endParaRPr lang="en-US" sz="1200" dirty="0">
                <a:solidFill>
                  <a:srgbClr val="B42025"/>
                </a:solidFill>
                <a:latin typeface="Myriad Pro"/>
              </a:endParaRPr>
            </a:p>
          </p:txBody>
        </p:sp>
        <p:sp>
          <p:nvSpPr>
            <p:cNvPr id="14" name="Rounded Rectangle 21"/>
            <p:cNvSpPr/>
            <p:nvPr/>
          </p:nvSpPr>
          <p:spPr>
            <a:xfrm>
              <a:off x="469621" y="3097781"/>
              <a:ext cx="1631892" cy="1281626"/>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SDS</a:t>
              </a:r>
            </a:p>
          </p:txBody>
        </p:sp>
      </p:grpSp>
      <p:sp>
        <p:nvSpPr>
          <p:cNvPr id="4" name="Textfeld 3">
            <a:extLst>
              <a:ext uri="{FF2B5EF4-FFF2-40B4-BE49-F238E27FC236}">
                <a16:creationId xmlns:a16="http://schemas.microsoft.com/office/drawing/2014/main" id="{21EA7F3D-8032-418E-A4AE-D2B56BF1AE30}"/>
              </a:ext>
            </a:extLst>
          </p:cNvPr>
          <p:cNvSpPr txBox="1"/>
          <p:nvPr/>
        </p:nvSpPr>
        <p:spPr>
          <a:xfrm>
            <a:off x="1871784" y="4694202"/>
            <a:ext cx="2520690" cy="307777"/>
          </a:xfrm>
          <a:prstGeom prst="rect">
            <a:avLst/>
          </a:prstGeom>
          <a:noFill/>
        </p:spPr>
        <p:txBody>
          <a:bodyPr wrap="none" rtlCol="0">
            <a:spAutoFit/>
          </a:bodyPr>
          <a:lstStyle/>
          <a:p>
            <a:r>
              <a:rPr lang="en-US" sz="1400" dirty="0">
                <a:solidFill>
                  <a:schemeClr val="accent1"/>
                </a:solidFill>
              </a:rPr>
              <a:t>Testing &amp; Developers Ecosystem</a:t>
            </a:r>
          </a:p>
        </p:txBody>
      </p:sp>
      <p:sp>
        <p:nvSpPr>
          <p:cNvPr id="15" name="Textfeld 14">
            <a:extLst>
              <a:ext uri="{FF2B5EF4-FFF2-40B4-BE49-F238E27FC236}">
                <a16:creationId xmlns:a16="http://schemas.microsoft.com/office/drawing/2014/main" id="{A5D9AC63-648C-4AF4-A0B2-2722D25BC469}"/>
              </a:ext>
            </a:extLst>
          </p:cNvPr>
          <p:cNvSpPr txBox="1"/>
          <p:nvPr/>
        </p:nvSpPr>
        <p:spPr>
          <a:xfrm>
            <a:off x="1871785" y="1223288"/>
            <a:ext cx="2564356" cy="307777"/>
          </a:xfrm>
          <a:prstGeom prst="rect">
            <a:avLst/>
          </a:prstGeom>
          <a:noFill/>
        </p:spPr>
        <p:txBody>
          <a:bodyPr wrap="none" rtlCol="0">
            <a:spAutoFit/>
          </a:bodyPr>
          <a:lstStyle/>
          <a:p>
            <a:r>
              <a:rPr lang="en-US" sz="1400" dirty="0">
                <a:solidFill>
                  <a:srgbClr val="C00000"/>
                </a:solidFill>
              </a:rPr>
              <a:t>Requirements &amp; Domain Models</a:t>
            </a:r>
          </a:p>
        </p:txBody>
      </p:sp>
      <p:sp>
        <p:nvSpPr>
          <p:cNvPr id="16" name="Textfeld 15">
            <a:extLst>
              <a:ext uri="{FF2B5EF4-FFF2-40B4-BE49-F238E27FC236}">
                <a16:creationId xmlns:a16="http://schemas.microsoft.com/office/drawing/2014/main" id="{822BA262-6525-4615-8F5A-4F7035A596A8}"/>
              </a:ext>
            </a:extLst>
          </p:cNvPr>
          <p:cNvSpPr txBox="1"/>
          <p:nvPr/>
        </p:nvSpPr>
        <p:spPr>
          <a:xfrm>
            <a:off x="1871784" y="2961512"/>
            <a:ext cx="2026773" cy="307777"/>
          </a:xfrm>
          <a:prstGeom prst="rect">
            <a:avLst/>
          </a:prstGeom>
          <a:noFill/>
        </p:spPr>
        <p:txBody>
          <a:bodyPr wrap="none" rtlCol="0">
            <a:spAutoFit/>
          </a:bodyPr>
          <a:lstStyle/>
          <a:p>
            <a:r>
              <a:rPr lang="en-US" sz="1400" dirty="0">
                <a:solidFill>
                  <a:schemeClr val="accent1"/>
                </a:solidFill>
              </a:rPr>
              <a:t>System Design &amp; Security</a:t>
            </a:r>
          </a:p>
        </p:txBody>
      </p:sp>
    </p:spTree>
    <p:extLst>
      <p:ext uri="{BB962C8B-B14F-4D97-AF65-F5344CB8AC3E}">
        <p14:creationId xmlns:p14="http://schemas.microsoft.com/office/powerpoint/2010/main" val="49277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Verbs</a:t>
            </a:r>
            <a:br>
              <a:rPr lang="en-US" dirty="0"/>
            </a:br>
            <a:r>
              <a:rPr lang="en-US" sz="4000" b="0" dirty="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25837431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Verbs</a:t>
            </a:r>
            <a:br>
              <a:rPr lang="en-US" dirty="0"/>
            </a:br>
            <a:r>
              <a:rPr lang="en-US" sz="4000" b="0" dirty="0"/>
              <a:t>May/Need not - Should/Should not</a:t>
            </a:r>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8311469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yriad Pro"/>
              </a:rPr>
              <a:t>Voting List</a:t>
            </a: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6" name="Foliennummernplatzhalter 5"/>
          <p:cNvSpPr>
            <a:spLocks noGrp="1"/>
          </p:cNvSpPr>
          <p:nvPr>
            <p:ph type="sldNum" sz="quarter" idx="12"/>
          </p:nvPr>
        </p:nvSpPr>
        <p:spPr/>
        <p:txBody>
          <a:bodyPr/>
          <a:lstStyle/>
          <a:p>
            <a:fld id="{163F5A94-8458-4F17-AD3C-1A083E20221D}" type="slidenum">
              <a:rPr lang="en-US" smtClean="0"/>
              <a:t>24</a:t>
            </a:fld>
            <a:endParaRPr lang="en-US"/>
          </a:p>
        </p:txBody>
      </p:sp>
    </p:spTree>
    <p:extLst>
      <p:ext uri="{BB962C8B-B14F-4D97-AF65-F5344CB8AC3E}">
        <p14:creationId xmlns:p14="http://schemas.microsoft.com/office/powerpoint/2010/main" val="261329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extLst>
      <p:ext uri="{BB962C8B-B14F-4D97-AF65-F5344CB8AC3E}">
        <p14:creationId xmlns:p14="http://schemas.microsoft.com/office/powerpoint/2010/main" val="365128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26</a:t>
            </a:fld>
            <a:endParaRPr lang="en-US"/>
          </a:p>
        </p:txBody>
      </p:sp>
      <p:sp>
        <p:nvSpPr>
          <p:cNvPr id="3" name="Titel 2"/>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364186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581326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14646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cxnSpLocks/>
            <a:stCxn id="33" idx="2"/>
          </p:cNvCxnSpPr>
          <p:nvPr/>
        </p:nvCxnSpPr>
        <p:spPr>
          <a:xfrm>
            <a:off x="1613711" y="3916219"/>
            <a:ext cx="9776875" cy="10754"/>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09112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03540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442736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575898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48375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08123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341510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488124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Dec 3, 2018</a:t>
            </a:r>
          </a:p>
        </p:txBody>
      </p:sp>
      <p:sp>
        <p:nvSpPr>
          <p:cNvPr id="21" name="Textfeld 20"/>
          <p:cNvSpPr txBox="1"/>
          <p:nvPr/>
        </p:nvSpPr>
        <p:spPr>
          <a:xfrm>
            <a:off x="255029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394006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581247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14539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08968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448006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633497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13616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628069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7467962"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27325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147463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138722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454066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Mar 12. 2018</a:t>
            </a:r>
          </a:p>
        </p:txBody>
      </p:sp>
      <p:sp>
        <p:nvSpPr>
          <p:cNvPr id="3" name="Foliennummernplatzhalter 2"/>
          <p:cNvSpPr>
            <a:spLocks noGrp="1"/>
          </p:cNvSpPr>
          <p:nvPr>
            <p:ph type="sldNum" sz="quarter" idx="12"/>
          </p:nvPr>
        </p:nvSpPr>
        <p:spPr/>
        <p:txBody>
          <a:bodyPr/>
          <a:lstStyle/>
          <a:p>
            <a:fld id="{163F5A94-8458-4F17-AD3C-1A083E20221D}" type="slidenum">
              <a:rPr lang="en-US" smtClean="0"/>
              <a:t>27</a:t>
            </a:fld>
            <a:endParaRPr lang="en-US"/>
          </a:p>
        </p:txBody>
      </p:sp>
      <p:cxnSp>
        <p:nvCxnSpPr>
          <p:cNvPr id="32" name="Gerader Verbinder 31"/>
          <p:cNvCxnSpPr>
            <a:endCxn id="36" idx="2"/>
          </p:cNvCxnSpPr>
          <p:nvPr/>
        </p:nvCxnSpPr>
        <p:spPr>
          <a:xfrm flipH="1" flipV="1">
            <a:off x="7974765"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7920488"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434764"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4</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6884836"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Q3, 2021</a:t>
            </a:r>
          </a:p>
        </p:txBody>
      </p:sp>
      <p:cxnSp>
        <p:nvCxnSpPr>
          <p:cNvPr id="39" name="Gerader Verbinder 38">
            <a:extLst>
              <a:ext uri="{FF2B5EF4-FFF2-40B4-BE49-F238E27FC236}">
                <a16:creationId xmlns:a16="http://schemas.microsoft.com/office/drawing/2014/main" id="{7D068A62-6940-4E67-BE1E-7F943A1B4334}"/>
              </a:ext>
            </a:extLst>
          </p:cNvPr>
          <p:cNvCxnSpPr>
            <a:cxnSpLocks/>
            <a:endCxn id="41" idx="2"/>
          </p:cNvCxnSpPr>
          <p:nvPr/>
        </p:nvCxnSpPr>
        <p:spPr>
          <a:xfrm flipH="1" flipV="1">
            <a:off x="9557021" y="2855035"/>
            <a:ext cx="15898" cy="1033558"/>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Ellipse 39">
            <a:extLst>
              <a:ext uri="{FF2B5EF4-FFF2-40B4-BE49-F238E27FC236}">
                <a16:creationId xmlns:a16="http://schemas.microsoft.com/office/drawing/2014/main" id="{86AA86EB-F7DE-4C5D-B126-B73050D183FE}"/>
              </a:ext>
            </a:extLst>
          </p:cNvPr>
          <p:cNvSpPr/>
          <p:nvPr/>
        </p:nvSpPr>
        <p:spPr bwMode="gray">
          <a:xfrm>
            <a:off x="9517606" y="3872695"/>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1" name="Textfeld 40">
            <a:extLst>
              <a:ext uri="{FF2B5EF4-FFF2-40B4-BE49-F238E27FC236}">
                <a16:creationId xmlns:a16="http://schemas.microsoft.com/office/drawing/2014/main" id="{8952327C-ED66-4151-858A-51E669803B8D}"/>
              </a:ext>
            </a:extLst>
          </p:cNvPr>
          <p:cNvSpPr txBox="1"/>
          <p:nvPr/>
        </p:nvSpPr>
        <p:spPr>
          <a:xfrm>
            <a:off x="9017021" y="2304884"/>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5</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42" name="Textfeld 41">
            <a:extLst>
              <a:ext uri="{FF2B5EF4-FFF2-40B4-BE49-F238E27FC236}">
                <a16:creationId xmlns:a16="http://schemas.microsoft.com/office/drawing/2014/main" id="{604D3905-C16D-44F6-9FCF-601A29E67BA2}"/>
              </a:ext>
            </a:extLst>
          </p:cNvPr>
          <p:cNvSpPr txBox="1"/>
          <p:nvPr/>
        </p:nvSpPr>
        <p:spPr>
          <a:xfrm rot="18503186">
            <a:off x="8481954" y="4330931"/>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Q1, 2023</a:t>
            </a:r>
          </a:p>
        </p:txBody>
      </p:sp>
    </p:spTree>
    <p:extLst>
      <p:ext uri="{BB962C8B-B14F-4D97-AF65-F5344CB8AC3E}">
        <p14:creationId xmlns:p14="http://schemas.microsoft.com/office/powerpoint/2010/main" val="311386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210" y="1095469"/>
            <a:ext cx="6316979" cy="4932429"/>
          </a:xfrm>
          <a:prstGeom prst="rect">
            <a:avLst/>
          </a:prstGeom>
          <a:ln w="25400">
            <a:noFill/>
          </a:ln>
        </p:spPr>
        <p:txBody>
          <a:bodyPr/>
          <a:lstStyle/>
          <a:p>
            <a:pPr marL="742950" lvl="1" indent="-285750" eaLnBrk="0" hangingPunct="0">
              <a:spcBef>
                <a:spcPts val="200"/>
              </a:spcBef>
              <a:buFont typeface="Wingdings" panose="05000000000000000000" pitchFamily="2" charset="2"/>
              <a:buChar char="q"/>
            </a:pPr>
            <a:endParaRPr lang="en-US" sz="100" dirty="0">
              <a:solidFill>
                <a:srgbClr val="C00000"/>
              </a:solidFill>
            </a:endParaRPr>
          </a:p>
          <a:p>
            <a:pPr marL="742950" lvl="1" indent="-285750" eaLnBrk="0" hangingPunct="0">
              <a:spcBef>
                <a:spcPts val="200"/>
              </a:spcBef>
              <a:buFont typeface="Wingdings" panose="05000000000000000000" pitchFamily="2" charset="2"/>
              <a:buChar char="q"/>
            </a:pPr>
            <a:r>
              <a:rPr lang="en-US" sz="900" dirty="0">
                <a:solidFill>
                  <a:srgbClr val="C00000"/>
                </a:solidFill>
              </a:rPr>
              <a:t>TS 0001: Functional Architecture</a:t>
            </a:r>
          </a:p>
          <a:p>
            <a:pPr marL="742950" lvl="1" indent="-285750" eaLnBrk="0" hangingPunct="0">
              <a:spcBef>
                <a:spcPts val="200"/>
              </a:spcBef>
              <a:buFont typeface="Wingdings" panose="05000000000000000000" pitchFamily="2" charset="2"/>
              <a:buChar char="q"/>
            </a:pPr>
            <a:r>
              <a:rPr lang="en-US" sz="900" dirty="0">
                <a:solidFill>
                  <a:srgbClr val="C00000"/>
                </a:solidFill>
              </a:rPr>
              <a:t>TS 0002: Requirements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0003: Security Solutions</a:t>
            </a:r>
          </a:p>
          <a:p>
            <a:pPr marL="742950" lvl="1" indent="-285750" eaLnBrk="0" hangingPunct="0">
              <a:spcBef>
                <a:spcPts val="200"/>
              </a:spcBef>
              <a:buFont typeface="Wingdings" panose="05000000000000000000" pitchFamily="2" charset="2"/>
              <a:buChar char="q"/>
            </a:pPr>
            <a:r>
              <a:rPr lang="en-US" sz="900" dirty="0">
                <a:solidFill>
                  <a:srgbClr val="C00000"/>
                </a:solidFill>
              </a:rPr>
              <a:t>TS 0004: Service Layer Core Protocol</a:t>
            </a:r>
          </a:p>
          <a:p>
            <a:pPr marL="742950" lvl="1" indent="-285750" eaLnBrk="0" hangingPunct="0">
              <a:spcBef>
                <a:spcPts val="200"/>
              </a:spcBef>
              <a:buFont typeface="Wingdings" panose="05000000000000000000" pitchFamily="2" charset="2"/>
              <a:buChar char="q"/>
            </a:pPr>
            <a:r>
              <a:rPr lang="en-US" sz="900" dirty="0">
                <a:solidFill>
                  <a:srgbClr val="C00000"/>
                </a:solidFill>
              </a:rPr>
              <a:t>TS 0005: Management Enablement (OMA)</a:t>
            </a:r>
          </a:p>
          <a:p>
            <a:pPr marL="742950" lvl="1" indent="-285750" eaLnBrk="0" hangingPunct="0">
              <a:spcBef>
                <a:spcPts val="200"/>
              </a:spcBef>
              <a:buFont typeface="Wingdings" panose="05000000000000000000" pitchFamily="2" charset="2"/>
              <a:buChar char="q"/>
            </a:pPr>
            <a:r>
              <a:rPr lang="en-US" sz="900" dirty="0">
                <a:solidFill>
                  <a:srgbClr val="C00000"/>
                </a:solidFill>
              </a:rPr>
              <a:t>TS 0006: Management Enablement (BBF)</a:t>
            </a:r>
          </a:p>
          <a:p>
            <a:pPr marL="742950" lvl="1" indent="-285750" eaLnBrk="0" hangingPunct="0">
              <a:spcBef>
                <a:spcPts val="200"/>
              </a:spcBef>
              <a:buFont typeface="Wingdings" panose="05000000000000000000" pitchFamily="2" charset="2"/>
              <a:buChar char="q"/>
            </a:pPr>
            <a:r>
              <a:rPr lang="en-US" sz="900" dirty="0">
                <a:solidFill>
                  <a:srgbClr val="C00000"/>
                </a:solidFill>
              </a:rPr>
              <a:t>TS 0007: Service Components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0009: HTTP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0010: MQTT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0011: Common Terminology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0012: oneM2M Base Ontology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0014: LWM2M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0015: Testing Framework</a:t>
            </a:r>
          </a:p>
          <a:p>
            <a:pPr marL="742950" lvl="1" indent="-285750" eaLnBrk="0" hangingPunct="0">
              <a:spcBef>
                <a:spcPts val="200"/>
              </a:spcBef>
              <a:buFont typeface="Wingdings" panose="05000000000000000000" pitchFamily="2" charset="2"/>
              <a:buChar char="q"/>
            </a:pPr>
            <a:r>
              <a:rPr lang="en-US" sz="900" dirty="0">
                <a:solidFill>
                  <a:srgbClr val="C00000"/>
                </a:solidFill>
              </a:rPr>
              <a:t>TS 0020: WebSocket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0021: oneM2M and AllJoyn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0023: Home Appliances Information Model and Mapping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0024: OIC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TR 0001: Use Cases Collection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0007: Study of Abstraction and Semantic Enablements</a:t>
            </a:r>
          </a:p>
          <a:p>
            <a:pPr marL="742950" lvl="1" indent="-285750" eaLnBrk="0" hangingPunct="0">
              <a:spcBef>
                <a:spcPts val="200"/>
              </a:spcBef>
              <a:buFont typeface="Wingdings" panose="05000000000000000000" pitchFamily="2" charset="2"/>
              <a:buChar char="q"/>
            </a:pPr>
            <a:r>
              <a:rPr lang="en-US" sz="900" dirty="0">
                <a:solidFill>
                  <a:srgbClr val="C00000"/>
                </a:solidFill>
              </a:rPr>
              <a:t>TR 0008: Security</a:t>
            </a:r>
          </a:p>
          <a:p>
            <a:pPr marL="742950" lvl="1" indent="-285750" eaLnBrk="0" hangingPunct="0">
              <a:spcBef>
                <a:spcPts val="200"/>
              </a:spcBef>
              <a:buFont typeface="Wingdings" panose="05000000000000000000" pitchFamily="2" charset="2"/>
              <a:buChar char="q"/>
            </a:pPr>
            <a:r>
              <a:rPr lang="en-US" sz="900" dirty="0">
                <a:solidFill>
                  <a:srgbClr val="C00000"/>
                </a:solidFill>
              </a:rPr>
              <a:t>TR 0012: oneM2M End-to-End security and Group Authentication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0016: Study of Authorization Architecture for Supporting Heterogeneous Access Control Policies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0017: Home Domain Abstract Information Model</a:t>
            </a:r>
          </a:p>
          <a:p>
            <a:pPr marL="742950" lvl="1" indent="-285750" eaLnBrk="0" hangingPunct="0">
              <a:spcBef>
                <a:spcPts val="200"/>
              </a:spcBef>
              <a:buFont typeface="Wingdings" panose="05000000000000000000" pitchFamily="2" charset="2"/>
              <a:buChar char="q"/>
            </a:pPr>
            <a:r>
              <a:rPr lang="en-US" sz="900" dirty="0">
                <a:solidFill>
                  <a:srgbClr val="C00000"/>
                </a:solidFill>
              </a:rPr>
              <a:t>TR 0018: Industrial Domain Enablement</a:t>
            </a:r>
          </a:p>
          <a:p>
            <a:pPr marL="742950" lvl="1" indent="-285750" eaLnBrk="0" hangingPunct="0">
              <a:spcBef>
                <a:spcPts val="200"/>
              </a:spcBef>
              <a:buFont typeface="Wingdings" panose="05000000000000000000" pitchFamily="2" charset="2"/>
              <a:buChar char="q"/>
            </a:pPr>
            <a:r>
              <a:rPr lang="en-US" sz="900" dirty="0">
                <a:solidFill>
                  <a:srgbClr val="C00000"/>
                </a:solidFill>
              </a:rPr>
              <a:t>TR 0022: Continuation and Integration of HGI Smart Home Activities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0024: 3GPP Release 13 Interworking</a:t>
            </a:r>
          </a:p>
          <a:p>
            <a:pPr marL="742950" lvl="1" indent="-285750" eaLnBrk="0" hangingPunct="0">
              <a:spcBef>
                <a:spcPts val="200"/>
              </a:spcBef>
              <a:buFont typeface="Wingdings" panose="05000000000000000000" pitchFamily="2" charset="2"/>
              <a:buChar char="q"/>
            </a:pPr>
            <a:r>
              <a:rPr lang="en-US" sz="900" b="1" dirty="0">
                <a:solidFill>
                  <a:srgbClr val="C00000"/>
                </a:solidFill>
              </a:rPr>
              <a:t>TS-0032 – MAF and MEF Interface Specification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TR-0025 Application developer guide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TR-0034 </a:t>
            </a:r>
            <a:r>
              <a:rPr lang="en-US" sz="900" b="1" dirty="0" err="1">
                <a:solidFill>
                  <a:srgbClr val="C00000"/>
                </a:solidFill>
              </a:rPr>
              <a:t>CoAP</a:t>
            </a:r>
            <a:r>
              <a:rPr lang="en-US" sz="900" b="1" dirty="0">
                <a:solidFill>
                  <a:srgbClr val="C00000"/>
                </a:solidFill>
              </a:rPr>
              <a:t> binding and long polling for temp. </a:t>
            </a:r>
            <a:r>
              <a:rPr lang="en-US" sz="900" b="1" dirty="0" err="1">
                <a:solidFill>
                  <a:srgbClr val="C00000"/>
                </a:solidFill>
              </a:rPr>
              <a:t>monit</a:t>
            </a:r>
            <a:r>
              <a:rPr lang="en-US" sz="900" b="1" dirty="0">
                <a:solidFill>
                  <a:srgbClr val="C00000"/>
                </a:solidFill>
              </a:rPr>
              <a:t>. </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TR-0035 Device management use case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TR-0037 Smart farm example using MQTT binding</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TR-0039 Developer guide-SDT-based implementation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TR-0045 Implementing semantics</a:t>
            </a:r>
          </a:p>
          <a:p>
            <a:pPr marL="742950" lvl="1" indent="-285750" eaLnBrk="0" hangingPunct="0">
              <a:spcBef>
                <a:spcPts val="200"/>
              </a:spcBef>
              <a:buFont typeface="Wingdings" panose="05000000000000000000" pitchFamily="2" charset="2"/>
              <a:buChar char="q"/>
            </a:pPr>
            <a:endParaRPr lang="en-US" sz="1000" dirty="0">
              <a:solidFill>
                <a:srgbClr val="C00000"/>
              </a:solidFill>
            </a:endParaRPr>
          </a:p>
        </p:txBody>
      </p:sp>
      <p:sp>
        <p:nvSpPr>
          <p:cNvPr id="6" name="Rectangle 3"/>
          <p:cNvSpPr/>
          <p:nvPr/>
        </p:nvSpPr>
        <p:spPr>
          <a:xfrm rot="2203317">
            <a:off x="8537578" y="2464706"/>
            <a:ext cx="3312104" cy="769441"/>
          </a:xfrm>
          <a:prstGeom prst="rect">
            <a:avLst/>
          </a:prstGeom>
          <a:ln>
            <a:solidFill>
              <a:schemeClr val="tx1">
                <a:lumMod val="65000"/>
                <a:lumOff val="35000"/>
              </a:schemeClr>
            </a:solidFill>
          </a:ln>
        </p:spPr>
        <p:txBody>
          <a:bodyPr wrap="square">
            <a:spAutoFit/>
          </a:bodyPr>
          <a:lstStyle/>
          <a:p>
            <a:r>
              <a:rPr lang="en-US" sz="1600" dirty="0"/>
              <a:t>See all published documents by </a:t>
            </a:r>
            <a:br>
              <a:rPr lang="en-US" sz="1600" dirty="0"/>
            </a:br>
            <a:r>
              <a:rPr lang="en-US" sz="1600" dirty="0"/>
              <a:t>oneM2M and its Partner Type 1 : </a:t>
            </a:r>
            <a:endParaRPr lang="en-US" sz="1600" dirty="0">
              <a:hlinkClick r:id="rId2"/>
            </a:endParaRPr>
          </a:p>
          <a:p>
            <a:r>
              <a:rPr lang="en-US" sz="1000" dirty="0">
                <a:hlinkClick r:id="rId2"/>
              </a:rPr>
              <a:t>http://www.onem2m.org/technical/published-documents</a:t>
            </a:r>
            <a:r>
              <a:rPr lang="en-US" sz="1100" dirty="0"/>
              <a:t> </a:t>
            </a:r>
            <a:endParaRPr lang="en-US" sz="1050" dirty="0"/>
          </a:p>
        </p:txBody>
      </p:sp>
      <p:sp>
        <p:nvSpPr>
          <p:cNvPr id="7" name="Geschweifte Klammer links 6"/>
          <p:cNvSpPr/>
          <p:nvPr/>
        </p:nvSpPr>
        <p:spPr>
          <a:xfrm>
            <a:off x="2650921" y="1229919"/>
            <a:ext cx="196492" cy="1558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Geschweifte Klammer links 7"/>
          <p:cNvSpPr/>
          <p:nvPr/>
        </p:nvSpPr>
        <p:spPr>
          <a:xfrm>
            <a:off x="2159769" y="1229919"/>
            <a:ext cx="274060" cy="4138786"/>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rot="16200000">
            <a:off x="1928558" y="1820623"/>
            <a:ext cx="1150638" cy="369332"/>
          </a:xfrm>
          <a:prstGeom prst="rect">
            <a:avLst/>
          </a:prstGeom>
          <a:noFill/>
        </p:spPr>
        <p:txBody>
          <a:bodyPr wrap="square" rtlCol="0">
            <a:spAutoFit/>
          </a:bodyPr>
          <a:lstStyle/>
          <a:p>
            <a:r>
              <a:rPr lang="en-US" dirty="0">
                <a:solidFill>
                  <a:schemeClr val="tx2"/>
                </a:solidFill>
              </a:rPr>
              <a:t>Release 1</a:t>
            </a:r>
            <a:endParaRPr lang="en-US" baseline="30000" dirty="0">
              <a:solidFill>
                <a:schemeClr val="tx2"/>
              </a:solidFill>
            </a:endParaRPr>
          </a:p>
        </p:txBody>
      </p:sp>
      <p:sp>
        <p:nvSpPr>
          <p:cNvPr id="10" name="Textfeld 9"/>
          <p:cNvSpPr txBox="1"/>
          <p:nvPr/>
        </p:nvSpPr>
        <p:spPr>
          <a:xfrm rot="16200000">
            <a:off x="1355936" y="2919945"/>
            <a:ext cx="1302246" cy="369332"/>
          </a:xfrm>
          <a:prstGeom prst="rect">
            <a:avLst/>
          </a:prstGeom>
          <a:noFill/>
        </p:spPr>
        <p:txBody>
          <a:bodyPr wrap="square" rtlCol="0">
            <a:spAutoFit/>
          </a:bodyPr>
          <a:lstStyle/>
          <a:p>
            <a:r>
              <a:rPr lang="en-US" dirty="0">
                <a:solidFill>
                  <a:schemeClr val="tx2"/>
                </a:solidFill>
              </a:rPr>
              <a:t>Release 2</a:t>
            </a:r>
            <a:endParaRPr lang="en-US" baseline="30000" dirty="0">
              <a:solidFill>
                <a:schemeClr val="tx2"/>
              </a:solidFill>
            </a:endParaRPr>
          </a:p>
        </p:txBody>
      </p:sp>
      <p:sp>
        <p:nvSpPr>
          <p:cNvPr id="11" name="Geschweifte Klammer links 10"/>
          <p:cNvSpPr/>
          <p:nvPr/>
        </p:nvSpPr>
        <p:spPr>
          <a:xfrm>
            <a:off x="1668617" y="1229920"/>
            <a:ext cx="274060" cy="5252362"/>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p:cNvSpPr txBox="1"/>
          <p:nvPr/>
        </p:nvSpPr>
        <p:spPr>
          <a:xfrm rot="16200000">
            <a:off x="792826" y="3571428"/>
            <a:ext cx="1313269" cy="369332"/>
          </a:xfrm>
          <a:prstGeom prst="rect">
            <a:avLst/>
          </a:prstGeom>
          <a:noFill/>
        </p:spPr>
        <p:txBody>
          <a:bodyPr wrap="square" rtlCol="0">
            <a:spAutoFit/>
          </a:bodyPr>
          <a:lstStyle/>
          <a:p>
            <a:r>
              <a:rPr lang="en-US" dirty="0">
                <a:solidFill>
                  <a:schemeClr val="tx2"/>
                </a:solidFill>
              </a:rPr>
              <a:t>Release 2A</a:t>
            </a:r>
            <a:endParaRPr lang="en-US" baseline="30000" dirty="0">
              <a:solidFill>
                <a:schemeClr val="tx2"/>
              </a:solidFill>
            </a:endParaRPr>
          </a:p>
        </p:txBody>
      </p:sp>
      <p:sp>
        <p:nvSpPr>
          <p:cNvPr id="4" name="Titel 3"/>
          <p:cNvSpPr>
            <a:spLocks noGrp="1"/>
          </p:cNvSpPr>
          <p:nvPr>
            <p:ph type="title"/>
          </p:nvPr>
        </p:nvSpPr>
        <p:spPr/>
        <p:txBody>
          <a:bodyPr>
            <a:normAutofit/>
          </a:bodyPr>
          <a:lstStyle/>
          <a:p>
            <a:r>
              <a:rPr lang="en-US" dirty="0"/>
              <a:t>oneM2M Releases and Specifications</a:t>
            </a:r>
          </a:p>
        </p:txBody>
      </p:sp>
      <p:sp>
        <p:nvSpPr>
          <p:cNvPr id="2" name="Textfeld 1"/>
          <p:cNvSpPr txBox="1"/>
          <p:nvPr/>
        </p:nvSpPr>
        <p:spPr>
          <a:xfrm>
            <a:off x="8636189" y="5002593"/>
            <a:ext cx="3448636" cy="1169551"/>
          </a:xfrm>
          <a:prstGeom prst="rect">
            <a:avLst/>
          </a:prstGeom>
          <a:solidFill>
            <a:schemeClr val="bg2"/>
          </a:solidFill>
        </p:spPr>
        <p:txBody>
          <a:bodyPr wrap="none" rtlCol="0">
            <a:spAutoFit/>
          </a:bodyPr>
          <a:lstStyle/>
          <a:p>
            <a:r>
              <a:rPr lang="en-US" sz="1400" dirty="0"/>
              <a:t>For details see also</a:t>
            </a:r>
          </a:p>
          <a:p>
            <a:r>
              <a:rPr lang="en-US" sz="1400" dirty="0"/>
              <a:t>[1] ADM-0008-Release 1 Control Document</a:t>
            </a:r>
          </a:p>
          <a:p>
            <a:r>
              <a:rPr lang="en-US" sz="1400" dirty="0"/>
              <a:t>[2] ADM-0011-Release 2 Control Document</a:t>
            </a:r>
          </a:p>
          <a:p>
            <a:r>
              <a:rPr lang="en-US" sz="1400" dirty="0"/>
              <a:t>[3] ADM-0012-Release 2A Control Document</a:t>
            </a:r>
          </a:p>
          <a:p>
            <a:endParaRPr lang="en-US" sz="1400" dirty="0"/>
          </a:p>
        </p:txBody>
      </p:sp>
    </p:spTree>
    <p:extLst>
      <p:ext uri="{BB962C8B-B14F-4D97-AF65-F5344CB8AC3E}">
        <p14:creationId xmlns:p14="http://schemas.microsoft.com/office/powerpoint/2010/main" val="102005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a:t>oneM2M Release 3 Deliverables</a:t>
            </a:r>
          </a:p>
        </p:txBody>
      </p:sp>
      <p:sp>
        <p:nvSpPr>
          <p:cNvPr id="13" name="Inhaltsplatzhalter 2"/>
          <p:cNvSpPr txBox="1">
            <a:spLocks/>
          </p:cNvSpPr>
          <p:nvPr/>
        </p:nvSpPr>
        <p:spPr>
          <a:xfrm>
            <a:off x="2481126" y="1364190"/>
            <a:ext cx="3969291" cy="3886744"/>
          </a:xfrm>
          <a:prstGeom prst="rect">
            <a:avLst/>
          </a:prstGeom>
          <a:solidFill>
            <a:schemeClr val="bg1">
              <a:lumMod val="95000"/>
            </a:schemeClr>
          </a:solidFill>
        </p:spPr>
        <p:txBody>
          <a:bodyPr>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TS 0001 - Functional Architecture, V 3.13.2</a:t>
            </a:r>
          </a:p>
          <a:p>
            <a:pPr marL="0" indent="0">
              <a:buFont typeface="Arial" panose="020B0604020202020204" pitchFamily="34" charset="0"/>
              <a:buNone/>
            </a:pPr>
            <a:r>
              <a:rPr lang="en-US" sz="1400"/>
              <a:t>TS 0002 - Requirements, V 3.1.2</a:t>
            </a:r>
          </a:p>
          <a:p>
            <a:pPr marL="0" indent="0">
              <a:buFont typeface="Arial" panose="020B0604020202020204" pitchFamily="34" charset="0"/>
              <a:buNone/>
            </a:pPr>
            <a:r>
              <a:rPr lang="en-US" sz="1400"/>
              <a:t>TS 0003 - Security Solutions, V 3.10.2</a:t>
            </a:r>
          </a:p>
          <a:p>
            <a:pPr marL="0" indent="0">
              <a:buFont typeface="Arial" panose="020B0604020202020204" pitchFamily="34" charset="0"/>
              <a:buNone/>
            </a:pPr>
            <a:r>
              <a:rPr lang="en-US" sz="1400"/>
              <a:t>TS 0004 - Service Layer Core Protocol, V 3.11.0</a:t>
            </a:r>
          </a:p>
          <a:p>
            <a:pPr marL="0" indent="0">
              <a:buFont typeface="Arial" panose="020B0604020202020204" pitchFamily="34" charset="0"/>
              <a:buNone/>
            </a:pPr>
            <a:r>
              <a:rPr lang="en-US" sz="1400"/>
              <a:t>TS 0005 – Management enablement (OMA), V 3.4.2</a:t>
            </a:r>
          </a:p>
          <a:p>
            <a:pPr marL="0" indent="0">
              <a:buFont typeface="Arial" panose="020B0604020202020204" pitchFamily="34" charset="0"/>
              <a:buNone/>
            </a:pPr>
            <a:r>
              <a:rPr lang="en-US" sz="1400"/>
              <a:t>TS 0006 – Management enablement (BBF),  V 3.6.2</a:t>
            </a:r>
          </a:p>
          <a:p>
            <a:pPr marL="0" indent="0">
              <a:buFont typeface="Arial" panose="020B0604020202020204" pitchFamily="34" charset="0"/>
              <a:buNone/>
            </a:pPr>
            <a:r>
              <a:rPr lang="en-US" sz="1400"/>
              <a:t>TS 0008 – CoAP Protocol Binding, V 3.3.1</a:t>
            </a:r>
          </a:p>
          <a:p>
            <a:pPr marL="0" indent="0">
              <a:buFont typeface="Arial" panose="020B0604020202020204" pitchFamily="34" charset="0"/>
              <a:buNone/>
            </a:pPr>
            <a:r>
              <a:rPr lang="en-US" sz="1400"/>
              <a:t>TS 0009 – HTTP Protocol Binding,  V3.2.0</a:t>
            </a:r>
          </a:p>
          <a:p>
            <a:pPr marL="0" indent="0">
              <a:buFont typeface="Arial" panose="020B0604020202020204" pitchFamily="34" charset="0"/>
              <a:buNone/>
            </a:pPr>
            <a:r>
              <a:rPr lang="en-US" sz="1400"/>
              <a:t>TS 0010 – MQTT Protocol Binding,  V 3.0.2</a:t>
            </a:r>
          </a:p>
          <a:p>
            <a:pPr marL="0" indent="0">
              <a:buFont typeface="Arial" panose="020B0604020202020204" pitchFamily="34" charset="0"/>
              <a:buNone/>
            </a:pPr>
            <a:r>
              <a:rPr lang="en-US" sz="1400"/>
              <a:t>TS 0011 – Common Terminology, V 3.0.2</a:t>
            </a:r>
          </a:p>
          <a:p>
            <a:pPr marL="0" indent="0">
              <a:buFont typeface="Arial" panose="020B0604020202020204" pitchFamily="34" charset="0"/>
              <a:buNone/>
            </a:pPr>
            <a:r>
              <a:rPr lang="en-US" sz="1400"/>
              <a:t>TS-0012 – Base Ontology, V 3.7.3</a:t>
            </a:r>
          </a:p>
          <a:p>
            <a:pPr marL="0" indent="0">
              <a:buFont typeface="Arial" panose="020B0604020202020204" pitchFamily="34" charset="0"/>
              <a:buNone/>
            </a:pPr>
            <a:r>
              <a:rPr lang="en-US" sz="1400"/>
              <a:t>TS-0014 – LWM2M Interworking, V 3.1.1</a:t>
            </a:r>
            <a:endParaRPr lang="en-US" sz="1400" dirty="0"/>
          </a:p>
        </p:txBody>
      </p:sp>
      <p:sp>
        <p:nvSpPr>
          <p:cNvPr id="14" name="Inhaltsplatzhalter 2"/>
          <p:cNvSpPr txBox="1">
            <a:spLocks/>
          </p:cNvSpPr>
          <p:nvPr/>
        </p:nvSpPr>
        <p:spPr>
          <a:xfrm>
            <a:off x="6521827" y="1364053"/>
            <a:ext cx="5206883" cy="388701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TS-0016 – Secure Environment Abstraction V 3.0.2</a:t>
            </a:r>
          </a:p>
          <a:p>
            <a:pPr marL="0" indent="0">
              <a:buNone/>
            </a:pPr>
            <a:r>
              <a:rPr lang="en-US" sz="1400" dirty="0"/>
              <a:t>TS-0020 – </a:t>
            </a:r>
            <a:r>
              <a:rPr lang="en-US" sz="1400" dirty="0" err="1"/>
              <a:t>WebSocket</a:t>
            </a:r>
            <a:r>
              <a:rPr lang="en-US" sz="1400" dirty="0"/>
              <a:t> Protocol Binding, V 3.0.1</a:t>
            </a:r>
          </a:p>
          <a:p>
            <a:pPr marL="0" indent="0">
              <a:buNone/>
            </a:pPr>
            <a:r>
              <a:rPr lang="en-US" sz="1400" dirty="0"/>
              <a:t>TS-0022 – Field Device Configuration-V 3.0.1</a:t>
            </a:r>
          </a:p>
          <a:p>
            <a:pPr marL="0" indent="0">
              <a:buNone/>
            </a:pPr>
            <a:r>
              <a:rPr lang="en-US" sz="1400" dirty="0"/>
              <a:t>TS-0023 – Home Appliances Information Model and Mapping, V 3.7.3</a:t>
            </a:r>
          </a:p>
          <a:p>
            <a:pPr marL="0" indent="0">
              <a:buNone/>
            </a:pPr>
            <a:r>
              <a:rPr lang="en-US" sz="1400" dirty="0"/>
              <a:t>TS-0024 – OCF Interworking, V 3.2.2</a:t>
            </a:r>
          </a:p>
          <a:p>
            <a:pPr marL="0" indent="0">
              <a:buNone/>
            </a:pPr>
            <a:r>
              <a:rPr lang="en-US" sz="1400" dirty="0"/>
              <a:t>TS-0026 – 3GPP Interworking V3.0.0</a:t>
            </a:r>
          </a:p>
          <a:p>
            <a:pPr marL="0" indent="0">
              <a:buNone/>
            </a:pPr>
            <a:r>
              <a:rPr lang="en-US" sz="1400" dirty="0"/>
              <a:t>TS-0030 – Ontology Based Interworking V 3.0.3</a:t>
            </a:r>
          </a:p>
          <a:p>
            <a:pPr marL="0" indent="0">
              <a:buNone/>
            </a:pPr>
            <a:r>
              <a:rPr lang="en-US" sz="1400" dirty="0"/>
              <a:t>TS-0031 – Feature Catalogue V 3.0.0</a:t>
            </a:r>
          </a:p>
          <a:p>
            <a:pPr marL="0" indent="0">
              <a:buNone/>
            </a:pPr>
            <a:r>
              <a:rPr lang="en-US" sz="1400" dirty="0"/>
              <a:t>TS-0032 – MAF and MEF Interface Specification V 3.0.1</a:t>
            </a:r>
          </a:p>
          <a:p>
            <a:pPr marL="0" indent="0">
              <a:buNone/>
            </a:pPr>
            <a:r>
              <a:rPr lang="en-US" sz="1400" dirty="0"/>
              <a:t>TS-0033 – Interworking Framework V 3.0.0</a:t>
            </a:r>
          </a:p>
          <a:p>
            <a:pPr marL="0" indent="0">
              <a:buNone/>
            </a:pPr>
            <a:r>
              <a:rPr lang="en-US" sz="1400" dirty="0"/>
              <a:t>TS-0034 – Semantics Support V 3.0.0</a:t>
            </a:r>
          </a:p>
          <a:p>
            <a:pPr marL="0" indent="0">
              <a:buNone/>
            </a:pPr>
            <a:r>
              <a:rPr lang="en-US" sz="1400" dirty="0"/>
              <a:t>TS-0035 – </a:t>
            </a:r>
            <a:r>
              <a:rPr lang="en-US" sz="1400" dirty="0" err="1"/>
              <a:t>OSGi</a:t>
            </a:r>
            <a:r>
              <a:rPr lang="en-US" sz="1400" dirty="0"/>
              <a:t> Interworking V 3.0.0</a:t>
            </a:r>
          </a:p>
        </p:txBody>
      </p:sp>
      <p:sp>
        <p:nvSpPr>
          <p:cNvPr id="15" name="Inhaltsplatzhalter 2"/>
          <p:cNvSpPr txBox="1">
            <a:spLocks/>
          </p:cNvSpPr>
          <p:nvPr/>
        </p:nvSpPr>
        <p:spPr>
          <a:xfrm>
            <a:off x="2488900" y="5335676"/>
            <a:ext cx="9239810" cy="1008176"/>
          </a:xfrm>
          <a:prstGeom prst="rect">
            <a:avLst/>
          </a:prstGeom>
          <a:solidFill>
            <a:schemeClr val="bg1">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TR-0001 Use Cases Collection, V 3.1.1</a:t>
            </a:r>
          </a:p>
          <a:p>
            <a:pPr marL="0" indent="0">
              <a:buNone/>
            </a:pPr>
            <a:r>
              <a:rPr lang="en-US" sz="1400" dirty="0"/>
              <a:t>TR-0026 Vehicular Domain Enablement, V 3.0.1</a:t>
            </a:r>
          </a:p>
          <a:p>
            <a:pPr marL="0" indent="0">
              <a:buNone/>
            </a:pPr>
            <a:r>
              <a:rPr lang="en-US" sz="1400" dirty="0"/>
              <a:t>TR-0033 Study on Enhanced Semantic Enablement V 3.0.0</a:t>
            </a:r>
          </a:p>
        </p:txBody>
      </p:sp>
      <p:sp>
        <p:nvSpPr>
          <p:cNvPr id="16" name="Rechteck 15"/>
          <p:cNvSpPr/>
          <p:nvPr/>
        </p:nvSpPr>
        <p:spPr>
          <a:xfrm>
            <a:off x="452387" y="1364053"/>
            <a:ext cx="1915428" cy="388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a:t>
            </a:r>
            <a:br>
              <a:rPr lang="en-US" dirty="0"/>
            </a:br>
            <a:r>
              <a:rPr lang="en-US" dirty="0"/>
              <a:t>Specifications</a:t>
            </a:r>
          </a:p>
        </p:txBody>
      </p:sp>
      <p:sp>
        <p:nvSpPr>
          <p:cNvPr id="17" name="Rechteck 16"/>
          <p:cNvSpPr/>
          <p:nvPr/>
        </p:nvSpPr>
        <p:spPr>
          <a:xfrm>
            <a:off x="452387" y="5335676"/>
            <a:ext cx="1915428" cy="10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a:t>
            </a:r>
            <a:br>
              <a:rPr lang="en-US" dirty="0"/>
            </a:br>
            <a:r>
              <a:rPr lang="en-US" dirty="0"/>
              <a:t>Reports</a:t>
            </a:r>
          </a:p>
        </p:txBody>
      </p:sp>
      <p:sp>
        <p:nvSpPr>
          <p:cNvPr id="5" name="Textfeld 4"/>
          <p:cNvSpPr txBox="1"/>
          <p:nvPr/>
        </p:nvSpPr>
        <p:spPr>
          <a:xfrm>
            <a:off x="459095" y="808928"/>
            <a:ext cx="3918893" cy="369332"/>
          </a:xfrm>
          <a:prstGeom prst="rect">
            <a:avLst/>
          </a:prstGeom>
          <a:noFill/>
        </p:spPr>
        <p:txBody>
          <a:bodyPr wrap="none" rtlCol="0">
            <a:spAutoFit/>
          </a:bodyPr>
          <a:lstStyle/>
          <a:p>
            <a:r>
              <a:rPr lang="en-US" dirty="0"/>
              <a:t>ADM-0017 Release 3 Control Document</a:t>
            </a:r>
          </a:p>
        </p:txBody>
      </p:sp>
    </p:spTree>
    <p:extLst>
      <p:ext uri="{BB962C8B-B14F-4D97-AF65-F5344CB8AC3E}">
        <p14:creationId xmlns:p14="http://schemas.microsoft.com/office/powerpoint/2010/main" val="292660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559718" y="1303030"/>
            <a:ext cx="8969376" cy="3954862"/>
          </a:xfrm>
          <a:prstGeom prst="rect">
            <a:avLst/>
          </a:prstGeom>
          <a:noFill/>
          <a:ln>
            <a:noFill/>
          </a:ln>
          <a:effectLst/>
        </p:spPr>
      </p:pic>
      <p:cxnSp>
        <p:nvCxnSpPr>
          <p:cNvPr id="13" name="Connecteur droit 110"/>
          <p:cNvCxnSpPr>
            <a:cxnSpLocks/>
            <a:endCxn id="42" idx="0"/>
          </p:cNvCxnSpPr>
          <p:nvPr/>
        </p:nvCxnSpPr>
        <p:spPr>
          <a:xfrm flipH="1" flipV="1">
            <a:off x="6088240" y="1327182"/>
            <a:ext cx="3305428"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654729" y="1327182"/>
            <a:ext cx="3433511"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535791" y="1327182"/>
            <a:ext cx="2552449"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750353" y="1760569"/>
            <a:ext cx="337887"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088240" y="1327182"/>
            <a:ext cx="1871916"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088240" y="1327182"/>
            <a:ext cx="2506913"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088240" y="1327182"/>
            <a:ext cx="3305427"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088240" y="1327182"/>
            <a:ext cx="1422654"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3810428" y="1327182"/>
            <a:ext cx="4555623"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2">
                    <a:lumMod val="75000"/>
                  </a:schemeClr>
                </a:solidFill>
                <a:latin typeface="Myriad Pro"/>
              </a:rPr>
              <a:t>More than </a:t>
            </a:r>
            <a:r>
              <a:rPr lang="en-US" sz="1400" b="1" dirty="0">
                <a:solidFill>
                  <a:schemeClr val="tx2">
                    <a:lumMod val="75000"/>
                  </a:schemeClr>
                </a:solidFill>
                <a:latin typeface="Myriad Pro"/>
              </a:rPr>
              <a:t>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2547492"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 V 3.0 </a:t>
            </a:r>
            <a:r>
              <a:rPr lang="en-US" sz="900" dirty="0">
                <a:latin typeface="Myriad Pro"/>
              </a:rPr>
              <a:t>(Approved 2019)</a:t>
            </a:r>
          </a:p>
        </p:txBody>
      </p:sp>
      <p:sp>
        <p:nvSpPr>
          <p:cNvPr id="4" name="Textfeld 3">
            <a:extLst>
              <a:ext uri="{FF2B5EF4-FFF2-40B4-BE49-F238E27FC236}">
                <a16:creationId xmlns:a16="http://schemas.microsoft.com/office/drawing/2014/main" id="{CA212D5E-B7BC-48CB-BFDE-A0BC758FC015}"/>
              </a:ext>
            </a:extLst>
          </p:cNvPr>
          <p:cNvSpPr txBox="1"/>
          <p:nvPr/>
        </p:nvSpPr>
        <p:spPr>
          <a:xfrm>
            <a:off x="349597" y="831438"/>
            <a:ext cx="1981568" cy="338554"/>
          </a:xfrm>
          <a:prstGeom prst="rect">
            <a:avLst/>
          </a:prstGeom>
          <a:noFill/>
        </p:spPr>
        <p:txBody>
          <a:bodyPr wrap="none" rtlCol="0">
            <a:spAutoFit/>
          </a:bodyPr>
          <a:lstStyle/>
          <a:p>
            <a:r>
              <a:rPr lang="en-US" sz="1600" dirty="0">
                <a:hlinkClick r:id="rId13"/>
              </a:rPr>
              <a:t>https://onem2m.org/</a:t>
            </a:r>
            <a:endParaRPr lang="en-US" sz="1600" dirty="0"/>
          </a:p>
        </p:txBody>
      </p:sp>
    </p:spTree>
    <p:extLst>
      <p:ext uri="{BB962C8B-B14F-4D97-AF65-F5344CB8AC3E}">
        <p14:creationId xmlns:p14="http://schemas.microsoft.com/office/powerpoint/2010/main" val="19372616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hlinkClick r:id="rId2"/>
            <a:extLst>
              <a:ext uri="{FF2B5EF4-FFF2-40B4-BE49-F238E27FC236}">
                <a16:creationId xmlns:a16="http://schemas.microsoft.com/office/drawing/2014/main" id="{4C1A5074-8F2A-49B2-AB93-F861FF721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096" y="1173570"/>
            <a:ext cx="10884822" cy="5319305"/>
          </a:xfrm>
          <a:prstGeom prst="rect">
            <a:avLst/>
          </a:prstGeom>
        </p:spPr>
      </p:pic>
      <p:sp>
        <p:nvSpPr>
          <p:cNvPr id="5" name="Foliennummernplatzhalter 4"/>
          <p:cNvSpPr>
            <a:spLocks noGrp="1"/>
          </p:cNvSpPr>
          <p:nvPr>
            <p:ph type="sldNum" sz="quarter" idx="12"/>
          </p:nvPr>
        </p:nvSpPr>
        <p:spPr/>
        <p:txBody>
          <a:bodyPr/>
          <a:lstStyle/>
          <a:p>
            <a:fld id="{163F5A94-8458-4F17-AD3C-1A083E20221D}" type="slidenum">
              <a:rPr lang="en-US" smtClean="0"/>
              <a:t>30</a:t>
            </a:fld>
            <a:endParaRPr lang="en-US"/>
          </a:p>
        </p:txBody>
      </p:sp>
      <p:sp>
        <p:nvSpPr>
          <p:cNvPr id="6" name="Titel 5"/>
          <p:cNvSpPr>
            <a:spLocks noGrp="1"/>
          </p:cNvSpPr>
          <p:nvPr>
            <p:ph type="title"/>
          </p:nvPr>
        </p:nvSpPr>
        <p:spPr/>
        <p:txBody>
          <a:bodyPr>
            <a:normAutofit/>
          </a:bodyPr>
          <a:lstStyle/>
          <a:p>
            <a:r>
              <a:rPr lang="en-US" dirty="0"/>
              <a:t>Developer Guides</a:t>
            </a:r>
          </a:p>
        </p:txBody>
      </p:sp>
      <p:sp>
        <p:nvSpPr>
          <p:cNvPr id="7" name="Textfeld 6">
            <a:extLst>
              <a:ext uri="{FF2B5EF4-FFF2-40B4-BE49-F238E27FC236}">
                <a16:creationId xmlns:a16="http://schemas.microsoft.com/office/drawing/2014/main" id="{93A7D2D9-EA3F-4E38-8421-A24B141A9DD0}"/>
              </a:ext>
            </a:extLst>
          </p:cNvPr>
          <p:cNvSpPr txBox="1"/>
          <p:nvPr/>
        </p:nvSpPr>
        <p:spPr>
          <a:xfrm>
            <a:off x="5225940" y="365125"/>
            <a:ext cx="4743606" cy="923330"/>
          </a:xfrm>
          <a:prstGeom prst="rect">
            <a:avLst/>
          </a:prstGeom>
          <a:noFill/>
        </p:spPr>
        <p:txBody>
          <a:bodyPr wrap="none" rtlCol="0">
            <a:spAutoFit/>
          </a:bodyPr>
          <a:lstStyle/>
          <a:p>
            <a:r>
              <a:rPr lang="en-US" dirty="0">
                <a:solidFill>
                  <a:srgbClr val="FF0000"/>
                </a:solidFill>
              </a:rPr>
              <a:t>accessible via the public link:</a:t>
            </a:r>
          </a:p>
          <a:p>
            <a:r>
              <a:rPr lang="en-US" dirty="0">
                <a:solidFill>
                  <a:schemeClr val="bg1"/>
                </a:solidFill>
                <a:hlinkClick r:id="rId2"/>
              </a:rPr>
              <a:t>https://onem2m.org/using-onem2m/developers</a:t>
            </a:r>
            <a:endParaRPr lang="en-US" dirty="0">
              <a:solidFill>
                <a:schemeClr val="bg1"/>
              </a:solidFill>
            </a:endParaRPr>
          </a:p>
          <a:p>
            <a:endParaRPr lang="en-US" dirty="0"/>
          </a:p>
        </p:txBody>
      </p:sp>
    </p:spTree>
    <p:extLst>
      <p:ext uri="{BB962C8B-B14F-4D97-AF65-F5344CB8AC3E}">
        <p14:creationId xmlns:p14="http://schemas.microsoft.com/office/powerpoint/2010/main" val="1136007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8901" y="1896389"/>
            <a:ext cx="6405738" cy="3929641"/>
          </a:xfrm>
        </p:spPr>
        <p:txBody>
          <a:bodyPr>
            <a:noAutofit/>
          </a:bodyPr>
          <a:lstStyle/>
          <a:p>
            <a:r>
              <a:rPr lang="en-US" sz="2400" dirty="0">
                <a:latin typeface="Myriad Pro"/>
              </a:rPr>
              <a:t>Web Site</a:t>
            </a:r>
          </a:p>
          <a:p>
            <a:pPr lvl="1"/>
            <a:r>
              <a:rPr lang="en-US" sz="1800" dirty="0">
                <a:latin typeface="Myriad Pro"/>
              </a:rPr>
              <a:t>http://www.oneM2M.org</a:t>
            </a:r>
          </a:p>
          <a:p>
            <a:r>
              <a:rPr lang="en-US" sz="2400" dirty="0">
                <a:latin typeface="Myriad Pro"/>
              </a:rPr>
              <a:t>Developer Guides</a:t>
            </a:r>
          </a:p>
          <a:p>
            <a:pPr lvl="1"/>
            <a:r>
              <a:rPr lang="en-US" sz="2000" dirty="0">
                <a:latin typeface="Myriad Pro"/>
              </a:rPr>
              <a:t>http://www.onem2m.org/developer-guides</a:t>
            </a:r>
          </a:p>
          <a:p>
            <a:r>
              <a:rPr lang="en-US" sz="2400" dirty="0">
                <a:latin typeface="Myriad Pro"/>
              </a:rPr>
              <a:t>Technical Questions</a:t>
            </a:r>
          </a:p>
          <a:p>
            <a:pPr lvl="1"/>
            <a:r>
              <a:rPr lang="en-US" sz="1800" dirty="0">
                <a:latin typeface="Myriad Pro"/>
              </a:rPr>
              <a:t>http://www.onem2m.org/technical/technical-questions</a:t>
            </a:r>
          </a:p>
          <a:p>
            <a:r>
              <a:rPr lang="en-US" sz="2400" dirty="0">
                <a:latin typeface="Myriad Pro"/>
              </a:rPr>
              <a:t>Published Specifications</a:t>
            </a:r>
          </a:p>
          <a:p>
            <a:pPr lvl="1"/>
            <a:r>
              <a:rPr lang="en-US" sz="1800" dirty="0">
                <a:latin typeface="Myriad Pro"/>
              </a:rPr>
              <a:t>http://www.onem2m.org/technical/published-documents</a:t>
            </a:r>
          </a:p>
          <a:p>
            <a:r>
              <a:rPr lang="en-US" sz="2400" dirty="0">
                <a:latin typeface="Myriad Pro"/>
              </a:rPr>
              <a:t>Documents developed in oneM2M</a:t>
            </a:r>
          </a:p>
          <a:p>
            <a:pPr lvl="1"/>
            <a:r>
              <a:rPr lang="en-US" sz="1800" dirty="0">
                <a:latin typeface="Myriad Pro"/>
              </a:rPr>
              <a:t>http://www.onem2m.org/technical/latest-drafts</a:t>
            </a:r>
          </a:p>
        </p:txBody>
      </p:sp>
      <p:sp>
        <p:nvSpPr>
          <p:cNvPr id="5" name="Foliennummernplatzhalter 4"/>
          <p:cNvSpPr>
            <a:spLocks noGrp="1"/>
          </p:cNvSpPr>
          <p:nvPr>
            <p:ph type="sldNum" sz="quarter" idx="12"/>
          </p:nvPr>
        </p:nvSpPr>
        <p:spPr/>
        <p:txBody>
          <a:bodyPr/>
          <a:lstStyle/>
          <a:p>
            <a:fld id="{163F5A94-8458-4F17-AD3C-1A083E20221D}" type="slidenum">
              <a:rPr lang="en-US" smtClean="0"/>
              <a:t>31</a:t>
            </a:fld>
            <a:endParaRPr lang="en-US"/>
          </a:p>
        </p:txBody>
      </p:sp>
      <p:sp>
        <p:nvSpPr>
          <p:cNvPr id="6" name="Titel 5"/>
          <p:cNvSpPr>
            <a:spLocks noGrp="1"/>
          </p:cNvSpPr>
          <p:nvPr>
            <p:ph type="title"/>
          </p:nvPr>
        </p:nvSpPr>
        <p:spPr/>
        <p:txBody>
          <a:bodyPr>
            <a:normAutofit/>
          </a:bodyPr>
          <a:lstStyle/>
          <a:p>
            <a:r>
              <a:rPr lang="en-US" dirty="0"/>
              <a:t>Publicly Accessible Links</a:t>
            </a:r>
          </a:p>
        </p:txBody>
      </p:sp>
      <p:sp>
        <p:nvSpPr>
          <p:cNvPr id="7" name="Inhaltsplatzhalter 2"/>
          <p:cNvSpPr txBox="1">
            <a:spLocks/>
          </p:cNvSpPr>
          <p:nvPr/>
        </p:nvSpPr>
        <p:spPr>
          <a:xfrm>
            <a:off x="6322845" y="1896389"/>
            <a:ext cx="5738526" cy="1926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yriad Pro"/>
              </a:rPr>
              <a:t>Webinars</a:t>
            </a:r>
          </a:p>
          <a:p>
            <a:pPr lvl="1"/>
            <a:r>
              <a:rPr lang="en-US" sz="2000" dirty="0">
                <a:latin typeface="Myriad Pro"/>
              </a:rPr>
              <a:t>http://www.onem2m.org/technical/webinars</a:t>
            </a:r>
          </a:p>
          <a:p>
            <a:r>
              <a:rPr lang="en-US" sz="2400" dirty="0">
                <a:latin typeface="Myriad Pro"/>
              </a:rPr>
              <a:t>YouTube Channel</a:t>
            </a:r>
          </a:p>
          <a:p>
            <a:pPr lvl="1"/>
            <a:r>
              <a:rPr lang="en-US" sz="1800" dirty="0">
                <a:latin typeface="Myriad Pro"/>
              </a:rPr>
              <a:t>https://www.youtube.com/c/onem2morg</a:t>
            </a:r>
          </a:p>
          <a:p>
            <a:r>
              <a:rPr lang="en-US" sz="2400" dirty="0">
                <a:latin typeface="Myriad Pro"/>
              </a:rPr>
              <a:t>Events</a:t>
            </a:r>
          </a:p>
          <a:p>
            <a:pPr lvl="1"/>
            <a:r>
              <a:rPr lang="en-US" sz="1800" dirty="0">
                <a:latin typeface="Myriad Pro"/>
              </a:rPr>
              <a:t>http://www.onem2m.org/news-events/events</a:t>
            </a:r>
          </a:p>
        </p:txBody>
      </p:sp>
    </p:spTree>
    <p:extLst>
      <p:ext uri="{BB962C8B-B14F-4D97-AF65-F5344CB8AC3E}">
        <p14:creationId xmlns:p14="http://schemas.microsoft.com/office/powerpoint/2010/main" val="197609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3472934"/>
            <a:ext cx="9539029" cy="13749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 </a:t>
            </a:r>
            <a:r>
              <a:rPr lang="en-US" sz="1600" dirty="0">
                <a:solidFill>
                  <a:srgbClr val="C00000"/>
                </a:solidFill>
                <a:latin typeface="Myriad Pro" panose="020B0503030403020204" charset="0"/>
              </a:rPr>
              <a:t>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9" name="Rounded Rectangle 25"/>
          <p:cNvSpPr/>
          <p:nvPr/>
        </p:nvSpPr>
        <p:spPr>
          <a:xfrm>
            <a:off x="2158599" y="1195555"/>
            <a:ext cx="9539029" cy="22097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convert/transpose/publish all relevant Technical Specifications and Technical Reports into its own deliverables through its normal processes</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Admit</a:t>
            </a:r>
            <a:r>
              <a:rPr lang="en-US" sz="1600" dirty="0">
                <a:solidFill>
                  <a:schemeClr val="tx1">
                    <a:lumMod val="95000"/>
                    <a:lumOff val="5000"/>
                  </a:schemeClr>
                </a:solidFill>
                <a:latin typeface="Myriad Pro" panose="020B0503030403020204" charset="0"/>
              </a:rPr>
              <a:t> organizations as oneM2M </a:t>
            </a:r>
            <a:r>
              <a:rPr lang="en-US" sz="1600" dirty="0">
                <a:solidFill>
                  <a:srgbClr val="C00000"/>
                </a:solidFill>
                <a:latin typeface="Myriad Pro" panose="020B0503030403020204" charset="0"/>
              </a:rPr>
              <a:t>Members</a:t>
            </a:r>
            <a:r>
              <a:rPr lang="en-US" sz="1600" dirty="0">
                <a:solidFill>
                  <a:schemeClr val="tx1">
                    <a:lumMod val="95000"/>
                    <a:lumOff val="5000"/>
                  </a:schemeClr>
                </a:solidFill>
                <a:latin typeface="Myriad Pro" panose="020B0503030403020204" charset="0"/>
              </a:rPr>
              <a:t> to facilitate the technical work</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a:t>
            </a:r>
            <a:r>
              <a:rPr lang="en-US" sz="1600" dirty="0">
                <a:solidFill>
                  <a:schemeClr val="tx1">
                    <a:lumMod val="95000"/>
                    <a:lumOff val="5000"/>
                  </a:schemeClr>
                </a:solidFill>
                <a:latin typeface="Myriad Pro" panose="020B0503030403020204" charset="0"/>
              </a:rPr>
              <a:t>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11" name="Rounded Rectangle 22"/>
          <p:cNvSpPr/>
          <p:nvPr/>
        </p:nvSpPr>
        <p:spPr>
          <a:xfrm>
            <a:off x="334695" y="3472934"/>
            <a:ext cx="2409781" cy="1374957"/>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34695" y="1195555"/>
            <a:ext cx="2409781" cy="2209796"/>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1</a:t>
            </a:r>
          </a:p>
        </p:txBody>
      </p:sp>
      <p:sp>
        <p:nvSpPr>
          <p:cNvPr id="8" name="Rounded Rectangle 27">
            <a:extLst>
              <a:ext uri="{FF2B5EF4-FFF2-40B4-BE49-F238E27FC236}">
                <a16:creationId xmlns:a16="http://schemas.microsoft.com/office/drawing/2014/main" id="{4849B391-881F-47EF-8163-CEA5761B4B70}"/>
              </a:ext>
            </a:extLst>
          </p:cNvPr>
          <p:cNvSpPr/>
          <p:nvPr/>
        </p:nvSpPr>
        <p:spPr>
          <a:xfrm>
            <a:off x="2157322" y="4915473"/>
            <a:ext cx="9539029" cy="15458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offers advice and bring a consolidated view of market requirements</a:t>
            </a:r>
          </a:p>
          <a:p>
            <a:pPr marL="285750" indent="-285750">
              <a:buFont typeface="Arial" panose="020B0604020202020204" pitchFamily="34" charset="0"/>
              <a:buChar char="•"/>
            </a:pPr>
            <a:r>
              <a:rPr lang="en-US" dirty="0">
                <a:solidFill>
                  <a:schemeClr val="tx1"/>
                </a:solidFill>
                <a:latin typeface="Myriad Pro"/>
              </a:rPr>
              <a:t>commits itself to promotion activities</a:t>
            </a:r>
          </a:p>
          <a:p>
            <a:pPr marL="285750" indent="-285750">
              <a:buFont typeface="Arial" panose="020B0604020202020204" pitchFamily="34" charset="0"/>
              <a:buChar char="•"/>
            </a:pPr>
            <a:r>
              <a:rPr lang="en-US" dirty="0">
                <a:solidFill>
                  <a:schemeClr val="tx1"/>
                </a:solidFill>
                <a:latin typeface="Myriad Pro"/>
              </a:rPr>
              <a:t>has the right to: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participate </a:t>
            </a:r>
            <a:r>
              <a:rPr lang="en-US" sz="1600" dirty="0">
                <a:solidFill>
                  <a:schemeClr val="tx1"/>
                </a:solidFill>
                <a:latin typeface="Myriad Pro" panose="020B0503030403020204" charset="0"/>
              </a:rPr>
              <a:t>in meetings of the </a:t>
            </a:r>
            <a:r>
              <a:rPr lang="en-US" sz="1600" dirty="0">
                <a:solidFill>
                  <a:srgbClr val="C00000"/>
                </a:solidFill>
                <a:latin typeface="Myriad Pro" panose="020B0503030403020204" charset="0"/>
              </a:rPr>
              <a:t>Steering Committee</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 provide </a:t>
            </a:r>
            <a:r>
              <a:rPr lang="en-US" sz="1600" dirty="0">
                <a:solidFill>
                  <a:srgbClr val="C00000"/>
                </a:solidFill>
                <a:latin typeface="Myriad Pro" panose="020B0503030403020204" charset="0"/>
              </a:rPr>
              <a:t>input to </a:t>
            </a:r>
            <a:r>
              <a:rPr lang="en-US" sz="1600" dirty="0">
                <a:solidFill>
                  <a:schemeClr val="tx1"/>
                </a:solidFill>
                <a:latin typeface="Myriad Pro" panose="020B0503030403020204" charset="0"/>
              </a:rPr>
              <a:t>meetings of the </a:t>
            </a:r>
            <a:r>
              <a:rPr lang="en-US" sz="1600" dirty="0">
                <a:solidFill>
                  <a:srgbClr val="C00000"/>
                </a:solidFill>
                <a:latin typeface="Myriad Pro" panose="020B0503030403020204" charset="0"/>
              </a:rPr>
              <a:t>Technical Plenary </a:t>
            </a:r>
            <a:r>
              <a:rPr lang="en-US" sz="1600" dirty="0">
                <a:solidFill>
                  <a:schemeClr val="tx1"/>
                </a:solidFill>
                <a:latin typeface="Myriad Pro" panose="020B0503030403020204" charset="0"/>
              </a:rPr>
              <a:t>and its subgroups</a:t>
            </a:r>
          </a:p>
          <a:p>
            <a:pPr marL="1257300" lvl="2" indent="-342900">
              <a:buFont typeface="Arial" panose="020B0604020202020204" pitchFamily="34" charset="0"/>
              <a:buChar char="•"/>
            </a:pPr>
            <a:r>
              <a:rPr lang="en-US" sz="1400" dirty="0">
                <a:solidFill>
                  <a:schemeClr val="tx1"/>
                </a:solidFill>
                <a:latin typeface="Myriad Pro" panose="020B0503030403020204" charset="0"/>
              </a:rPr>
              <a:t>input shall be </a:t>
            </a:r>
            <a:r>
              <a:rPr lang="en-US" sz="1400" dirty="0">
                <a:solidFill>
                  <a:srgbClr val="C00000"/>
                </a:solidFill>
                <a:latin typeface="Myriad Pro" panose="020B0503030403020204" charset="0"/>
              </a:rPr>
              <a:t>limited to clarifications of market requirements </a:t>
            </a:r>
            <a:r>
              <a:rPr lang="en-US" sz="1400" dirty="0">
                <a:solidFill>
                  <a:schemeClr val="tx1"/>
                </a:solidFill>
                <a:latin typeface="Myriad Pro" panose="020B0503030403020204" charset="0"/>
              </a:rPr>
              <a:t>and informational contributions</a:t>
            </a:r>
          </a:p>
        </p:txBody>
      </p:sp>
      <p:sp>
        <p:nvSpPr>
          <p:cNvPr id="10" name="Rounded Rectangle 22">
            <a:extLst>
              <a:ext uri="{FF2B5EF4-FFF2-40B4-BE49-F238E27FC236}">
                <a16:creationId xmlns:a16="http://schemas.microsoft.com/office/drawing/2014/main" id="{E9C1FD0B-042E-4B5E-9DD9-27CA13B773FC}"/>
              </a:ext>
            </a:extLst>
          </p:cNvPr>
          <p:cNvSpPr/>
          <p:nvPr/>
        </p:nvSpPr>
        <p:spPr>
          <a:xfrm>
            <a:off x="333418" y="4915473"/>
            <a:ext cx="2409781" cy="15458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M</a:t>
            </a:r>
            <a:r>
              <a:rPr lang="en-US" sz="2400" dirty="0">
                <a:latin typeface="+mj-lt"/>
              </a:rPr>
              <a:t>arket </a:t>
            </a:r>
            <a:r>
              <a:rPr lang="en-US" sz="2400" b="1" dirty="0">
                <a:latin typeface="+mj-lt"/>
              </a:rPr>
              <a:t>R</a:t>
            </a:r>
            <a:r>
              <a:rPr lang="en-US" sz="2400" dirty="0">
                <a:latin typeface="+mj-lt"/>
              </a:rPr>
              <a:t>epresentational </a:t>
            </a:r>
            <a:r>
              <a:rPr lang="en-US" sz="2400" b="1" dirty="0">
                <a:latin typeface="+mj-lt"/>
              </a:rPr>
              <a:t>O</a:t>
            </a:r>
            <a:r>
              <a:rPr lang="en-US" sz="2400" dirty="0">
                <a:latin typeface="+mj-lt"/>
              </a:rPr>
              <a:t>rganization</a:t>
            </a:r>
          </a:p>
        </p:txBody>
      </p:sp>
      <p:sp>
        <p:nvSpPr>
          <p:cNvPr id="4" name="Textfeld 3">
            <a:extLst>
              <a:ext uri="{FF2B5EF4-FFF2-40B4-BE49-F238E27FC236}">
                <a16:creationId xmlns:a16="http://schemas.microsoft.com/office/drawing/2014/main" id="{EE6AFF62-BD0F-4F20-9AD9-8C2EBCA69D60}"/>
              </a:ext>
            </a:extLst>
          </p:cNvPr>
          <p:cNvSpPr txBox="1"/>
          <p:nvPr/>
        </p:nvSpPr>
        <p:spPr>
          <a:xfrm>
            <a:off x="7688202" y="6492875"/>
            <a:ext cx="4203715" cy="276999"/>
          </a:xfrm>
          <a:prstGeom prst="rect">
            <a:avLst/>
          </a:prstGeom>
          <a:noFill/>
        </p:spPr>
        <p:txBody>
          <a:bodyPr wrap="none" rtlCol="0">
            <a:spAutoFit/>
          </a:bodyPr>
          <a:lstStyle/>
          <a:p>
            <a:r>
              <a:rPr lang="de-AT" sz="1200" dirty="0"/>
              <a:t>MRO .. </a:t>
            </a:r>
            <a:r>
              <a:rPr lang="de-AT" sz="1200" dirty="0">
                <a:hlinkClick r:id="rId2"/>
              </a:rPr>
              <a:t>ADM-0002 oneM2M Partnership Agreement v3.0</a:t>
            </a:r>
            <a:r>
              <a:rPr lang="de-AT" sz="1200" dirty="0"/>
              <a:t>  (2019)</a:t>
            </a:r>
            <a:endParaRPr lang="en-US" sz="1200" dirty="0"/>
          </a:p>
        </p:txBody>
      </p:sp>
    </p:spTree>
    <p:extLst>
      <p:ext uri="{BB962C8B-B14F-4D97-AF65-F5344CB8AC3E}">
        <p14:creationId xmlns:p14="http://schemas.microsoft.com/office/powerpoint/2010/main" val="22896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Observers</a:t>
              </a: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panose="020B0503030403020204" charset="0"/>
                </a:rPr>
                <a:t>attend &amp; provide </a:t>
              </a:r>
              <a:r>
                <a:rPr lang="en-US" dirty="0">
                  <a:solidFill>
                    <a:srgbClr val="C00000"/>
                  </a:solidFill>
                  <a:latin typeface="Myriad Pro" panose="020B0503030403020204" charset="0"/>
                </a:rPr>
                <a:t>input to </a:t>
              </a:r>
              <a:r>
                <a:rPr lang="en-US" dirty="0">
                  <a:solidFill>
                    <a:schemeClr val="tx1"/>
                  </a:solidFill>
                  <a:latin typeface="Myriad Pro" panose="020B0503030403020204" charset="0"/>
                </a:rPr>
                <a:t>the </a:t>
              </a:r>
              <a:r>
                <a:rPr lang="en-US" dirty="0">
                  <a:solidFill>
                    <a:srgbClr val="C00000"/>
                  </a:solidFill>
                  <a:latin typeface="Myriad Pro" panose="020B0503030403020204" charset="0"/>
                </a:rPr>
                <a:t>Technical Plenary </a:t>
              </a:r>
              <a:r>
                <a:rPr lang="en-US" dirty="0">
                  <a:solidFill>
                    <a:schemeClr val="tx1"/>
                  </a:solidFill>
                  <a:latin typeface="Myriad Pro" panose="020B0503030403020204" charset="0"/>
                </a:rPr>
                <a:t>and its subgroups</a:t>
              </a:r>
            </a:p>
            <a:p>
              <a:pPr marL="742950" lvl="1" indent="-285750">
                <a:buFont typeface="Arial" panose="020B0604020202020204" pitchFamily="34" charset="0"/>
                <a:buChar char="•"/>
              </a:pPr>
              <a:r>
                <a:rPr lang="en-US" dirty="0">
                  <a:solidFill>
                    <a:schemeClr val="tx1"/>
                  </a:solidFill>
                  <a:latin typeface="Myriad Pro" panose="020B0503030403020204" charset="0"/>
                </a:rPr>
                <a:t>have </a:t>
              </a:r>
              <a:r>
                <a:rPr lang="en-US" dirty="0">
                  <a:solidFill>
                    <a:srgbClr val="B42025"/>
                  </a:solidFill>
                  <a:latin typeface="Myriad Pro" panose="020B0503030403020204" charset="0"/>
                </a:rPr>
                <a:t>one vote per admitting Partner Type 1 </a:t>
              </a:r>
              <a:r>
                <a:rPr lang="en-US" dirty="0">
                  <a:solidFill>
                    <a:schemeClr val="tx1"/>
                  </a:solidFill>
                  <a:latin typeface="Myriad Pro" panose="020B0503030403020204" charset="0"/>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Member</a:t>
              </a: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a:t>
              </a:r>
              <a:r>
                <a:rPr lang="en-US" dirty="0">
                  <a:solidFill>
                    <a:srgbClr val="C00000"/>
                  </a:solidFill>
                  <a:latin typeface="Myriad Pro"/>
                </a:rPr>
                <a:t>input to </a:t>
              </a:r>
              <a:r>
                <a:rPr lang="en-US" dirty="0">
                  <a:solidFill>
                    <a:schemeClr val="tx1"/>
                  </a:solidFill>
                  <a:latin typeface="Myriad Pro"/>
                </a:rPr>
                <a:t>the </a:t>
              </a:r>
              <a:r>
                <a:rPr lang="en-US" dirty="0">
                  <a:solidFill>
                    <a:srgbClr val="C00000"/>
                  </a:solidFill>
                  <a:latin typeface="Myriad Pro"/>
                </a:rPr>
                <a:t>Technical Plenary </a:t>
              </a:r>
              <a:r>
                <a:rPr lang="en-US" dirty="0">
                  <a:solidFill>
                    <a:schemeClr val="tx1"/>
                  </a:solidFill>
                  <a:latin typeface="Myriad Pro"/>
                </a:rPr>
                <a:t>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Associate</a:t>
              </a:r>
            </a:p>
          </p:txBody>
        </p:sp>
      </p:grpSp>
    </p:spTree>
    <p:extLst>
      <p:ext uri="{BB962C8B-B14F-4D97-AF65-F5344CB8AC3E}">
        <p14:creationId xmlns:p14="http://schemas.microsoft.com/office/powerpoint/2010/main" val="149662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sp>
        <p:nvSpPr>
          <p:cNvPr id="6" name="Rectangle: Rounded Corners 5">
            <a:extLst>
              <a:ext uri="{FF2B5EF4-FFF2-40B4-BE49-F238E27FC236}">
                <a16:creationId xmlns:a16="http://schemas.microsoft.com/office/drawing/2014/main" id="{A0ADA59D-5EA5-481C-9AAB-BAA39BF6D712}"/>
              </a:ext>
            </a:extLst>
          </p:cNvPr>
          <p:cNvSpPr/>
          <p:nvPr/>
        </p:nvSpPr>
        <p:spPr>
          <a:xfrm>
            <a:off x="3966817" y="1525793"/>
            <a:ext cx="1925053" cy="81886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id="{1ACE7610-5931-4F7E-9C63-0C7F85342EBB}"/>
              </a:ext>
            </a:extLst>
          </p:cNvPr>
          <p:cNvSpPr/>
          <p:nvPr/>
        </p:nvSpPr>
        <p:spPr>
          <a:xfrm>
            <a:off x="3966818" y="2977005"/>
            <a:ext cx="1925053" cy="846405"/>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a16="http://schemas.microsoft.com/office/drawing/2014/main" id="{E56BABC5-A296-43A5-BDDE-88E201BD08EF}"/>
              </a:ext>
            </a:extLst>
          </p:cNvPr>
          <p:cNvSpPr/>
          <p:nvPr/>
        </p:nvSpPr>
        <p:spPr>
          <a:xfrm>
            <a:off x="7211336" y="1205212"/>
            <a:ext cx="2241885" cy="224435"/>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id="{0EC3DEA6-BA6B-4C03-8EE2-6548B4D792F4}"/>
              </a:ext>
            </a:extLst>
          </p:cNvPr>
          <p:cNvSpPr/>
          <p:nvPr/>
        </p:nvSpPr>
        <p:spPr>
          <a:xfrm>
            <a:off x="7199304" y="1464218"/>
            <a:ext cx="2241885" cy="214739"/>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id="{F991CDAB-96C9-4701-8E60-0B235E24D3B6}"/>
              </a:ext>
            </a:extLst>
          </p:cNvPr>
          <p:cNvSpPr/>
          <p:nvPr/>
        </p:nvSpPr>
        <p:spPr>
          <a:xfrm>
            <a:off x="7207336" y="1980350"/>
            <a:ext cx="2241885" cy="1918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id="{DDE20910-98CB-4A7B-A1A3-2260EACB235D}"/>
              </a:ext>
            </a:extLst>
          </p:cNvPr>
          <p:cNvSpPr/>
          <p:nvPr/>
        </p:nvSpPr>
        <p:spPr>
          <a:xfrm>
            <a:off x="7211336" y="1713531"/>
            <a:ext cx="2241885" cy="21841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id="{C78D3F73-4FFF-4594-B15A-DEA63F3BE135}"/>
              </a:ext>
            </a:extLst>
          </p:cNvPr>
          <p:cNvSpPr/>
          <p:nvPr/>
        </p:nvSpPr>
        <p:spPr>
          <a:xfrm>
            <a:off x="7193290" y="2217720"/>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a16="http://schemas.microsoft.com/office/drawing/2014/main" id="{52A89CEA-AF09-4A6E-BFB3-804B6E92691B}"/>
              </a:ext>
            </a:extLst>
          </p:cNvPr>
          <p:cNvSpPr/>
          <p:nvPr/>
        </p:nvSpPr>
        <p:spPr>
          <a:xfrm>
            <a:off x="7203307" y="3025380"/>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id="{58B796D1-9864-4FDB-8690-ED59454A4283}"/>
              </a:ext>
            </a:extLst>
          </p:cNvPr>
          <p:cNvSpPr/>
          <p:nvPr/>
        </p:nvSpPr>
        <p:spPr>
          <a:xfrm>
            <a:off x="7203310" y="3285465"/>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id="{5E28D970-FB00-4664-9BDB-79A7FB3309C2}"/>
              </a:ext>
            </a:extLst>
          </p:cNvPr>
          <p:cNvSpPr/>
          <p:nvPr/>
        </p:nvSpPr>
        <p:spPr>
          <a:xfrm>
            <a:off x="7211327" y="3543201"/>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a16="http://schemas.microsoft.com/office/drawing/2014/main" id="{00CE9E9C-88BB-4FD8-AEA7-8A8A0BC2AD8E}"/>
              </a:ext>
            </a:extLst>
          </p:cNvPr>
          <p:cNvCxnSpPr>
            <a:cxnSpLocks/>
          </p:cNvCxnSpPr>
          <p:nvPr/>
        </p:nvCxnSpPr>
        <p:spPr>
          <a:xfrm>
            <a:off x="6697987" y="1317429"/>
            <a:ext cx="8011" cy="1235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927CECA-7325-4E60-A895-1E5E1BF07C0D}"/>
              </a:ext>
            </a:extLst>
          </p:cNvPr>
          <p:cNvCxnSpPr>
            <a:endCxn id="20" idx="1"/>
          </p:cNvCxnSpPr>
          <p:nvPr/>
        </p:nvCxnSpPr>
        <p:spPr>
          <a:xfrm>
            <a:off x="6697987" y="131742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172036B2-E9F9-46F3-B8E9-69954C94598E}"/>
              </a:ext>
            </a:extLst>
          </p:cNvPr>
          <p:cNvCxnSpPr/>
          <p:nvPr/>
        </p:nvCxnSpPr>
        <p:spPr>
          <a:xfrm>
            <a:off x="6710009" y="1567278"/>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14DAD654-DE63-4EDA-B458-CC0503FFCF7F}"/>
              </a:ext>
            </a:extLst>
          </p:cNvPr>
          <p:cNvCxnSpPr/>
          <p:nvPr/>
        </p:nvCxnSpPr>
        <p:spPr>
          <a:xfrm>
            <a:off x="6701990" y="1836081"/>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6F35661C-E5AE-46B7-936F-D4ECDAAB3AD8}"/>
              </a:ext>
            </a:extLst>
          </p:cNvPr>
          <p:cNvCxnSpPr/>
          <p:nvPr/>
        </p:nvCxnSpPr>
        <p:spPr>
          <a:xfrm>
            <a:off x="6697987" y="2063300"/>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7C22FBF3-66A7-4968-9201-1049748C5E2D}"/>
              </a:ext>
            </a:extLst>
          </p:cNvPr>
          <p:cNvCxnSpPr/>
          <p:nvPr/>
        </p:nvCxnSpPr>
        <p:spPr>
          <a:xfrm>
            <a:off x="6697987" y="230066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8160B69E-2378-4807-8924-6D48BC61CC55}"/>
              </a:ext>
            </a:extLst>
          </p:cNvPr>
          <p:cNvCxnSpPr>
            <a:cxnSpLocks/>
            <a:stCxn id="6" idx="3"/>
          </p:cNvCxnSpPr>
          <p:nvPr/>
        </p:nvCxnSpPr>
        <p:spPr>
          <a:xfrm>
            <a:off x="5891870" y="1935227"/>
            <a:ext cx="80611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141D02BF-DCB2-4A6C-AE1F-EFC3803F20FC}"/>
              </a:ext>
            </a:extLst>
          </p:cNvPr>
          <p:cNvCxnSpPr>
            <a:cxnSpLocks/>
          </p:cNvCxnSpPr>
          <p:nvPr/>
        </p:nvCxnSpPr>
        <p:spPr>
          <a:xfrm>
            <a:off x="6705998" y="3136840"/>
            <a:ext cx="0" cy="517822"/>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48012959-22EB-4286-86E4-AA28E76ECB3B}"/>
              </a:ext>
            </a:extLst>
          </p:cNvPr>
          <p:cNvCxnSpPr>
            <a:endCxn id="25" idx="1"/>
          </p:cNvCxnSpPr>
          <p:nvPr/>
        </p:nvCxnSpPr>
        <p:spPr>
          <a:xfrm>
            <a:off x="6705998" y="3132030"/>
            <a:ext cx="497309" cy="481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B68AB83A-415C-4673-A329-14CCC30C1230}"/>
              </a:ext>
            </a:extLst>
          </p:cNvPr>
          <p:cNvCxnSpPr>
            <a:endCxn id="26" idx="1"/>
          </p:cNvCxnSpPr>
          <p:nvPr/>
        </p:nvCxnSpPr>
        <p:spPr>
          <a:xfrm>
            <a:off x="6697987" y="3394888"/>
            <a:ext cx="505323" cy="2038"/>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535FB88E-EFFE-46E5-AB0D-C919E05C6EC3}"/>
              </a:ext>
            </a:extLst>
          </p:cNvPr>
          <p:cNvCxnSpPr>
            <a:endCxn id="27" idx="1"/>
          </p:cNvCxnSpPr>
          <p:nvPr/>
        </p:nvCxnSpPr>
        <p:spPr>
          <a:xfrm flipV="1">
            <a:off x="6720037" y="3654662"/>
            <a:ext cx="491290" cy="404"/>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id="{255D62EF-944E-4B9A-8B41-EBB64355317F}"/>
              </a:ext>
            </a:extLst>
          </p:cNvPr>
          <p:cNvCxnSpPr>
            <a:cxnSpLocks/>
          </p:cNvCxnSpPr>
          <p:nvPr/>
        </p:nvCxnSpPr>
        <p:spPr>
          <a:xfrm>
            <a:off x="5891871" y="3400207"/>
            <a:ext cx="814127" cy="0"/>
          </a:xfrm>
          <a:prstGeom prst="line">
            <a:avLst/>
          </a:prstGeom>
        </p:spPr>
        <p:style>
          <a:lnRef idx="3">
            <a:schemeClr val="accent1"/>
          </a:lnRef>
          <a:fillRef idx="0">
            <a:schemeClr val="accent1"/>
          </a:fillRef>
          <a:effectRef idx="2">
            <a:schemeClr val="accent1"/>
          </a:effectRef>
          <a:fontRef idx="minor">
            <a:schemeClr val="tx1"/>
          </a:fontRef>
        </p:style>
      </p:cxnSp>
      <p:sp>
        <p:nvSpPr>
          <p:cNvPr id="62" name="Rectangle: Rounded Corners 61">
            <a:extLst>
              <a:ext uri="{FF2B5EF4-FFF2-40B4-BE49-F238E27FC236}">
                <a16:creationId xmlns:a16="http://schemas.microsoft.com/office/drawing/2014/main" id="{DF2211F2-8512-41EA-8533-F3FC9637EE99}"/>
              </a:ext>
            </a:extLst>
          </p:cNvPr>
          <p:cNvSpPr/>
          <p:nvPr/>
        </p:nvSpPr>
        <p:spPr>
          <a:xfrm>
            <a:off x="1243101" y="434429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RDM</a:t>
            </a:r>
          </a:p>
        </p:txBody>
      </p:sp>
      <p:sp>
        <p:nvSpPr>
          <p:cNvPr id="63" name="Rectangle: Rounded Corners 62">
            <a:extLst>
              <a:ext uri="{FF2B5EF4-FFF2-40B4-BE49-F238E27FC236}">
                <a16:creationId xmlns:a16="http://schemas.microsoft.com/office/drawing/2014/main" id="{AA979856-C006-4893-AAE8-640A15E3E3D0}"/>
              </a:ext>
            </a:extLst>
          </p:cNvPr>
          <p:cNvSpPr/>
          <p:nvPr/>
        </p:nvSpPr>
        <p:spPr>
          <a:xfrm>
            <a:off x="6380098" y="4329885"/>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TDE</a:t>
            </a:r>
          </a:p>
        </p:txBody>
      </p:sp>
      <p:sp>
        <p:nvSpPr>
          <p:cNvPr id="64" name="Rectangle: Rounded Corners 63">
            <a:extLst>
              <a:ext uri="{FF2B5EF4-FFF2-40B4-BE49-F238E27FC236}">
                <a16:creationId xmlns:a16="http://schemas.microsoft.com/office/drawing/2014/main" id="{5B4341E7-C1F5-450A-AE4F-AAE0FC87C23D}"/>
              </a:ext>
            </a:extLst>
          </p:cNvPr>
          <p:cNvSpPr/>
          <p:nvPr/>
        </p:nvSpPr>
        <p:spPr>
          <a:xfrm>
            <a:off x="3849393" y="4327592"/>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SDS</a:t>
            </a:r>
          </a:p>
        </p:txBody>
      </p:sp>
      <p:cxnSp>
        <p:nvCxnSpPr>
          <p:cNvPr id="69" name="Straight Connector 68">
            <a:extLst>
              <a:ext uri="{FF2B5EF4-FFF2-40B4-BE49-F238E27FC236}">
                <a16:creationId xmlns:a16="http://schemas.microsoft.com/office/drawing/2014/main" id="{161DFB64-D64A-4506-85AB-0B86D2FCB78B}"/>
              </a:ext>
            </a:extLst>
          </p:cNvPr>
          <p:cNvCxnSpPr/>
          <p:nvPr/>
        </p:nvCxnSpPr>
        <p:spPr>
          <a:xfrm>
            <a:off x="2331815" y="4119500"/>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C9F07F7E-0AD5-4568-AC45-0507C53F6B90}"/>
              </a:ext>
            </a:extLst>
          </p:cNvPr>
          <p:cNvCxnSpPr>
            <a:endCxn id="62" idx="0"/>
          </p:cNvCxnSpPr>
          <p:nvPr/>
        </p:nvCxnSpPr>
        <p:spPr>
          <a:xfrm flipH="1">
            <a:off x="2323101" y="4119500"/>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E21AFA85-EDFE-4796-B2F9-7BD533FFDDE9}"/>
              </a:ext>
            </a:extLst>
          </p:cNvPr>
          <p:cNvCxnSpPr>
            <a:endCxn id="64" idx="0"/>
          </p:cNvCxnSpPr>
          <p:nvPr/>
        </p:nvCxnSpPr>
        <p:spPr>
          <a:xfrm>
            <a:off x="4929344" y="4129696"/>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D4668AC4-40AC-4844-8959-FCD3CF6A9F66}"/>
              </a:ext>
            </a:extLst>
          </p:cNvPr>
          <p:cNvCxnSpPr/>
          <p:nvPr/>
        </p:nvCxnSpPr>
        <p:spPr>
          <a:xfrm>
            <a:off x="7460098" y="4140799"/>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58BE5149-927E-4F40-B568-617D85096178}"/>
              </a:ext>
            </a:extLst>
          </p:cNvPr>
          <p:cNvCxnSpPr>
            <a:stCxn id="19" idx="2"/>
          </p:cNvCxnSpPr>
          <p:nvPr/>
        </p:nvCxnSpPr>
        <p:spPr>
          <a:xfrm flipH="1">
            <a:off x="4929344" y="3823410"/>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id="{80B86CE3-392C-4B2F-9022-5E3C5A952284}"/>
              </a:ext>
            </a:extLst>
          </p:cNvPr>
          <p:cNvCxnSpPr>
            <a:cxnSpLocks/>
            <a:endCxn id="19" idx="0"/>
          </p:cNvCxnSpPr>
          <p:nvPr/>
        </p:nvCxnSpPr>
        <p:spPr>
          <a:xfrm flipH="1">
            <a:off x="4929345" y="2162392"/>
            <a:ext cx="880" cy="814613"/>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51815" y="5151223"/>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WG1 – RDM  Chair: </a:t>
            </a:r>
          </a:p>
          <a:p>
            <a:r>
              <a:rPr lang="en-AU" sz="800" dirty="0">
                <a:latin typeface="Tele-GroteskNor" pitchFamily="2" charset="0"/>
              </a:rPr>
              <a:t>Shane He, Nokia (ETSI)</a:t>
            </a:r>
          </a:p>
          <a:p>
            <a:r>
              <a:rPr lang="en-AU" sz="800" dirty="0">
                <a:latin typeface="Tele-GroteskNor" pitchFamily="2" charset="0"/>
              </a:rPr>
              <a:t>Vice Chairs: </a:t>
            </a:r>
          </a:p>
          <a:p>
            <a:r>
              <a:rPr lang="en-US" sz="800" dirty="0" err="1">
                <a:latin typeface="Tele-GroteskNor" pitchFamily="2" charset="0"/>
              </a:rPr>
              <a:t>TaeHyun</a:t>
            </a:r>
            <a:r>
              <a:rPr lang="en-US" sz="800" dirty="0">
                <a:latin typeface="Tele-GroteskNor" pitchFamily="2" charset="0"/>
              </a:rPr>
              <a:t> Kim, </a:t>
            </a:r>
            <a:r>
              <a:rPr lang="en-US" sz="800" dirty="0" err="1">
                <a:latin typeface="Tele-GroteskNor" pitchFamily="2" charset="0"/>
              </a:rPr>
              <a:t>SyncTechno</a:t>
            </a:r>
            <a:r>
              <a:rPr lang="en-US" sz="800" dirty="0">
                <a:latin typeface="Tele-GroteskNor" pitchFamily="2" charset="0"/>
              </a:rPr>
              <a:t> Inc (CCSA)</a:t>
            </a:r>
          </a:p>
          <a:p>
            <a:r>
              <a:rPr lang="en-AU" sz="800" dirty="0">
                <a:latin typeface="Tele-GroteskNor" pitchFamily="2" charset="0"/>
              </a:rPr>
              <a:t>Marianne Mohali, Orange (ETSI)</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Joey Lee (TTA)</a:t>
            </a:r>
          </a:p>
        </p:txBody>
      </p:sp>
      <p:sp>
        <p:nvSpPr>
          <p:cNvPr id="52" name="Rechteck 51"/>
          <p:cNvSpPr/>
          <p:nvPr/>
        </p:nvSpPr>
        <p:spPr>
          <a:xfrm>
            <a:off x="3849393" y="5151223"/>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WG 2  SDS  Chair:</a:t>
            </a:r>
          </a:p>
          <a:p>
            <a:r>
              <a:rPr lang="en-AU" sz="800" dirty="0">
                <a:latin typeface="Tele-GroteskNor" pitchFamily="2" charset="0"/>
              </a:rPr>
              <a:t>Peter Niblett, IBM (ETSI)</a:t>
            </a:r>
          </a:p>
          <a:p>
            <a:r>
              <a:rPr lang="en-AU" sz="800" dirty="0">
                <a:latin typeface="Tele-GroteskNor" pitchFamily="2" charset="0"/>
              </a:rPr>
              <a:t>Vice Chairs: </a:t>
            </a:r>
          </a:p>
          <a:p>
            <a:r>
              <a:rPr lang="en-AU" sz="800" dirty="0">
                <a:latin typeface="Tele-GroteskNor" pitchFamily="2" charset="0"/>
              </a:rPr>
              <a:t>SeungMyeong Jeong, KETI (TTA)</a:t>
            </a:r>
          </a:p>
          <a:p>
            <a:r>
              <a:rPr lang="en-AU" sz="800" dirty="0">
                <a:latin typeface="Tele-GroteskNor" pitchFamily="2" charset="0"/>
              </a:rPr>
              <a:t>Wei Zhou, </a:t>
            </a:r>
            <a:r>
              <a:rPr lang="en-AU" sz="800" dirty="0" err="1">
                <a:latin typeface="Tele-GroteskNor" pitchFamily="2" charset="0"/>
              </a:rPr>
              <a:t>Datang</a:t>
            </a:r>
            <a:r>
              <a:rPr lang="en-AU" sz="800" dirty="0">
                <a:latin typeface="Tele-GroteskNor" pitchFamily="2" charset="0"/>
              </a:rPr>
              <a:t> Telecom (CCSA)</a:t>
            </a:r>
          </a:p>
          <a:p>
            <a:r>
              <a:rPr lang="en-AU" sz="800" dirty="0">
                <a:latin typeface="Tele-GroteskNor" pitchFamily="2" charset="0"/>
              </a:rPr>
              <a:t>Poornima Shandilya, C-DOT (TSDSI)</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 &amp; Victoria Mitchell (TIA)</a:t>
            </a:r>
          </a:p>
        </p:txBody>
      </p:sp>
      <p:sp>
        <p:nvSpPr>
          <p:cNvPr id="59" name="Rechteck 58"/>
          <p:cNvSpPr/>
          <p:nvPr/>
        </p:nvSpPr>
        <p:spPr>
          <a:xfrm>
            <a:off x="6380098" y="5130970"/>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WG3 – TDE Chairman: </a:t>
            </a:r>
            <a:br>
              <a:rPr lang="en-AU" sz="800" dirty="0">
                <a:latin typeface="Tele-GroteskNor" pitchFamily="2" charset="0"/>
              </a:rPr>
            </a:br>
            <a:r>
              <a:rPr lang="en-AU" sz="800" dirty="0">
                <a:latin typeface="Tele-GroteskNor" pitchFamily="2" charset="0"/>
              </a:rPr>
              <a:t>Andrew Min-</a:t>
            </a:r>
            <a:r>
              <a:rPr lang="en-AU" sz="800" dirty="0" err="1">
                <a:latin typeface="Tele-GroteskNor" pitchFamily="2" charset="0"/>
              </a:rPr>
              <a:t>gyu</a:t>
            </a:r>
            <a:r>
              <a:rPr lang="en-AU" sz="800" dirty="0">
                <a:latin typeface="Tele-GroteskNor" pitchFamily="2" charset="0"/>
              </a:rPr>
              <a:t> Han, </a:t>
            </a:r>
            <a:r>
              <a:rPr lang="en-AU" sz="800" dirty="0" err="1">
                <a:latin typeface="Tele-GroteskNor" pitchFamily="2" charset="0"/>
              </a:rPr>
              <a:t>Hansung</a:t>
            </a:r>
            <a:r>
              <a:rPr lang="en-AU" sz="800" dirty="0">
                <a:latin typeface="Tele-GroteskNor" pitchFamily="2" charset="0"/>
              </a:rPr>
              <a:t> University (TTA)</a:t>
            </a:r>
          </a:p>
          <a:p>
            <a:r>
              <a:rPr lang="en-AU" sz="800" dirty="0">
                <a:latin typeface="Tele-GroteskNor" pitchFamily="2" charset="0"/>
              </a:rPr>
              <a:t>Vice Chairs: </a:t>
            </a:r>
            <a:br>
              <a:rPr lang="en-AU" sz="800" dirty="0">
                <a:latin typeface="Tele-GroteskNor" pitchFamily="2" charset="0"/>
              </a:rPr>
            </a:br>
            <a:r>
              <a:rPr lang="en-AU" sz="800" dirty="0">
                <a:latin typeface="Tele-GroteskNor" pitchFamily="2" charset="0"/>
              </a:rPr>
              <a:t>Bob Flynn, Exacta (ETSI)</a:t>
            </a:r>
          </a:p>
          <a:p>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fi-FI" sz="800" dirty="0">
                <a:latin typeface="Tele-GroteskNor" pitchFamily="2" charset="0"/>
              </a:rPr>
              <a:t>Katie Bagwill (ATIS) &amp; Laurent Velez (ETSI)</a:t>
            </a:r>
            <a:endParaRPr lang="en-AU" sz="800" dirty="0">
              <a:latin typeface="Tele-GroteskNor" pitchFamily="2" charset="0"/>
            </a:endParaRPr>
          </a:p>
        </p:txBody>
      </p:sp>
      <p:sp>
        <p:nvSpPr>
          <p:cNvPr id="60" name="Textfeld 59"/>
          <p:cNvSpPr txBox="1"/>
          <p:nvPr/>
        </p:nvSpPr>
        <p:spPr>
          <a:xfrm rot="16200000">
            <a:off x="-135666" y="1789539"/>
            <a:ext cx="1537987"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107888" y="4425669"/>
            <a:ext cx="348243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698720"/>
            <a:ext cx="1818126" cy="230832"/>
          </a:xfrm>
          <a:prstGeom prst="rect">
            <a:avLst/>
          </a:prstGeom>
          <a:noFill/>
        </p:spPr>
        <p:txBody>
          <a:bodyPr wrap="none" rtlCol="0">
            <a:spAutoFit/>
          </a:bodyPr>
          <a:lstStyle/>
          <a:p>
            <a:r>
              <a:rPr lang="en-US" sz="900" dirty="0"/>
              <a:t>Requirements and Domain Models</a:t>
            </a:r>
          </a:p>
        </p:txBody>
      </p:sp>
      <p:sp>
        <p:nvSpPr>
          <p:cNvPr id="65" name="Textfeld 64"/>
          <p:cNvSpPr txBox="1"/>
          <p:nvPr/>
        </p:nvSpPr>
        <p:spPr>
          <a:xfrm>
            <a:off x="8750701" y="4448926"/>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698720"/>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698720"/>
            <a:ext cx="1818126" cy="230832"/>
          </a:xfrm>
          <a:prstGeom prst="rect">
            <a:avLst/>
          </a:prstGeom>
          <a:noFill/>
        </p:spPr>
        <p:txBody>
          <a:bodyPr wrap="none" rtlCol="0">
            <a:spAutoFit/>
          </a:bodyPr>
          <a:lstStyle/>
          <a:p>
            <a:r>
              <a:rPr lang="en-US" sz="900" dirty="0"/>
              <a:t>Testing and Developers Ecosystem</a:t>
            </a:r>
          </a:p>
        </p:txBody>
      </p:sp>
      <p:sp>
        <p:nvSpPr>
          <p:cNvPr id="77" name="Rechteck 76"/>
          <p:cNvSpPr/>
          <p:nvPr/>
        </p:nvSpPr>
        <p:spPr>
          <a:xfrm>
            <a:off x="1251814" y="2869118"/>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TP Chair:</a:t>
            </a:r>
          </a:p>
          <a:p>
            <a:r>
              <a:rPr lang="en-AU" sz="800" dirty="0">
                <a:latin typeface="Tele-GroteskNor" pitchFamily="2" charset="0"/>
              </a:rPr>
              <a:t>Roland Hechwartner, Deutsche Telekom (ETSI)</a:t>
            </a:r>
          </a:p>
          <a:p>
            <a:r>
              <a:rPr lang="en-AU" sz="800" dirty="0">
                <a:latin typeface="Tele-GroteskNor" pitchFamily="2" charset="0"/>
              </a:rPr>
              <a:t>Vice Chairs:</a:t>
            </a:r>
          </a:p>
          <a:p>
            <a:r>
              <a:rPr lang="en-AU" sz="800" dirty="0">
                <a:latin typeface="Tele-GroteskNor" pitchFamily="2" charset="0"/>
              </a:rPr>
              <a:t>Dale Seed, </a:t>
            </a:r>
            <a:r>
              <a:rPr lang="en-AU" sz="800" dirty="0" err="1">
                <a:latin typeface="Tele-GroteskNor" pitchFamily="2" charset="0"/>
              </a:rPr>
              <a:t>Convida</a:t>
            </a:r>
            <a:r>
              <a:rPr lang="en-AU" sz="800" dirty="0">
                <a:latin typeface="Tele-GroteskNor" pitchFamily="2" charset="0"/>
              </a:rPr>
              <a:t> Wireless  (TIA) </a:t>
            </a:r>
          </a:p>
          <a:p>
            <a:r>
              <a:rPr lang="en-AU" sz="800" dirty="0">
                <a:latin typeface="Tele-GroteskNor" pitchFamily="2" charset="0"/>
              </a:rPr>
              <a:t>JaeSeung Song, KETI  (TTA)  </a:t>
            </a:r>
          </a:p>
          <a:p>
            <a:r>
              <a:rPr lang="en-AU" sz="800" dirty="0">
                <a:latin typeface="Tele-GroteskNor" pitchFamily="2" charset="0"/>
              </a:rPr>
              <a:t> </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a:t>
            </a:r>
          </a:p>
        </p:txBody>
      </p:sp>
      <p:sp>
        <p:nvSpPr>
          <p:cNvPr id="78" name="Rechteck 77"/>
          <p:cNvSpPr/>
          <p:nvPr/>
        </p:nvSpPr>
        <p:spPr>
          <a:xfrm>
            <a:off x="1251814" y="1507295"/>
            <a:ext cx="2160000" cy="830997"/>
          </a:xfrm>
          <a:prstGeom prst="rect">
            <a:avLst/>
          </a:prstGeom>
          <a:solidFill>
            <a:schemeClr val="bg1">
              <a:lumMod val="95000"/>
            </a:schemeClr>
          </a:solidFill>
        </p:spPr>
        <p:txBody>
          <a:bodyPr wrap="square">
            <a:spAutoFit/>
          </a:bodyPr>
          <a:lstStyle/>
          <a:p>
            <a:r>
              <a:rPr lang="en-AU" sz="800" dirty="0">
                <a:latin typeface="Tele-GroteskNor" pitchFamily="2" charset="0"/>
              </a:rPr>
              <a:t>SC Chair: </a:t>
            </a:r>
          </a:p>
          <a:p>
            <a:r>
              <a:rPr lang="en-AU" sz="800" dirty="0">
                <a:latin typeface="Tele-GroteskNor" pitchFamily="2" charset="0"/>
              </a:rPr>
              <a:t>Enrico Scarrone, Telecom Italia (ETSI)</a:t>
            </a:r>
          </a:p>
          <a:p>
            <a:r>
              <a:rPr lang="en-AU" sz="800" dirty="0">
                <a:latin typeface="Tele-GroteskNor" pitchFamily="2" charset="0"/>
              </a:rPr>
              <a:t>Vice Chairs: </a:t>
            </a:r>
          </a:p>
          <a:p>
            <a:r>
              <a:rPr lang="en-AU" sz="800" dirty="0">
                <a:latin typeface="Tele-GroteskNor" pitchFamily="2" charset="0"/>
              </a:rPr>
              <a:t>Uday B. Desai (TSDSI)</a:t>
            </a:r>
          </a:p>
          <a:p>
            <a:endParaRPr lang="en-AU" sz="800" dirty="0">
              <a:latin typeface="Tele-GroteskNor" pitchFamily="2" charset="0"/>
            </a:endParaRPr>
          </a:p>
          <a:p>
            <a:r>
              <a:rPr lang="en-AU" sz="800" dirty="0">
                <a:latin typeface="Tele-GroteskNor" pitchFamily="2" charset="0"/>
              </a:rPr>
              <a:t>Secretariat support: Victoria Mitchell (TIA)</a:t>
            </a:r>
          </a:p>
        </p:txBody>
      </p:sp>
      <p:sp>
        <p:nvSpPr>
          <p:cNvPr id="49" name="Rectangle: Rounded Corners 23">
            <a:extLst>
              <a:ext uri="{FF2B5EF4-FFF2-40B4-BE49-F238E27FC236}">
                <a16:creationId xmlns:a16="http://schemas.microsoft.com/office/drawing/2014/main" id="{A234178A-5B31-4CD9-94C2-A868CD7C6F3D}"/>
              </a:ext>
            </a:extLst>
          </p:cNvPr>
          <p:cNvSpPr/>
          <p:nvPr/>
        </p:nvSpPr>
        <p:spPr>
          <a:xfrm>
            <a:off x="7193290" y="2469944"/>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Sustainability</a:t>
            </a:r>
          </a:p>
        </p:txBody>
      </p:sp>
      <p:cxnSp>
        <p:nvCxnSpPr>
          <p:cNvPr id="53" name="Straight Connector 42">
            <a:extLst>
              <a:ext uri="{FF2B5EF4-FFF2-40B4-BE49-F238E27FC236}">
                <a16:creationId xmlns:a16="http://schemas.microsoft.com/office/drawing/2014/main" id="{0B098461-7444-4802-BCFC-4C8F32917380}"/>
              </a:ext>
            </a:extLst>
          </p:cNvPr>
          <p:cNvCxnSpPr/>
          <p:nvPr/>
        </p:nvCxnSpPr>
        <p:spPr>
          <a:xfrm>
            <a:off x="6697987" y="2552893"/>
            <a:ext cx="513349" cy="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8545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9" grpId="0" animBg="1"/>
      <p:bldP spid="77"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049146" y="1371600"/>
            <a:ext cx="5743461" cy="4918841"/>
          </a:xfrm>
          <a:solidFill>
            <a:schemeClr val="bg2"/>
          </a:solidFill>
        </p:spPr>
        <p:txBody>
          <a:bodyPr>
            <a:normAutofit/>
          </a:bodyPr>
          <a:lstStyle/>
          <a:p>
            <a:pPr marL="0" indent="0">
              <a:buNone/>
            </a:pPr>
            <a:r>
              <a:rPr lang="en-US" sz="1400" i="1" dirty="0">
                <a:latin typeface="Myriad Pro"/>
              </a:rPr>
              <a:t>Detailed information can be found</a:t>
            </a:r>
          </a:p>
          <a:p>
            <a:r>
              <a:rPr lang="en-US" sz="1400" i="1" dirty="0">
                <a:latin typeface="Myriad Pro"/>
              </a:rPr>
              <a:t>on the public webpage   </a:t>
            </a:r>
            <a:r>
              <a:rPr lang="en-US" sz="1200" i="1" dirty="0">
                <a:hlinkClick r:id="rId3"/>
              </a:rPr>
              <a:t>http://onem2m.org/</a:t>
            </a:r>
            <a:endParaRPr lang="en-US" sz="1200" i="1" dirty="0"/>
          </a:p>
          <a:p>
            <a:endParaRPr lang="en-US" sz="1400" i="1" dirty="0">
              <a:hlinkClick r:id="rId4"/>
            </a:endParaRPr>
          </a:p>
          <a:p>
            <a:pPr marL="0" indent="0">
              <a:buNone/>
            </a:pPr>
            <a:endParaRPr lang="en-US"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en-US" sz="1400" i="1" dirty="0">
              <a:latin typeface="Myriad Pro"/>
            </a:endParaRPr>
          </a:p>
          <a:p>
            <a:r>
              <a:rPr lang="en-US" sz="1400" i="1" dirty="0">
                <a:latin typeface="Myriad Pro"/>
              </a:rPr>
              <a:t>and on the members portal </a:t>
            </a:r>
            <a:r>
              <a:rPr lang="en-US" sz="12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740" y="4198737"/>
            <a:ext cx="3767678" cy="2020760"/>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4150054"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5848" y="2654489"/>
            <a:ext cx="2248430" cy="2895600"/>
          </a:xfrm>
          <a:prstGeom prst="rect">
            <a:avLst/>
          </a:prstGeom>
          <a:noFill/>
        </p:spPr>
      </p:pic>
      <p:sp>
        <p:nvSpPr>
          <p:cNvPr id="7" name="Textfeld 6"/>
          <p:cNvSpPr txBox="1"/>
          <p:nvPr/>
        </p:nvSpPr>
        <p:spPr>
          <a:xfrm>
            <a:off x="1225325"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603399"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356792"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452549"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247501"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636843"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1774436"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129568"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513916"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460440"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2769426"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036256"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3793061"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549275"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216972" y="5111548"/>
            <a:ext cx="1075231" cy="338554"/>
          </a:xfrm>
          <a:prstGeom prst="rect">
            <a:avLst/>
          </a:prstGeom>
          <a:noFill/>
        </p:spPr>
        <p:txBody>
          <a:bodyPr wrap="none" rtlCol="0">
            <a:spAutoFit/>
          </a:bodyPr>
          <a:lstStyle/>
          <a:p>
            <a:r>
              <a:rPr lang="en-US" sz="1600" dirty="0"/>
              <a:t>mailing list</a:t>
            </a:r>
          </a:p>
        </p:txBody>
      </p:sp>
      <p:sp>
        <p:nvSpPr>
          <p:cNvPr id="25" name="Right Arrow 2"/>
          <p:cNvSpPr/>
          <p:nvPr/>
        </p:nvSpPr>
        <p:spPr>
          <a:xfrm>
            <a:off x="5721971" y="3286714"/>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7</a:t>
            </a:fld>
            <a:endParaRPr lang="en-US"/>
          </a:p>
        </p:txBody>
      </p:sp>
      <p:pic>
        <p:nvPicPr>
          <p:cNvPr id="22" name="Grafik 21">
            <a:hlinkClick r:id="rId3"/>
            <a:extLst>
              <a:ext uri="{FF2B5EF4-FFF2-40B4-BE49-F238E27FC236}">
                <a16:creationId xmlns:a16="http://schemas.microsoft.com/office/drawing/2014/main" id="{9D738B06-D4C4-481B-9BD8-F40180A5E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3739" y="1953171"/>
            <a:ext cx="3767679" cy="2016899"/>
          </a:xfrm>
          <a:prstGeom prst="rect">
            <a:avLst/>
          </a:prstGeom>
        </p:spPr>
      </p:pic>
    </p:spTree>
    <p:extLst>
      <p:ext uri="{BB962C8B-B14F-4D97-AF65-F5344CB8AC3E}">
        <p14:creationId xmlns:p14="http://schemas.microsoft.com/office/powerpoint/2010/main" val="259919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3783E68-6F7A-46CC-B297-4EC982E27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93" y="1486513"/>
            <a:ext cx="11944813" cy="3447819"/>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
        <p:nvSpPr>
          <p:cNvPr id="4" name="Titel 3"/>
          <p:cNvSpPr>
            <a:spLocks noGrp="1"/>
          </p:cNvSpPr>
          <p:nvPr>
            <p:ph type="title"/>
          </p:nvPr>
        </p:nvSpPr>
        <p:spPr/>
        <p:txBody>
          <a:bodyPr/>
          <a:lstStyle/>
          <a:p>
            <a:r>
              <a:rPr lang="en-US" dirty="0"/>
              <a:t>Members’ Portal</a:t>
            </a:r>
          </a:p>
        </p:txBody>
      </p:sp>
      <p:sp>
        <p:nvSpPr>
          <p:cNvPr id="21" name="Inhaltsplatzhalter 2"/>
          <p:cNvSpPr>
            <a:spLocks noGrp="1"/>
          </p:cNvSpPr>
          <p:nvPr>
            <p:ph idx="1"/>
          </p:nvPr>
        </p:nvSpPr>
        <p:spPr>
          <a:xfrm>
            <a:off x="6342345" y="2963132"/>
            <a:ext cx="5602468" cy="1864242"/>
          </a:xfrm>
        </p:spPr>
        <p:txBody>
          <a:bodyPr>
            <a:noAutofit/>
          </a:bodyPr>
          <a:lstStyle/>
          <a:p>
            <a:pPr>
              <a:spcBef>
                <a:spcPts val="600"/>
              </a:spcBef>
            </a:pPr>
            <a:r>
              <a:rPr lang="en-US" dirty="0">
                <a:latin typeface="Myriad Pro"/>
              </a:rPr>
              <a:t>Create 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status</a:t>
            </a:r>
            <a:endParaRPr lang="en-US" sz="3600" dirty="0">
              <a:latin typeface="Myriad Pro"/>
            </a:endParaRPr>
          </a:p>
        </p:txBody>
      </p:sp>
    </p:spTree>
    <p:extLst>
      <p:ext uri="{BB962C8B-B14F-4D97-AF65-F5344CB8AC3E}">
        <p14:creationId xmlns:p14="http://schemas.microsoft.com/office/powerpoint/2010/main" val="33849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
        <p:nvSpPr>
          <p:cNvPr id="5" name="Textfeld 4">
            <a:extLst>
              <a:ext uri="{FF2B5EF4-FFF2-40B4-BE49-F238E27FC236}">
                <a16:creationId xmlns:a16="http://schemas.microsoft.com/office/drawing/2014/main" id="{A89CE427-5DE0-4894-BC6A-86B6AF1B1A4C}"/>
              </a:ext>
            </a:extLst>
          </p:cNvPr>
          <p:cNvSpPr txBox="1"/>
          <p:nvPr/>
        </p:nvSpPr>
        <p:spPr>
          <a:xfrm>
            <a:off x="334696" y="913643"/>
            <a:ext cx="3825919" cy="276999"/>
          </a:xfrm>
          <a:prstGeom prst="rect">
            <a:avLst/>
          </a:prstGeom>
          <a:noFill/>
        </p:spPr>
        <p:txBody>
          <a:bodyPr wrap="none" rtlCol="0">
            <a:spAutoFit/>
          </a:bodyPr>
          <a:lstStyle/>
          <a:p>
            <a:r>
              <a:rPr lang="de-AT" sz="1200" dirty="0"/>
              <a:t>source: </a:t>
            </a:r>
            <a:r>
              <a:rPr lang="de-AT" sz="1200" dirty="0">
                <a:hlinkClick r:id="rId6"/>
              </a:rPr>
              <a:t>https://member.onem2m.org/website/Procs.aspx </a:t>
            </a:r>
            <a:endParaRPr lang="en-US" sz="1200" dirty="0"/>
          </a:p>
        </p:txBody>
      </p:sp>
    </p:spTree>
    <p:extLst>
      <p:ext uri="{BB962C8B-B14F-4D97-AF65-F5344CB8AC3E}">
        <p14:creationId xmlns:p14="http://schemas.microsoft.com/office/powerpoint/2010/main" val="1372618932"/>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4321</Words>
  <Application>Microsoft Office PowerPoint</Application>
  <PresentationFormat>Breitbild</PresentationFormat>
  <Paragraphs>516</Paragraphs>
  <Slides>31</Slides>
  <Notes>3</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31</vt:i4>
      </vt:variant>
    </vt:vector>
  </HeadingPairs>
  <TitlesOfParts>
    <vt:vector size="42" baseType="lpstr">
      <vt:lpstr>Myriad Pro</vt:lpstr>
      <vt:lpstr>Myriad Pro Light</vt:lpstr>
      <vt:lpstr>ＭＳ Ｐゴシック</vt:lpstr>
      <vt:lpstr>Wingdings</vt:lpstr>
      <vt:lpstr>Calibri Light</vt:lpstr>
      <vt:lpstr>Swagger</vt:lpstr>
      <vt:lpstr>Tele-GroteskNor</vt:lpstr>
      <vt:lpstr>Arial</vt:lpstr>
      <vt:lpstr>Times New Roman</vt:lpstr>
      <vt:lpstr>Calibri</vt:lpstr>
      <vt:lpstr>Office Theme</vt:lpstr>
      <vt:lpstr>Welcome to oneM2M</vt:lpstr>
      <vt:lpstr>What is oneM2M?</vt:lpstr>
      <vt:lpstr>oneM2M Partnership Project</vt:lpstr>
      <vt:lpstr>oneM2M Participants</vt:lpstr>
      <vt:lpstr>oneM2M Participants</vt:lpstr>
      <vt:lpstr>Organization</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WG     Terms Of Reference</vt:lpstr>
      <vt:lpstr>Normative Verbs Shall/Shall not</vt:lpstr>
      <vt:lpstr>Normative Verbs May/Need not - Should/Should not</vt:lpstr>
      <vt:lpstr>Voting List</vt:lpstr>
      <vt:lpstr>Who is eligible to vote?</vt:lpstr>
      <vt:lpstr>How does it work?</vt:lpstr>
      <vt:lpstr>oneM2M Releases.</vt:lpstr>
      <vt:lpstr>oneM2M Releases and Specifications</vt:lpstr>
      <vt:lpstr>oneM2M Release 3 Deliverables</vt:lpstr>
      <vt:lpstr>Developer Guides</vt:lpstr>
      <vt:lpstr>Publicly Accessible Links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Hechwartner, Roland</cp:lastModifiedBy>
  <cp:revision>65</cp:revision>
  <dcterms:created xsi:type="dcterms:W3CDTF">2017-09-21T15:46:31Z</dcterms:created>
  <dcterms:modified xsi:type="dcterms:W3CDTF">2021-06-17T11:00:04Z</dcterms:modified>
</cp:coreProperties>
</file>