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12192000" cy="6858000"/>
  <p:notesSz cx="6858000" cy="9144000"/>
  <p:embeddedFontLst>
    <p:embeddedFont>
      <p:font typeface="Myriad Pro" panose="020B0503030403020204" pitchFamily="34" charset="0"/>
      <p:regular r:id="rId14"/>
      <p:bold r:id="rId15"/>
      <p:italic r:id="rId16"/>
      <p:boldItalic r:id="rId17"/>
    </p:embeddedFont>
    <p:embeddedFont>
      <p:font typeface="Myriad Pro Light" panose="020B0603030403020204" pitchFamily="34" charset="0"/>
      <p:regular r:id="rId18"/>
      <p:bold r:id="rId19"/>
      <p:italic r:id="rId20"/>
      <p:boldItalic r:id="rId21"/>
    </p:embeddedFon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30-08-2021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8/30/2021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8/30/2021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8/30/2021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8/30/2021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8/30/2021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slideLayout" Target="../slideLayouts/slideLayout8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</a:t>
            </a:r>
            <a:r>
              <a:rPr lang="en-US" altLang="ko-KR" dirty="0" smtClean="0">
                <a:cs typeface="Arial" panose="020B0604020202020204" pitchFamily="34" charset="0"/>
              </a:rPr>
              <a:t>report</a:t>
            </a:r>
            <a:br>
              <a:rPr lang="en-US" altLang="ko-KR" dirty="0" smtClean="0">
                <a:cs typeface="Arial" panose="020B0604020202020204" pitchFamily="34" charset="0"/>
              </a:rPr>
            </a:br>
            <a:r>
              <a:rPr lang="en-US" altLang="ko-KR" dirty="0" smtClean="0">
                <a:cs typeface="Arial" panose="020B0604020202020204" pitchFamily="34" charset="0"/>
              </a:rPr>
              <a:t>TP51 opening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smtClean="0">
                <a:cs typeface="Arial" panose="020B0604020202020204" pitchFamily="34" charset="0"/>
              </a:rPr>
              <a:t>convener,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Andrew </a:t>
            </a:r>
            <a:r>
              <a:rPr lang="en-US" altLang="ko-KR" dirty="0">
                <a:cs typeface="Arial" panose="020B0604020202020204" pitchFamily="34" charset="0"/>
              </a:rPr>
              <a:t>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2021-08-30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/>
              <a:t>4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R4 Stage 1 Fr</a:t>
            </a:r>
            <a:r>
              <a:rPr lang="en-US" altLang="zh-CN" dirty="0" smtClean="0"/>
              <a:t>ozen by TP#40 – </a:t>
            </a:r>
            <a:r>
              <a:rPr lang="en-US" altLang="zh-CN" i="1" dirty="0" smtClean="0">
                <a:solidFill>
                  <a:srgbClr val="FF0000"/>
                </a:solidFill>
              </a:rPr>
              <a:t>done!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R4 Stage </a:t>
            </a:r>
            <a:r>
              <a:rPr lang="en-US" altLang="ko-KR" dirty="0" smtClean="0"/>
              <a:t>2 </a:t>
            </a:r>
            <a:r>
              <a:rPr lang="en-US" altLang="ko-KR" dirty="0"/>
              <a:t>Fr</a:t>
            </a:r>
            <a:r>
              <a:rPr lang="en-US" altLang="zh-CN" dirty="0"/>
              <a:t>ozen by </a:t>
            </a:r>
            <a:r>
              <a:rPr lang="en-US" altLang="zh-CN" dirty="0" smtClean="0"/>
              <a:t>TP#44 </a:t>
            </a:r>
            <a:r>
              <a:rPr lang="en-US" altLang="zh-CN" dirty="0"/>
              <a:t>– </a:t>
            </a:r>
            <a:r>
              <a:rPr lang="en-US" altLang="zh-CN" i="1" dirty="0">
                <a:solidFill>
                  <a:srgbClr val="FF0000"/>
                </a:solidFill>
              </a:rPr>
              <a:t>done</a:t>
            </a:r>
            <a:r>
              <a:rPr lang="en-US" altLang="zh-CN" i="1" dirty="0" smtClean="0">
                <a:solidFill>
                  <a:srgbClr val="FF0000"/>
                </a:solidFill>
              </a:rPr>
              <a:t>!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TP#51 R4 Stage 3 Freeze Date – </a:t>
            </a:r>
            <a:r>
              <a:rPr lang="en-US" i="1" dirty="0" smtClean="0">
                <a:solidFill>
                  <a:srgbClr val="FF0000"/>
                </a:solidFill>
              </a:rPr>
              <a:t>Just around the corner!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R4 ratification at Q3 2021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9788489" y="1276843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75192" y="4900065"/>
            <a:ext cx="12075939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420" y="2798828"/>
            <a:ext cx="1061749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2018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22639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42858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06307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08329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103514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127359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3490468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147053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277191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-50250" y="1589722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2755007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Line 21"/>
          <p:cNvSpPr>
            <a:spLocks noChangeShapeType="1"/>
          </p:cNvSpPr>
          <p:nvPr/>
        </p:nvSpPr>
        <p:spPr bwMode="gray">
          <a:xfrm flipH="1" flipV="1">
            <a:off x="4293973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114158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820987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1853485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2455226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3216687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TP#42</a:t>
            </a:r>
            <a:endParaRPr lang="en-US" dirty="0"/>
          </a:p>
        </p:txBody>
      </p:sp>
      <p:sp>
        <p:nvSpPr>
          <p:cNvPr id="93" name="Textfeld 44"/>
          <p:cNvSpPr txBox="1"/>
          <p:nvPr/>
        </p:nvSpPr>
        <p:spPr>
          <a:xfrm>
            <a:off x="4037883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TP#43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4743088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TP#44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2681731" y="48924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120941" y="4912566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57769" y="4900065"/>
            <a:ext cx="117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75193" y="4060967"/>
            <a:ext cx="1647029" cy="369332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87048" y="4060967"/>
            <a:ext cx="81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1629829" y="4409546"/>
            <a:ext cx="116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R3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765424" y="3301941"/>
            <a:ext cx="289834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994628" y="3955546"/>
            <a:ext cx="121259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gray">
          <a:xfrm flipH="1" flipV="1">
            <a:off x="6358770" y="3269886"/>
            <a:ext cx="445001" cy="6398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4" name="Raute 80"/>
          <p:cNvSpPr/>
          <p:nvPr/>
        </p:nvSpPr>
        <p:spPr>
          <a:xfrm>
            <a:off x="6777347" y="4687644"/>
            <a:ext cx="121259" cy="200537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5"/>
          <p:cNvSpPr>
            <a:spLocks noEditPoints="1"/>
          </p:cNvSpPr>
          <p:nvPr/>
        </p:nvSpPr>
        <p:spPr bwMode="auto">
          <a:xfrm>
            <a:off x="1801008" y="4080520"/>
            <a:ext cx="359613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cxnSp>
        <p:nvCxnSpPr>
          <p:cNvPr id="106" name="Gerader Verbinder 97"/>
          <p:cNvCxnSpPr/>
          <p:nvPr/>
        </p:nvCxnSpPr>
        <p:spPr>
          <a:xfrm>
            <a:off x="3236053" y="4012968"/>
            <a:ext cx="814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3176534" y="4720612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2777976" y="3262560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gray">
          <a:xfrm flipH="1" flipV="1">
            <a:off x="4856695" y="3240966"/>
            <a:ext cx="473213" cy="70309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0" name="Raute 103"/>
          <p:cNvSpPr/>
          <p:nvPr/>
        </p:nvSpPr>
        <p:spPr>
          <a:xfrm>
            <a:off x="5264838" y="4712654"/>
            <a:ext cx="128421" cy="156754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Gerader Verbinder 104"/>
          <p:cNvCxnSpPr/>
          <p:nvPr/>
        </p:nvCxnSpPr>
        <p:spPr>
          <a:xfrm>
            <a:off x="5323426" y="3955158"/>
            <a:ext cx="5623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79"/>
          <p:cNvCxnSpPr/>
          <p:nvPr/>
        </p:nvCxnSpPr>
        <p:spPr>
          <a:xfrm>
            <a:off x="6823448" y="3975538"/>
            <a:ext cx="5623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81"/>
          <p:cNvSpPr txBox="1"/>
          <p:nvPr/>
        </p:nvSpPr>
        <p:spPr>
          <a:xfrm>
            <a:off x="6741734" y="48992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4499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129381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5785716" y="1962932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472982" y="1585524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TP#45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6764971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6440313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TP#46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148770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6764843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7474859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TP#47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7799389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Textfeld 108"/>
          <p:cNvSpPr txBox="1"/>
          <p:nvPr/>
        </p:nvSpPr>
        <p:spPr>
          <a:xfrm>
            <a:off x="8121550" y="15741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125" name="Line 21"/>
          <p:cNvSpPr>
            <a:spLocks noChangeShapeType="1"/>
          </p:cNvSpPr>
          <p:nvPr/>
        </p:nvSpPr>
        <p:spPr bwMode="gray">
          <a:xfrm flipH="1" flipV="1">
            <a:off x="8446080" y="19515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121293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10643829" y="4899235"/>
            <a:ext cx="13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R4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err="1" smtClean="0">
                <a:solidFill>
                  <a:schemeClr val="bg1"/>
                </a:solidFill>
              </a:rPr>
              <a:t>Rati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268997" y="3270578"/>
            <a:ext cx="44500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733677" y="3976230"/>
            <a:ext cx="5623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78670" y="4662738"/>
            <a:ext cx="121259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8802736" y="1585524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087114" y="196988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>
            <a:endCxn id="102" idx="0"/>
          </p:cNvCxnSpPr>
          <p:nvPr/>
        </p:nvCxnSpPr>
        <p:spPr>
          <a:xfrm>
            <a:off x="1053401" y="3676998"/>
            <a:ext cx="1856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081303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8" name="Freeform 15"/>
          <p:cNvSpPr>
            <a:spLocks noEditPoints="1"/>
          </p:cNvSpPr>
          <p:nvPr/>
        </p:nvSpPr>
        <p:spPr bwMode="auto">
          <a:xfrm>
            <a:off x="3381088" y="4524533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644957" y="3240966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Raute 103"/>
          <p:cNvSpPr/>
          <p:nvPr/>
        </p:nvSpPr>
        <p:spPr>
          <a:xfrm>
            <a:off x="6053100" y="4712654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11687" y="3955158"/>
            <a:ext cx="5623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>
            <a:stCxn id="110" idx="3"/>
            <a:endCxn id="140" idx="1"/>
          </p:cNvCxnSpPr>
          <p:nvPr/>
        </p:nvCxnSpPr>
        <p:spPr>
          <a:xfrm>
            <a:off x="5393259" y="4791031"/>
            <a:ext cx="6598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4" idx="3"/>
            <a:endCxn id="133" idx="1"/>
          </p:cNvCxnSpPr>
          <p:nvPr/>
        </p:nvCxnSpPr>
        <p:spPr>
          <a:xfrm flipV="1">
            <a:off x="6898606" y="4763007"/>
            <a:ext cx="4780064" cy="2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826033" y="4519330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47" name="Freeform 15"/>
          <p:cNvSpPr>
            <a:spLocks noEditPoints="1"/>
          </p:cNvSpPr>
          <p:nvPr/>
        </p:nvSpPr>
        <p:spPr bwMode="auto">
          <a:xfrm>
            <a:off x="6230482" y="4553559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6" name="Textfeld 108"/>
          <p:cNvSpPr txBox="1"/>
          <p:nvPr/>
        </p:nvSpPr>
        <p:spPr>
          <a:xfrm>
            <a:off x="9616545" y="1595254"/>
            <a:ext cx="71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gray">
          <a:xfrm flipH="1" flipV="1">
            <a:off x="9900923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9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1034348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42" name="Textfeld 108"/>
          <p:cNvSpPr txBox="1"/>
          <p:nvPr/>
        </p:nvSpPr>
        <p:spPr>
          <a:xfrm>
            <a:off x="10569590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143" name="Line 21"/>
          <p:cNvSpPr>
            <a:spLocks noChangeShapeType="1"/>
          </p:cNvSpPr>
          <p:nvPr/>
        </p:nvSpPr>
        <p:spPr bwMode="gray">
          <a:xfrm flipH="1" flipV="1">
            <a:off x="10853968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4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5</a:t>
            </a:r>
            <a:endParaRPr lang="en-US" sz="4000" dirty="0"/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1 F</a:t>
            </a:r>
            <a:r>
              <a:rPr lang="en-US" altLang="ko-KR" dirty="0"/>
              <a:t>reeze</a:t>
            </a:r>
            <a:r>
              <a:rPr lang="en-US" altLang="zh-CN" dirty="0" smtClean="0"/>
              <a:t> Date : TP#53 </a:t>
            </a:r>
            <a:r>
              <a:rPr lang="en-US" altLang="zh-CN" dirty="0"/>
              <a:t>– </a:t>
            </a:r>
            <a:r>
              <a:rPr lang="en-US" altLang="zh-CN" dirty="0" smtClean="0"/>
              <a:t>Q1 2022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 smtClean="0"/>
              <a:t>R5 </a:t>
            </a:r>
            <a:r>
              <a:rPr lang="en-US" altLang="ko-KR" dirty="0"/>
              <a:t>Stage </a:t>
            </a:r>
            <a:r>
              <a:rPr lang="en-US" altLang="ko-KR" dirty="0" smtClean="0"/>
              <a:t>2 </a:t>
            </a:r>
            <a:r>
              <a:rPr lang="en-US" altLang="ko-KR" dirty="0"/>
              <a:t>Freeze</a:t>
            </a:r>
            <a:r>
              <a:rPr lang="en-US" altLang="zh-CN" dirty="0" smtClean="0"/>
              <a:t> Date : TP#56 – Q4 2022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3 Freeze Date </a:t>
            </a:r>
            <a:r>
              <a:rPr lang="en-US" altLang="zh-CN" dirty="0" smtClean="0"/>
              <a:t>: TP#58 </a:t>
            </a:r>
            <a:r>
              <a:rPr lang="en-US" altLang="zh-CN" dirty="0"/>
              <a:t>– </a:t>
            </a:r>
            <a:r>
              <a:rPr lang="en-US" altLang="zh-CN" dirty="0" smtClean="0"/>
              <a:t>Q2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R5 ratification at TP58 + 2, Q4 2023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261884" y="1278991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2495926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408305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9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19169" y="4030050"/>
            <a:ext cx="1710722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47677" y="4381173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R4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1425445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1619583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7174631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976669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TP#55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827395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TP#56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5301265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8913919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R5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43942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806764" y="153498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TP#57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6040614" y="191934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1662254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316401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2" name="Freeform 15"/>
          <p:cNvSpPr>
            <a:spLocks noEditPoints="1"/>
          </p:cNvSpPr>
          <p:nvPr/>
        </p:nvSpPr>
        <p:spPr bwMode="auto">
          <a:xfrm>
            <a:off x="3738638" y="4376760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6616264" y="153497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TP#58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850114" y="191933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1492037" y="442093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2024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2024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2024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149576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3637267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358832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3260582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7447174" y="155055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TP#59</a:t>
            </a:r>
            <a:endParaRPr lang="en-US" dirty="0"/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7681024" y="19349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8256674" y="155054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TP#60</a:t>
            </a:r>
            <a:endParaRPr lang="en-US" dirty="0"/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8490524" y="193490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TP51 opening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</a:t>
            </a:r>
            <a:r>
              <a:rPr lang="en-US" altLang="de-DE" dirty="0" smtClean="0"/>
              <a:t>Freeze </a:t>
            </a:r>
            <a:r>
              <a:rPr lang="en-US" altLang="de-DE" dirty="0"/>
              <a:t>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 smtClean="0"/>
              <a:t>Release </a:t>
            </a:r>
            <a:r>
              <a:rPr lang="en-US" altLang="de-DE" dirty="0"/>
              <a:t>4 </a:t>
            </a:r>
            <a:r>
              <a:rPr lang="en-US" altLang="de-DE" dirty="0" smtClean="0"/>
              <a:t>Timeline / Release 5 Timeline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TP51 opening </a:t>
            </a:r>
            <a:r>
              <a:rPr lang="en-US" dirty="0"/>
              <a:t>- WI </a:t>
            </a:r>
            <a:r>
              <a:rPr lang="en-US" dirty="0" smtClean="0"/>
              <a:t>Snapshot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Work </a:t>
            </a:r>
            <a:r>
              <a:rPr lang="en-US" altLang="de-DE" sz="2400" dirty="0">
                <a:solidFill>
                  <a:prstClr val="black"/>
                </a:solidFill>
              </a:rPr>
              <a:t>Item Milestones </a:t>
            </a:r>
            <a:r>
              <a:rPr lang="en-US" altLang="de-DE" sz="2400" dirty="0" smtClean="0">
                <a:solidFill>
                  <a:prstClr val="black"/>
                </a:solidFill>
              </a:rPr>
              <a:t>targeted at TP#50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</a:t>
            </a:r>
            <a:r>
              <a:rPr lang="en-US" altLang="de-DE" sz="1800" b="1" dirty="0" smtClean="0">
                <a:solidFill>
                  <a:srgbClr val="C00000"/>
                </a:solidFill>
              </a:rPr>
              <a:t>5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5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4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missed </a:t>
            </a:r>
            <a:r>
              <a:rPr lang="en-US" altLang="de-DE" sz="1800" b="1" dirty="0" smtClean="0">
                <a:solidFill>
                  <a:schemeClr val="tx2"/>
                </a:solidFill>
              </a:rPr>
              <a:t>approval/freeze dates</a:t>
            </a:r>
            <a:endParaRPr lang="en-US" altLang="de-DE" sz="1800" b="1" dirty="0">
              <a:solidFill>
                <a:schemeClr val="tx2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15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  </a:t>
            </a:r>
            <a:r>
              <a:rPr lang="en-US" altLang="de-DE" sz="2400" dirty="0">
                <a:solidFill>
                  <a:srgbClr val="FF0000"/>
                </a:solidFill>
              </a:rPr>
              <a:t>7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Rel-5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724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 smtClean="0"/>
              <a:t>See full work program status @ TP50 closing in ADM-0001-Work Program Management </a:t>
            </a:r>
            <a:r>
              <a:rPr lang="en-GB" altLang="de-DE" sz="1400" dirty="0" smtClean="0"/>
              <a:t>v51.0.0.  </a:t>
            </a:r>
            <a:endParaRPr lang="en-GB" altLang="de-DE" sz="1400" dirty="0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28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</a:t>
            </a:r>
            <a:r>
              <a:rPr lang="de-AT" altLang="de-DE" sz="1400" dirty="0" smtClean="0"/>
              <a:t>v45.0.0</a:t>
            </a:r>
            <a:r>
              <a:rPr lang="de-AT" altLang="de-DE" sz="1400" dirty="0"/>
              <a:t>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</a:t>
            </a:r>
            <a:r>
              <a:rPr lang="en-US" sz="1400" dirty="0" smtClean="0">
                <a:solidFill>
                  <a:srgbClr val="0070C0"/>
                </a:solidFill>
              </a:rPr>
              <a:t>blue, </a:t>
            </a:r>
            <a:r>
              <a:rPr lang="en-US" altLang="ko-KR" sz="1400" dirty="0">
                <a:solidFill>
                  <a:srgbClr val="00B050"/>
                </a:solidFill>
              </a:rPr>
              <a:t>Release </a:t>
            </a:r>
            <a:r>
              <a:rPr lang="en-US" altLang="ko-KR" sz="1400" dirty="0" smtClean="0">
                <a:solidFill>
                  <a:srgbClr val="00B050"/>
                </a:solidFill>
              </a:rPr>
              <a:t>5 </a:t>
            </a:r>
            <a:r>
              <a:rPr lang="en-US" altLang="ko-KR" sz="1400" dirty="0">
                <a:solidFill>
                  <a:srgbClr val="00B050"/>
                </a:solidFill>
              </a:rPr>
              <a:t>candidates marked in </a:t>
            </a:r>
            <a:r>
              <a:rPr lang="en-US" altLang="ko-KR" sz="1400" dirty="0" smtClean="0">
                <a:solidFill>
                  <a:srgbClr val="00B050"/>
                </a:solidFill>
              </a:rPr>
              <a:t>green</a:t>
            </a:r>
            <a:endParaRPr lang="en-US" altLang="ko-KR" sz="1400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TP </a:t>
            </a:r>
            <a:r>
              <a:rPr lang="en-US" altLang="de-DE" sz="1400" b="1" dirty="0"/>
              <a:t>WIs</a:t>
            </a:r>
          </a:p>
          <a:p>
            <a:r>
              <a:rPr lang="en-US" altLang="de-DE" sz="1400" dirty="0" smtClean="0"/>
              <a:t>WI-0049 – Rel-1 &amp;2 &amp;3 Maintenance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WI-0079 </a:t>
            </a:r>
            <a:r>
              <a:rPr lang="en-US" altLang="de-DE" sz="1400" dirty="0">
                <a:solidFill>
                  <a:srgbClr val="0070C0"/>
                </a:solidFill>
              </a:rPr>
              <a:t>- Rel-4 Small Technical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 smtClean="0"/>
          </a:p>
          <a:p>
            <a:pPr>
              <a:spcBef>
                <a:spcPts val="600"/>
              </a:spcBef>
            </a:pPr>
            <a:r>
              <a:rPr lang="en-US" altLang="de-DE" sz="1400" b="1" dirty="0" smtClean="0"/>
              <a:t>RDM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/>
              <a:t>WI-0015 </a:t>
            </a:r>
            <a:r>
              <a:rPr lang="en-US" altLang="de-DE" sz="1400" dirty="0"/>
              <a:t>- oneM2M Use Case Continuation 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WI-0070 – Public Warning Service </a:t>
            </a:r>
            <a:r>
              <a:rPr lang="en-US" altLang="de-DE" sz="1400" dirty="0">
                <a:solidFill>
                  <a:srgbClr val="0070C0"/>
                </a:solidFill>
              </a:rPr>
              <a:t>Enabler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WI-0084 </a:t>
            </a:r>
            <a:r>
              <a:rPr lang="en-US" altLang="de-DE" sz="1400" dirty="0">
                <a:solidFill>
                  <a:srgbClr val="0070C0"/>
                </a:solidFill>
              </a:rPr>
              <a:t>– SDT based Information Model and Mapping for </a:t>
            </a:r>
            <a:r>
              <a:rPr lang="en-US" altLang="de-DE" sz="1400" dirty="0" smtClean="0">
                <a:solidFill>
                  <a:srgbClr val="0070C0"/>
                </a:solidFill>
              </a:rPr>
              <a:t>Vert. Ind.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WI-0092 - Railway Domain </a:t>
            </a:r>
            <a:r>
              <a:rPr lang="en-US" altLang="de-DE" sz="1400" dirty="0" smtClean="0">
                <a:solidFill>
                  <a:srgbClr val="0070C0"/>
                </a:solidFill>
              </a:rPr>
              <a:t>Enablement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WI-0094- Ontologies </a:t>
            </a:r>
            <a:r>
              <a:rPr lang="en-US" altLang="de-DE" sz="1400" dirty="0">
                <a:solidFill>
                  <a:srgbClr val="0070C0"/>
                </a:solidFill>
              </a:rPr>
              <a:t>for Smart City </a:t>
            </a:r>
            <a:r>
              <a:rPr lang="en-US" altLang="de-DE" sz="1400" dirty="0" smtClean="0">
                <a:solidFill>
                  <a:srgbClr val="0070C0"/>
                </a:solidFill>
              </a:rPr>
              <a:t>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WI-0099 - Management Object </a:t>
            </a:r>
            <a:r>
              <a:rPr lang="en-US" altLang="de-DE" sz="1400" dirty="0" smtClean="0">
                <a:solidFill>
                  <a:srgbClr val="00B050"/>
                </a:solidFill>
              </a:rPr>
              <a:t>Migration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WI-0101 </a:t>
            </a:r>
            <a:r>
              <a:rPr lang="en-US" altLang="de-DE" sz="1400" dirty="0">
                <a:solidFill>
                  <a:srgbClr val="00B050"/>
                </a:solidFill>
              </a:rPr>
              <a:t>- Advanced semantic </a:t>
            </a:r>
            <a:r>
              <a:rPr lang="en-US" altLang="de-DE" sz="1400" dirty="0" smtClean="0">
                <a:solidFill>
                  <a:srgbClr val="00B050"/>
                </a:solidFill>
              </a:rPr>
              <a:t>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– SDT based Information Model and Mapping for Vertical Industries </a:t>
            </a:r>
            <a:r>
              <a:rPr lang="en-US" altLang="de-DE" sz="1400" dirty="0" smtClean="0">
                <a:solidFill>
                  <a:srgbClr val="00B050"/>
                </a:solidFill>
              </a:rPr>
              <a:t>– SIMVI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WI-0105 – System enhancements to support</a:t>
            </a:r>
            <a:br>
              <a:rPr lang="en-US" altLang="de-DE" sz="1400" dirty="0" smtClean="0">
                <a:solidFill>
                  <a:srgbClr val="00B050"/>
                </a:solidFill>
              </a:rPr>
            </a:br>
            <a:r>
              <a:rPr lang="en-US" altLang="de-DE" sz="1400" smtClean="0">
                <a:solidFill>
                  <a:srgbClr val="00B050"/>
                </a:solidFill>
              </a:rPr>
              <a:t>AI capabilities</a:t>
            </a:r>
            <a:endParaRPr lang="en-US" altLang="de-DE" sz="1400" dirty="0">
              <a:solidFill>
                <a:srgbClr val="00B050"/>
              </a:solidFill>
            </a:endParaRP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TDE WG</a:t>
            </a:r>
            <a:endParaRPr lang="en-US" altLang="de-DE" sz="1400" b="1" dirty="0"/>
          </a:p>
          <a:p>
            <a:r>
              <a:rPr lang="en-US" altLang="de-DE" sz="1400" dirty="0" smtClean="0"/>
              <a:t>WI-0054 – Developer’s guide series</a:t>
            </a:r>
          </a:p>
          <a:p>
            <a:r>
              <a:rPr lang="en-US" altLang="de-DE" sz="1400" dirty="0" smtClean="0"/>
              <a:t>WI-0060 - Interoperability testing Release 2</a:t>
            </a:r>
          </a:p>
          <a:p>
            <a:r>
              <a:rPr lang="en-US" altLang="de-DE" sz="1400" dirty="0" smtClean="0"/>
              <a:t>WI-0085 - Conformance </a:t>
            </a:r>
            <a:r>
              <a:rPr lang="en-US" altLang="de-DE" sz="1400" dirty="0"/>
              <a:t>Test Specifications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WI-0086 </a:t>
            </a:r>
            <a:r>
              <a:rPr lang="en-US" altLang="de-DE" sz="1400" dirty="0">
                <a:solidFill>
                  <a:srgbClr val="0070C0"/>
                </a:solidFill>
              </a:rPr>
              <a:t>- Conformance Test Specifications Release </a:t>
            </a:r>
            <a:r>
              <a:rPr lang="en-US" altLang="de-DE" sz="14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altLang="de-DE" sz="1400" dirty="0" smtClean="0"/>
              <a:t>WI-0097 </a:t>
            </a:r>
            <a:r>
              <a:rPr lang="en-US" altLang="de-DE" sz="1400" dirty="0"/>
              <a:t>- Interoperability testing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/>
              <a:t>WI-0103 </a:t>
            </a:r>
            <a:r>
              <a:rPr lang="en-US" altLang="de-DE" sz="1400" dirty="0"/>
              <a:t>– oneM2M API guide </a:t>
            </a:r>
            <a:r>
              <a:rPr lang="en-US" altLang="de-DE" sz="1400" dirty="0" smtClean="0"/>
              <a:t>Rel3</a:t>
            </a:r>
          </a:p>
          <a:p>
            <a:r>
              <a:rPr lang="en-US" altLang="de-DE" sz="1400" dirty="0" smtClean="0"/>
              <a:t>WI-0106 – Interoperability testing Release 4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 smtClean="0"/>
              <a:t>SDS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WI-0064 </a:t>
            </a:r>
            <a:r>
              <a:rPr lang="en-US" altLang="de-DE" sz="1400" dirty="0">
                <a:solidFill>
                  <a:srgbClr val="0070C0"/>
                </a:solidFill>
              </a:rPr>
              <a:t>- Adaptation of oneM2M for Smart City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WI-0069 </a:t>
            </a:r>
            <a:r>
              <a:rPr lang="en-US" altLang="de-DE" sz="1400" dirty="0">
                <a:solidFill>
                  <a:srgbClr val="0070C0"/>
                </a:solidFill>
              </a:rPr>
              <a:t>–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</a:t>
            </a:r>
            <a:r>
              <a:rPr lang="en-US" altLang="de-DE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WI-0076 </a:t>
            </a:r>
            <a:r>
              <a:rPr lang="en-US" altLang="de-DE" sz="1400" dirty="0">
                <a:solidFill>
                  <a:srgbClr val="0070C0"/>
                </a:solidFill>
              </a:rPr>
              <a:t>- Lightweight oneM2M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WI-0077 - Attribute Based Access Control </a:t>
            </a:r>
            <a:r>
              <a:rPr lang="en-US" altLang="de-DE" sz="1400" dirty="0" smtClean="0">
                <a:solidFill>
                  <a:srgbClr val="0070C0"/>
                </a:solidFill>
              </a:rPr>
              <a:t>Policy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WI-0080 </a:t>
            </a:r>
            <a:r>
              <a:rPr lang="en-US" altLang="de-DE" sz="1400" dirty="0">
                <a:solidFill>
                  <a:srgbClr val="0070C0"/>
                </a:solidFill>
              </a:rPr>
              <a:t>- Edge and Fog Computing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WI-0083 </a:t>
            </a:r>
            <a:r>
              <a:rPr lang="en-US" altLang="de-DE" sz="1400" dirty="0">
                <a:solidFill>
                  <a:srgbClr val="0070C0"/>
                </a:solidFill>
              </a:rPr>
              <a:t>- oneM2M Service Subscribers and </a:t>
            </a:r>
            <a:r>
              <a:rPr lang="en-US" altLang="de-DE" sz="1400" dirty="0" smtClean="0">
                <a:solidFill>
                  <a:srgbClr val="0070C0"/>
                </a:solidFill>
              </a:rPr>
              <a:t>Users</a:t>
            </a:r>
          </a:p>
          <a:p>
            <a:r>
              <a:rPr lang="en-US" altLang="de-DE" sz="1400" dirty="0" smtClean="0"/>
              <a:t>WI-0089 </a:t>
            </a:r>
            <a:r>
              <a:rPr lang="en-US" altLang="de-DE" sz="1400" dirty="0"/>
              <a:t>- Getting started with </a:t>
            </a:r>
            <a:r>
              <a:rPr lang="en-US" altLang="de-DE" sz="1400" dirty="0" smtClean="0"/>
              <a:t>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</a:t>
            </a:r>
            <a:r>
              <a:rPr lang="en-US" altLang="de-DE" sz="1400" dirty="0" smtClean="0">
                <a:solidFill>
                  <a:srgbClr val="00B050"/>
                </a:solidFill>
              </a:rPr>
              <a:t>Networks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WI-0100 – oneM2M and </a:t>
            </a:r>
            <a:r>
              <a:rPr lang="en-US" altLang="de-DE" sz="1400" dirty="0" err="1" smtClean="0">
                <a:solidFill>
                  <a:srgbClr val="00B050"/>
                </a:solidFill>
              </a:rPr>
              <a:t>SensorThings</a:t>
            </a:r>
            <a:r>
              <a:rPr lang="en-US" altLang="de-DE" sz="1400" dirty="0" smtClean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</a:t>
            </a:r>
            <a:r>
              <a:rPr lang="en-US" altLang="de-DE" sz="1400" dirty="0" smtClean="0">
                <a:solidFill>
                  <a:srgbClr val="00B050"/>
                </a:solidFill>
              </a:rPr>
              <a:t>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3" y="1833833"/>
            <a:ext cx="11492012" cy="38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</a:t>
            </a:r>
            <a:r>
              <a:rPr lang="en-US" altLang="ko-KR" dirty="0" smtClean="0"/>
              <a:t>Rel-5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20" y="2445833"/>
            <a:ext cx="11478015" cy="197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TP51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16106" y="6010412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FREEZE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1" y="2490440"/>
            <a:ext cx="11939508" cy="157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Approval </a:t>
            </a:r>
            <a:r>
              <a:rPr lang="en-US" dirty="0"/>
              <a:t>at </a:t>
            </a:r>
            <a:r>
              <a:rPr lang="en-US" dirty="0" smtClean="0"/>
              <a:t>TP51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APPROVAL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20" y="2661424"/>
            <a:ext cx="11756347" cy="15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Overdue WIs</a:t>
            </a:r>
            <a:endParaRPr 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34696" y="1173570"/>
            <a:ext cx="1119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 smtClean="0">
              <a:solidFill>
                <a:schemeClr val="accent1"/>
              </a:solidFill>
            </a:endParaRPr>
          </a:p>
          <a:p>
            <a:r>
              <a:rPr lang="en-US" altLang="zh-CN" sz="2400" dirty="0">
                <a:solidFill>
                  <a:schemeClr val="accent1"/>
                </a:solidFill>
              </a:rPr>
              <a:t>4</a:t>
            </a:r>
            <a:r>
              <a:rPr lang="en-US" altLang="zh-CN" sz="2400" dirty="0" smtClean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stalled WIs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2" y="2795239"/>
            <a:ext cx="11397383" cy="12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610</Words>
  <Application>Microsoft Office PowerPoint</Application>
  <PresentationFormat>와이드스크린</PresentationFormat>
  <Paragraphs>153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Arial</vt:lpstr>
      <vt:lpstr>Times New Roman</vt:lpstr>
      <vt:lpstr>Myriad Pro</vt:lpstr>
      <vt:lpstr>Myriad Pro Light</vt:lpstr>
      <vt:lpstr>宋体</vt:lpstr>
      <vt:lpstr>Book</vt:lpstr>
      <vt:lpstr>Calibri</vt:lpstr>
      <vt:lpstr>Tele-GroteskFet</vt:lpstr>
      <vt:lpstr>맑은 고딕</vt:lpstr>
      <vt:lpstr>Office Theme</vt:lpstr>
      <vt:lpstr>WPM status report TP51 opening</vt:lpstr>
      <vt:lpstr>WPM Status at TP51 opening</vt:lpstr>
      <vt:lpstr>TP51 opening - WI Snapshot</vt:lpstr>
      <vt:lpstr>28 active WIs*</vt:lpstr>
      <vt:lpstr>WIs target for Rel-4</vt:lpstr>
      <vt:lpstr>WIs target for Rel-5</vt:lpstr>
      <vt:lpstr>Freeze at TP51</vt:lpstr>
      <vt:lpstr>Approval at TP51</vt:lpstr>
      <vt:lpstr>Overdue WIs</vt:lpstr>
      <vt:lpstr>Timeline Release 4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43</cp:revision>
  <dcterms:created xsi:type="dcterms:W3CDTF">2017-09-21T15:46:31Z</dcterms:created>
  <dcterms:modified xsi:type="dcterms:W3CDTF">2021-08-30T12:07:50Z</dcterms:modified>
</cp:coreProperties>
</file>