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56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1" r:id="rId10"/>
    <p:sldId id="282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Myriad Pro" panose="020B0503030403020204" pitchFamily="34" charset="0"/>
      <p:regular r:id="rId17"/>
      <p:bold r:id="rId18"/>
      <p:italic r:id="rId19"/>
      <p:boldItalic r:id="rId20"/>
    </p:embeddedFont>
    <p:embeddedFont>
      <p:font typeface="맑은 고딕" panose="020B0503020000020004" pitchFamily="50" charset="-127"/>
      <p:regular r:id="rId21"/>
      <p:bold r:id="rId22"/>
    </p:embeddedFont>
    <p:embeddedFont>
      <p:font typeface="宋体" panose="02010600030101010101" pitchFamily="2" charset="-122"/>
      <p:regular r:id="rId23"/>
    </p:embeddedFont>
    <p:embeddedFont>
      <p:font typeface="Myriad Pro Light" panose="020B060303040302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4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8E301-3DFA-4C73-9BFF-EDACBE8CE9B5}" type="datetimeFigureOut">
              <a:rPr lang="en-IN" smtClean="0"/>
              <a:t>18-02-2022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05934-9E10-4F0A-88EF-5F62E8EA335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50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285397"/>
            <a:ext cx="12192000" cy="2572603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019675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78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341434"/>
            <a:ext cx="12192000" cy="1516566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847556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5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9780" y="1233866"/>
            <a:ext cx="11296184" cy="2387600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68" y="305687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80" y="383789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4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2/18/2022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6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2/18/2022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5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2/18/2022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2/18/2022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1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2/18/2022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9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9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7572" y="105845"/>
            <a:ext cx="1207227" cy="9040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2496" y="6592129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© 2020 oneM2M</a:t>
            </a:r>
          </a:p>
          <a:p>
            <a:endParaRPr lang="en-US" sz="900" dirty="0">
              <a:solidFill>
                <a:schemeClr val="bg1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63133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tags" Target="../tags/tag26.xm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tags" Target="../tags/tag25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5" Type="http://schemas.openxmlformats.org/officeDocument/2006/relationships/tags" Target="../tags/tag18.xml"/><Relationship Id="rId15" Type="http://schemas.openxmlformats.org/officeDocument/2006/relationships/slideLayout" Target="../slideLayouts/slideLayout8.xml"/><Relationship Id="rId10" Type="http://schemas.openxmlformats.org/officeDocument/2006/relationships/tags" Target="../tags/tag23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tags" Target="../tags/tag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869" y="1422401"/>
            <a:ext cx="11296184" cy="2387600"/>
          </a:xfrm>
        </p:spPr>
        <p:txBody>
          <a:bodyPr/>
          <a:lstStyle/>
          <a:p>
            <a:r>
              <a:rPr lang="en-US" altLang="ko-KR" dirty="0">
                <a:cs typeface="Arial" panose="020B0604020202020204" pitchFamily="34" charset="0"/>
              </a:rPr>
              <a:t>WPM status </a:t>
            </a:r>
            <a:r>
              <a:rPr lang="en-US" altLang="ko-KR" dirty="0" smtClean="0">
                <a:cs typeface="Arial" panose="020B0604020202020204" pitchFamily="34" charset="0"/>
              </a:rPr>
              <a:t>report</a:t>
            </a:r>
            <a:br>
              <a:rPr lang="en-US" altLang="ko-KR" dirty="0" smtClean="0">
                <a:cs typeface="Arial" panose="020B0604020202020204" pitchFamily="34" charset="0"/>
              </a:rPr>
            </a:br>
            <a:r>
              <a:rPr lang="en-US" altLang="ko-KR" dirty="0" smtClean="0">
                <a:cs typeface="Arial" panose="020B0604020202020204" pitchFamily="34" charset="0"/>
              </a:rPr>
              <a:t>TP53 </a:t>
            </a:r>
            <a:r>
              <a:rPr lang="en-US" altLang="ko-KR" dirty="0" smtClean="0">
                <a:cs typeface="Arial" panose="020B0604020202020204" pitchFamily="34" charset="0"/>
              </a:rPr>
              <a:t>closing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>
                <a:cs typeface="Arial" panose="020B0604020202020204" pitchFamily="34" charset="0"/>
              </a:rPr>
              <a:t>WPM </a:t>
            </a:r>
            <a:r>
              <a:rPr lang="en-US" altLang="ko-KR" dirty="0" smtClean="0">
                <a:cs typeface="Arial" panose="020B0604020202020204" pitchFamily="34" charset="0"/>
              </a:rPr>
              <a:t>convener,</a:t>
            </a:r>
          </a:p>
          <a:p>
            <a:r>
              <a:rPr lang="en-US" altLang="ko-KR" dirty="0" smtClean="0">
                <a:cs typeface="Arial" panose="020B0604020202020204" pitchFamily="34" charset="0"/>
              </a:rPr>
              <a:t>Andrew </a:t>
            </a:r>
            <a:r>
              <a:rPr lang="en-US" altLang="ko-KR" dirty="0">
                <a:cs typeface="Arial" panose="020B0604020202020204" pitchFamily="34" charset="0"/>
              </a:rPr>
              <a:t>Min-gyu Han (andyhan@hansung.ac.kr )</a:t>
            </a:r>
          </a:p>
          <a:p>
            <a:r>
              <a:rPr lang="en-US" altLang="ko-KR" dirty="0" smtClean="0">
                <a:cs typeface="Arial" panose="020B0604020202020204" pitchFamily="34" charset="0"/>
              </a:rPr>
              <a:t>2022-02-18</a:t>
            </a:r>
            <a:endParaRPr lang="en-US" altLang="ko-KR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49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9885951" cy="1173570"/>
          </a:xfrm>
        </p:spPr>
        <p:txBody>
          <a:bodyPr>
            <a:normAutofit/>
          </a:bodyPr>
          <a:lstStyle/>
          <a:p>
            <a:r>
              <a:rPr lang="en-US" sz="4000" dirty="0"/>
              <a:t>Timeline </a:t>
            </a:r>
            <a:r>
              <a:rPr lang="en-US" sz="4000" dirty="0" smtClean="0"/>
              <a:t>Release 5</a:t>
            </a:r>
            <a:endParaRPr lang="en-US" sz="4000" dirty="0"/>
          </a:p>
        </p:txBody>
      </p:sp>
      <p:sp>
        <p:nvSpPr>
          <p:cNvPr id="66" name="Textfeld 59"/>
          <p:cNvSpPr txBox="1"/>
          <p:nvPr/>
        </p:nvSpPr>
        <p:spPr>
          <a:xfrm>
            <a:off x="433790" y="5366309"/>
            <a:ext cx="80213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R5 Stage 1 F</a:t>
            </a:r>
            <a:r>
              <a:rPr lang="en-US" altLang="ko-KR" dirty="0"/>
              <a:t>reeze</a:t>
            </a:r>
            <a:r>
              <a:rPr lang="en-US" altLang="zh-CN" dirty="0" smtClean="0"/>
              <a:t> Date : TP#53 </a:t>
            </a:r>
            <a:r>
              <a:rPr lang="en-US" altLang="zh-CN" dirty="0"/>
              <a:t>– </a:t>
            </a:r>
            <a:r>
              <a:rPr lang="en-US" altLang="zh-CN" dirty="0" smtClean="0"/>
              <a:t>Q1 2022</a:t>
            </a:r>
            <a:endParaRPr lang="en-US" altLang="zh-CN" i="1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ko-KR" dirty="0" smtClean="0"/>
              <a:t>R5 </a:t>
            </a:r>
            <a:r>
              <a:rPr lang="en-US" altLang="ko-KR" dirty="0"/>
              <a:t>Stage </a:t>
            </a:r>
            <a:r>
              <a:rPr lang="en-US" altLang="ko-KR" dirty="0" smtClean="0"/>
              <a:t>2 </a:t>
            </a:r>
            <a:r>
              <a:rPr lang="en-US" altLang="ko-KR" dirty="0"/>
              <a:t>Freeze</a:t>
            </a:r>
            <a:r>
              <a:rPr lang="en-US" altLang="zh-CN" dirty="0" smtClean="0"/>
              <a:t> Date : TP#56 – Q4 2022</a:t>
            </a:r>
            <a:endParaRPr lang="en-US" i="1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R5 Stage 3 Freeze Date </a:t>
            </a:r>
            <a:r>
              <a:rPr lang="en-US" altLang="zh-CN" dirty="0" smtClean="0"/>
              <a:t>: TP#58 </a:t>
            </a:r>
            <a:r>
              <a:rPr lang="en-US" altLang="zh-CN" dirty="0"/>
              <a:t>– </a:t>
            </a:r>
            <a:r>
              <a:rPr lang="en-US" altLang="zh-CN" dirty="0" smtClean="0"/>
              <a:t>Q2 2023</a:t>
            </a:r>
            <a:endParaRPr lang="en-US" altLang="ko-KR" i="1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Tentatively date for R5 ratification at TP58 + 2, Q4 2023</a:t>
            </a:r>
            <a:endParaRPr lang="en-US" dirty="0"/>
          </a:p>
          <a:p>
            <a:endParaRPr lang="en-US" dirty="0"/>
          </a:p>
        </p:txBody>
      </p:sp>
      <p:sp>
        <p:nvSpPr>
          <p:cNvPr id="67" name="Gleichschenkliges Dreieck 2"/>
          <p:cNvSpPr/>
          <p:nvPr/>
        </p:nvSpPr>
        <p:spPr>
          <a:xfrm rot="10800000">
            <a:off x="2746435" y="1277616"/>
            <a:ext cx="280872" cy="3437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uppieren 6"/>
          <p:cNvGrpSpPr/>
          <p:nvPr/>
        </p:nvGrpSpPr>
        <p:grpSpPr>
          <a:xfrm>
            <a:off x="9958864" y="5782633"/>
            <a:ext cx="1953339" cy="673434"/>
            <a:chOff x="9958864" y="5782633"/>
            <a:chExt cx="1953339" cy="673434"/>
          </a:xfrm>
        </p:grpSpPr>
        <p:sp>
          <p:nvSpPr>
            <p:cNvPr id="69" name="Freeform 15"/>
            <p:cNvSpPr>
              <a:spLocks noEditPoints="1"/>
            </p:cNvSpPr>
            <p:nvPr/>
          </p:nvSpPr>
          <p:spPr bwMode="auto">
            <a:xfrm>
              <a:off x="10874383" y="6160423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0" name="Textfeld 5"/>
            <p:cNvSpPr txBox="1"/>
            <p:nvPr/>
          </p:nvSpPr>
          <p:spPr>
            <a:xfrm>
              <a:off x="11076140" y="6129582"/>
              <a:ext cx="8360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achieved</a:t>
              </a:r>
              <a:endParaRPr lang="en-US" sz="1400" dirty="0"/>
            </a:p>
          </p:txBody>
        </p:sp>
        <p:sp>
          <p:nvSpPr>
            <p:cNvPr id="72" name="Freeform 15"/>
            <p:cNvSpPr>
              <a:spLocks noEditPoints="1"/>
            </p:cNvSpPr>
            <p:nvPr/>
          </p:nvSpPr>
          <p:spPr bwMode="auto">
            <a:xfrm>
              <a:off x="10874383" y="5790758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3" name="Textfeld 95"/>
            <p:cNvSpPr txBox="1"/>
            <p:nvPr/>
          </p:nvSpPr>
          <p:spPr>
            <a:xfrm>
              <a:off x="11082709" y="5782633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planned</a:t>
              </a:r>
            </a:p>
          </p:txBody>
        </p:sp>
        <p:sp>
          <p:nvSpPr>
            <p:cNvPr id="146" name="Textfeld 95"/>
            <p:cNvSpPr txBox="1"/>
            <p:nvPr/>
          </p:nvSpPr>
          <p:spPr>
            <a:xfrm>
              <a:off x="9958864" y="5784691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ratification</a:t>
              </a:r>
              <a:endParaRPr lang="en-US" sz="1400" dirty="0"/>
            </a:p>
          </p:txBody>
        </p:sp>
        <p:sp>
          <p:nvSpPr>
            <p:cNvPr id="148" name="Textfeld 95"/>
            <p:cNvSpPr txBox="1"/>
            <p:nvPr/>
          </p:nvSpPr>
          <p:spPr>
            <a:xfrm>
              <a:off x="9958864" y="6129582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ratification</a:t>
              </a:r>
              <a:endParaRPr lang="en-US" sz="1400" dirty="0"/>
            </a:p>
          </p:txBody>
        </p:sp>
      </p:grpSp>
      <p:sp>
        <p:nvSpPr>
          <p:cNvPr id="74" name="Richtungspfeil 53"/>
          <p:cNvSpPr/>
          <p:nvPr/>
        </p:nvSpPr>
        <p:spPr>
          <a:xfrm>
            <a:off x="219168" y="4900065"/>
            <a:ext cx="11693035" cy="3693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AutoShape 7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60565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Q2 2021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78" name="AutoShape 8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199509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Q3 2021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79" name="AutoShape 9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038453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Q4 2021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80" name="AutoShape 10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2877396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Q1 2022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81" name="Line 21"/>
          <p:cNvSpPr>
            <a:spLocks noChangeShapeType="1"/>
          </p:cNvSpPr>
          <p:nvPr/>
        </p:nvSpPr>
        <p:spPr bwMode="gray">
          <a:xfrm flipH="1" flipV="1">
            <a:off x="2897004" y="196270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2" name="Line 21"/>
          <p:cNvSpPr>
            <a:spLocks noChangeShapeType="1"/>
          </p:cNvSpPr>
          <p:nvPr/>
        </p:nvSpPr>
        <p:spPr bwMode="gray">
          <a:xfrm flipH="1" flipV="1">
            <a:off x="2045614" y="193905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6" name="Line 21"/>
          <p:cNvSpPr>
            <a:spLocks noChangeShapeType="1"/>
          </p:cNvSpPr>
          <p:nvPr/>
        </p:nvSpPr>
        <p:spPr bwMode="gray">
          <a:xfrm flipH="1" flipV="1">
            <a:off x="1123615" y="1930979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8" name="Line 21"/>
          <p:cNvSpPr>
            <a:spLocks noChangeShapeType="1"/>
          </p:cNvSpPr>
          <p:nvPr/>
        </p:nvSpPr>
        <p:spPr bwMode="gray">
          <a:xfrm flipH="1" flipV="1">
            <a:off x="419196" y="196270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90" name="Textfeld 40"/>
          <p:cNvSpPr txBox="1"/>
          <p:nvPr/>
        </p:nvSpPr>
        <p:spPr>
          <a:xfrm>
            <a:off x="204840" y="1583386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TP#50</a:t>
            </a:r>
            <a:endParaRPr lang="en-US" dirty="0"/>
          </a:p>
        </p:txBody>
      </p:sp>
      <p:sp>
        <p:nvSpPr>
          <p:cNvPr id="91" name="Textfeld 41"/>
          <p:cNvSpPr txBox="1"/>
          <p:nvPr/>
        </p:nvSpPr>
        <p:spPr>
          <a:xfrm>
            <a:off x="892795" y="1583386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TP#51</a:t>
            </a:r>
            <a:endParaRPr lang="en-US" dirty="0"/>
          </a:p>
        </p:txBody>
      </p:sp>
      <p:sp>
        <p:nvSpPr>
          <p:cNvPr id="92" name="Textfeld 43"/>
          <p:cNvSpPr txBox="1"/>
          <p:nvPr/>
        </p:nvSpPr>
        <p:spPr>
          <a:xfrm>
            <a:off x="1709051" y="1585296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TP#52</a:t>
            </a:r>
            <a:endParaRPr lang="en-US" dirty="0"/>
          </a:p>
        </p:txBody>
      </p:sp>
      <p:sp>
        <p:nvSpPr>
          <p:cNvPr id="94" name="Textfeld 45"/>
          <p:cNvSpPr txBox="1"/>
          <p:nvPr/>
        </p:nvSpPr>
        <p:spPr>
          <a:xfrm>
            <a:off x="2526428" y="1573013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TP#53</a:t>
            </a:r>
            <a:endParaRPr lang="en-US" dirty="0"/>
          </a:p>
        </p:txBody>
      </p:sp>
      <p:sp>
        <p:nvSpPr>
          <p:cNvPr id="95" name="Textfeld 50"/>
          <p:cNvSpPr txBox="1"/>
          <p:nvPr/>
        </p:nvSpPr>
        <p:spPr>
          <a:xfrm>
            <a:off x="2495926" y="4900065"/>
            <a:ext cx="9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1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6" name="Textfeld 51"/>
          <p:cNvSpPr txBox="1"/>
          <p:nvPr/>
        </p:nvSpPr>
        <p:spPr>
          <a:xfrm>
            <a:off x="5408305" y="4912946"/>
            <a:ext cx="9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2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7" name="Textfeld 58"/>
          <p:cNvSpPr txBox="1"/>
          <p:nvPr/>
        </p:nvSpPr>
        <p:spPr>
          <a:xfrm>
            <a:off x="204840" y="4900065"/>
            <a:ext cx="967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Release 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8" name="Richtungspfeil 61"/>
          <p:cNvSpPr/>
          <p:nvPr/>
        </p:nvSpPr>
        <p:spPr>
          <a:xfrm>
            <a:off x="219169" y="4030050"/>
            <a:ext cx="1710722" cy="369332"/>
          </a:xfrm>
          <a:prstGeom prst="homePlat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feld 66"/>
          <p:cNvSpPr txBox="1"/>
          <p:nvPr/>
        </p:nvSpPr>
        <p:spPr>
          <a:xfrm>
            <a:off x="315092" y="4048466"/>
            <a:ext cx="83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Release 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0" name="Textfeld 9"/>
          <p:cNvSpPr txBox="1"/>
          <p:nvPr/>
        </p:nvSpPr>
        <p:spPr>
          <a:xfrm>
            <a:off x="47677" y="4381173"/>
            <a:ext cx="1193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Ratification R4</a:t>
            </a:r>
            <a:endParaRPr lang="en-US" dirty="0"/>
          </a:p>
        </p:txBody>
      </p:sp>
      <p:sp>
        <p:nvSpPr>
          <p:cNvPr id="101" name="Line 21"/>
          <p:cNvSpPr>
            <a:spLocks noChangeShapeType="1"/>
          </p:cNvSpPr>
          <p:nvPr/>
        </p:nvSpPr>
        <p:spPr bwMode="gray">
          <a:xfrm flipH="1" flipV="1">
            <a:off x="1425445" y="3253847"/>
            <a:ext cx="238336" cy="35233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02" name="Raute 77"/>
          <p:cNvSpPr/>
          <p:nvPr/>
        </p:nvSpPr>
        <p:spPr>
          <a:xfrm>
            <a:off x="1619583" y="3943045"/>
            <a:ext cx="99714" cy="200537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aute 80"/>
          <p:cNvSpPr/>
          <p:nvPr/>
        </p:nvSpPr>
        <p:spPr>
          <a:xfrm>
            <a:off x="9183761" y="4705076"/>
            <a:ext cx="99714" cy="200537"/>
          </a:xfrm>
          <a:prstGeom prst="diamond">
            <a:avLst/>
          </a:prstGeom>
          <a:solidFill>
            <a:srgbClr val="C63133"/>
          </a:solidFill>
          <a:ln>
            <a:solidFill>
              <a:srgbClr val="C63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Gerader Verbinder 97"/>
          <p:cNvCxnSpPr/>
          <p:nvPr/>
        </p:nvCxnSpPr>
        <p:spPr>
          <a:xfrm>
            <a:off x="2035902" y="4000467"/>
            <a:ext cx="669" cy="64249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aute 98"/>
          <p:cNvSpPr/>
          <p:nvPr/>
        </p:nvSpPr>
        <p:spPr>
          <a:xfrm>
            <a:off x="1986959" y="4708111"/>
            <a:ext cx="105603" cy="156754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Line 21"/>
          <p:cNvSpPr>
            <a:spLocks noChangeShapeType="1"/>
          </p:cNvSpPr>
          <p:nvPr/>
        </p:nvSpPr>
        <p:spPr bwMode="gray">
          <a:xfrm flipH="1" flipV="1">
            <a:off x="1659217" y="3250059"/>
            <a:ext cx="389131" cy="703093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3" name="Textfeld 81"/>
          <p:cNvSpPr txBox="1"/>
          <p:nvPr/>
        </p:nvSpPr>
        <p:spPr>
          <a:xfrm>
            <a:off x="7174631" y="4887060"/>
            <a:ext cx="9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3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4" name="AutoShape 10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3708747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Q2 2022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115" name="AutoShape 10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4543303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Q3 2022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116" name="Line 21"/>
          <p:cNvSpPr>
            <a:spLocks noChangeShapeType="1"/>
          </p:cNvSpPr>
          <p:nvPr/>
        </p:nvSpPr>
        <p:spPr bwMode="gray">
          <a:xfrm flipH="1" flipV="1">
            <a:off x="3673462" y="1946512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7" name="Textfeld 106"/>
          <p:cNvSpPr txBox="1"/>
          <p:nvPr/>
        </p:nvSpPr>
        <p:spPr>
          <a:xfrm>
            <a:off x="3181216" y="1573023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TP#54</a:t>
            </a:r>
            <a:endParaRPr lang="en-US" dirty="0"/>
          </a:p>
        </p:txBody>
      </p:sp>
      <p:sp>
        <p:nvSpPr>
          <p:cNvPr id="118" name="Line 21"/>
          <p:cNvSpPr>
            <a:spLocks noChangeShapeType="1"/>
          </p:cNvSpPr>
          <p:nvPr/>
        </p:nvSpPr>
        <p:spPr bwMode="gray">
          <a:xfrm flipH="1" flipV="1">
            <a:off x="4243641" y="1942355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9" name="Textfeld 108"/>
          <p:cNvSpPr txBox="1"/>
          <p:nvPr/>
        </p:nvSpPr>
        <p:spPr>
          <a:xfrm>
            <a:off x="3976669" y="1564947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TP#55</a:t>
            </a:r>
            <a:endParaRPr lang="en-US" dirty="0"/>
          </a:p>
        </p:txBody>
      </p:sp>
      <p:sp>
        <p:nvSpPr>
          <p:cNvPr id="120" name="AutoShape 10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5381564" y="2786327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Q4 2022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121" name="Line 21"/>
          <p:cNvSpPr>
            <a:spLocks noChangeShapeType="1"/>
          </p:cNvSpPr>
          <p:nvPr/>
        </p:nvSpPr>
        <p:spPr bwMode="gray">
          <a:xfrm flipH="1" flipV="1">
            <a:off x="4243536" y="1942355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2" name="Textfeld 108"/>
          <p:cNvSpPr txBox="1"/>
          <p:nvPr/>
        </p:nvSpPr>
        <p:spPr>
          <a:xfrm>
            <a:off x="4827395" y="1564947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TP#56</a:t>
            </a:r>
            <a:endParaRPr lang="en-US" dirty="0"/>
          </a:p>
        </p:txBody>
      </p:sp>
      <p:sp>
        <p:nvSpPr>
          <p:cNvPr id="123" name="Line 21"/>
          <p:cNvSpPr>
            <a:spLocks noChangeShapeType="1"/>
          </p:cNvSpPr>
          <p:nvPr/>
        </p:nvSpPr>
        <p:spPr bwMode="gray">
          <a:xfrm flipH="1" flipV="1">
            <a:off x="5301265" y="1939053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8" name="AutoShape 10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6181287" y="2786327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Q1 2023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130" name="Textfeld 81"/>
          <p:cNvSpPr txBox="1"/>
          <p:nvPr/>
        </p:nvSpPr>
        <p:spPr>
          <a:xfrm>
            <a:off x="8913919" y="4900362"/>
            <a:ext cx="114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R5 </a:t>
            </a:r>
            <a:r>
              <a:rPr lang="en-US" dirty="0" err="1" smtClean="0">
                <a:solidFill>
                  <a:schemeClr val="bg1"/>
                </a:solidFill>
              </a:rPr>
              <a:t>A</a:t>
            </a:r>
            <a:r>
              <a:rPr lang="en-US" altLang="zh-CN" dirty="0" err="1" smtClean="0">
                <a:solidFill>
                  <a:schemeClr val="bg1"/>
                </a:solidFill>
              </a:rPr>
              <a:t>ppr</a:t>
            </a:r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r>
              <a:rPr lang="en-US" altLang="zh-CN" dirty="0">
                <a:solidFill>
                  <a:schemeClr val="bg1"/>
                </a:solidFill>
              </a:rPr>
              <a:t>/</a:t>
            </a:r>
            <a:r>
              <a:rPr lang="en-US" altLang="zh-CN" dirty="0" smtClean="0">
                <a:solidFill>
                  <a:schemeClr val="bg1"/>
                </a:solidFill>
              </a:rPr>
              <a:t>Rati.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1" name="Line 21"/>
          <p:cNvSpPr>
            <a:spLocks noChangeShapeType="1"/>
          </p:cNvSpPr>
          <p:nvPr/>
        </p:nvSpPr>
        <p:spPr bwMode="gray">
          <a:xfrm flipH="1" flipV="1">
            <a:off x="8849192" y="3251927"/>
            <a:ext cx="365932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2" name="Gerader Verbinder 79"/>
          <p:cNvCxnSpPr/>
          <p:nvPr/>
        </p:nvCxnSpPr>
        <p:spPr>
          <a:xfrm>
            <a:off x="9231306" y="3957579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aute 80"/>
          <p:cNvSpPr/>
          <p:nvPr/>
        </p:nvSpPr>
        <p:spPr>
          <a:xfrm>
            <a:off x="7776806" y="4643942"/>
            <a:ext cx="99714" cy="20053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feld 108"/>
          <p:cNvSpPr txBox="1"/>
          <p:nvPr/>
        </p:nvSpPr>
        <p:spPr>
          <a:xfrm>
            <a:off x="5806764" y="1534982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TP#57</a:t>
            </a:r>
            <a:endParaRPr lang="en-US" dirty="0"/>
          </a:p>
        </p:txBody>
      </p:sp>
      <p:sp>
        <p:nvSpPr>
          <p:cNvPr id="135" name="Line 21"/>
          <p:cNvSpPr>
            <a:spLocks noChangeShapeType="1"/>
          </p:cNvSpPr>
          <p:nvPr/>
        </p:nvSpPr>
        <p:spPr bwMode="gray">
          <a:xfrm flipH="1" flipV="1">
            <a:off x="6040614" y="1919341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6" name="Gerader Verbinder 97"/>
          <p:cNvCxnSpPr/>
          <p:nvPr/>
        </p:nvCxnSpPr>
        <p:spPr>
          <a:xfrm>
            <a:off x="1662254" y="3628904"/>
            <a:ext cx="1527" cy="27854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AutoShape 10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6970720" y="2786327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Q2 2023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139" name="Line 21"/>
          <p:cNvSpPr>
            <a:spLocks noChangeShapeType="1"/>
          </p:cNvSpPr>
          <p:nvPr/>
        </p:nvSpPr>
        <p:spPr bwMode="gray">
          <a:xfrm flipH="1" flipV="1">
            <a:off x="5781139" y="3222315"/>
            <a:ext cx="389131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41" name="Gerader Verbinder 104"/>
          <p:cNvCxnSpPr/>
          <p:nvPr/>
        </p:nvCxnSpPr>
        <p:spPr>
          <a:xfrm>
            <a:off x="6164940" y="3936507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Line 21"/>
          <p:cNvSpPr>
            <a:spLocks noChangeShapeType="1"/>
          </p:cNvSpPr>
          <p:nvPr/>
        </p:nvSpPr>
        <p:spPr bwMode="gray">
          <a:xfrm flipH="1" flipV="1">
            <a:off x="7425992" y="3243909"/>
            <a:ext cx="365932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3" name="Raute 80"/>
          <p:cNvSpPr/>
          <p:nvPr/>
        </p:nvSpPr>
        <p:spPr>
          <a:xfrm>
            <a:off x="6121007" y="4667817"/>
            <a:ext cx="99714" cy="20053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Gerader Verbinder 79"/>
          <p:cNvCxnSpPr/>
          <p:nvPr/>
        </p:nvCxnSpPr>
        <p:spPr>
          <a:xfrm>
            <a:off x="7808105" y="3949561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Freeform 15"/>
          <p:cNvSpPr>
            <a:spLocks noEditPoints="1"/>
          </p:cNvSpPr>
          <p:nvPr/>
        </p:nvSpPr>
        <p:spPr bwMode="auto">
          <a:xfrm>
            <a:off x="9316401" y="4346652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52" name="Freeform 15"/>
          <p:cNvSpPr>
            <a:spLocks noEditPoints="1"/>
          </p:cNvSpPr>
          <p:nvPr/>
        </p:nvSpPr>
        <p:spPr bwMode="auto">
          <a:xfrm>
            <a:off x="3738638" y="4376760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53" name="Freeform 15"/>
          <p:cNvSpPr>
            <a:spLocks noEditPoints="1"/>
          </p:cNvSpPr>
          <p:nvPr/>
        </p:nvSpPr>
        <p:spPr bwMode="auto">
          <a:xfrm>
            <a:off x="6244965" y="4341104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54" name="Freeform 15"/>
          <p:cNvSpPr>
            <a:spLocks noEditPoints="1"/>
          </p:cNvSpPr>
          <p:nvPr/>
        </p:nvSpPr>
        <p:spPr bwMode="auto">
          <a:xfrm>
            <a:off x="7897824" y="4351639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8" name="Textfeld 108"/>
          <p:cNvSpPr txBox="1"/>
          <p:nvPr/>
        </p:nvSpPr>
        <p:spPr>
          <a:xfrm>
            <a:off x="6616264" y="1534972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TP#58</a:t>
            </a:r>
            <a:endParaRPr lang="en-US" dirty="0"/>
          </a:p>
        </p:txBody>
      </p:sp>
      <p:sp>
        <p:nvSpPr>
          <p:cNvPr id="156" name="Line 21"/>
          <p:cNvSpPr>
            <a:spLocks noChangeShapeType="1"/>
          </p:cNvSpPr>
          <p:nvPr/>
        </p:nvSpPr>
        <p:spPr bwMode="gray">
          <a:xfrm flipH="1" flipV="1">
            <a:off x="6850114" y="1919331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4" name="Freeform 15"/>
          <p:cNvSpPr>
            <a:spLocks noEditPoints="1"/>
          </p:cNvSpPr>
          <p:nvPr/>
        </p:nvSpPr>
        <p:spPr bwMode="auto">
          <a:xfrm>
            <a:off x="1492037" y="4420934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87" name="AutoShape 10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7747705" y="2785025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Q3 2023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93" name="AutoShape 10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8579056" y="2785025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Q4 2023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103" name="AutoShape 10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9413612" y="2785025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Q1 2024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105" name="AutoShape 10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0251873" y="2785025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Q2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2024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109" name="AutoShape 10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11051596" y="2785025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Q3 2024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cxnSp>
        <p:nvCxnSpPr>
          <p:cNvPr id="125" name="Gerade Verbindung mit Pfeil 3"/>
          <p:cNvCxnSpPr>
            <a:stCxn id="107" idx="3"/>
            <a:endCxn id="127" idx="1"/>
          </p:cNvCxnSpPr>
          <p:nvPr/>
        </p:nvCxnSpPr>
        <p:spPr>
          <a:xfrm flipV="1">
            <a:off x="2092562" y="4777096"/>
            <a:ext cx="1495762" cy="93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Gerader Verbinder 97"/>
          <p:cNvCxnSpPr/>
          <p:nvPr/>
        </p:nvCxnSpPr>
        <p:spPr>
          <a:xfrm>
            <a:off x="3637267" y="3991075"/>
            <a:ext cx="669" cy="64249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aute 98"/>
          <p:cNvSpPr/>
          <p:nvPr/>
        </p:nvSpPr>
        <p:spPr>
          <a:xfrm>
            <a:off x="3588324" y="4698719"/>
            <a:ext cx="105603" cy="15675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Line 21"/>
          <p:cNvSpPr>
            <a:spLocks noChangeShapeType="1"/>
          </p:cNvSpPr>
          <p:nvPr/>
        </p:nvSpPr>
        <p:spPr bwMode="gray">
          <a:xfrm flipH="1" flipV="1">
            <a:off x="3260582" y="3240667"/>
            <a:ext cx="389131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0" name="Textfeld 108"/>
          <p:cNvSpPr txBox="1"/>
          <p:nvPr/>
        </p:nvSpPr>
        <p:spPr>
          <a:xfrm>
            <a:off x="7447174" y="1550553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TP#59</a:t>
            </a:r>
            <a:endParaRPr lang="en-US" dirty="0"/>
          </a:p>
        </p:txBody>
      </p:sp>
      <p:sp>
        <p:nvSpPr>
          <p:cNvPr id="147" name="Line 21"/>
          <p:cNvSpPr>
            <a:spLocks noChangeShapeType="1"/>
          </p:cNvSpPr>
          <p:nvPr/>
        </p:nvSpPr>
        <p:spPr bwMode="gray">
          <a:xfrm flipH="1" flipV="1">
            <a:off x="7681024" y="1934912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9" name="Textfeld 108"/>
          <p:cNvSpPr txBox="1"/>
          <p:nvPr/>
        </p:nvSpPr>
        <p:spPr>
          <a:xfrm>
            <a:off x="8256674" y="1550543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TP#60</a:t>
            </a:r>
            <a:endParaRPr lang="en-US" dirty="0"/>
          </a:p>
        </p:txBody>
      </p:sp>
      <p:sp>
        <p:nvSpPr>
          <p:cNvPr id="150" name="Line 21"/>
          <p:cNvSpPr>
            <a:spLocks noChangeShapeType="1"/>
          </p:cNvSpPr>
          <p:nvPr/>
        </p:nvSpPr>
        <p:spPr bwMode="gray">
          <a:xfrm flipH="1" flipV="1">
            <a:off x="8490524" y="1934902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50375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WPM Status at </a:t>
            </a:r>
            <a:r>
              <a:rPr lang="en-US" dirty="0" smtClean="0"/>
              <a:t>TP53 </a:t>
            </a:r>
            <a:r>
              <a:rPr lang="en-US" dirty="0" smtClean="0"/>
              <a:t>closing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4696" y="1192841"/>
            <a:ext cx="10515600" cy="5286017"/>
          </a:xfrm>
        </p:spPr>
        <p:txBody>
          <a:bodyPr>
            <a:normAutofit/>
          </a:bodyPr>
          <a:lstStyle/>
          <a:p>
            <a:pPr marL="0" lvl="0" indent="0" fontAlgn="base">
              <a:spcAft>
                <a:spcPct val="0"/>
              </a:spcAft>
              <a:buNone/>
              <a:defRPr/>
            </a:pPr>
            <a:r>
              <a:rPr lang="en-US" altLang="de-DE" sz="3600" dirty="0"/>
              <a:t>Content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/>
              <a:t>WI Snapshot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/>
              <a:t>WIs reaching </a:t>
            </a:r>
            <a:r>
              <a:rPr lang="en-US" altLang="de-DE" dirty="0" smtClean="0"/>
              <a:t>Freeze </a:t>
            </a:r>
            <a:r>
              <a:rPr lang="en-US" altLang="de-DE" dirty="0"/>
              <a:t>or Approval milestone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 smtClean="0"/>
              <a:t>Release </a:t>
            </a:r>
            <a:r>
              <a:rPr lang="en-US" altLang="de-DE" dirty="0"/>
              <a:t>4 </a:t>
            </a:r>
            <a:r>
              <a:rPr lang="en-US" altLang="de-DE" dirty="0" smtClean="0"/>
              <a:t>Timeline / Release 5 Timeline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56486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8826343" cy="1173570"/>
          </a:xfrm>
        </p:spPr>
        <p:txBody>
          <a:bodyPr>
            <a:normAutofit/>
          </a:bodyPr>
          <a:lstStyle/>
          <a:p>
            <a:r>
              <a:rPr lang="en-US" dirty="0" smtClean="0"/>
              <a:t>TP53 </a:t>
            </a:r>
            <a:r>
              <a:rPr lang="en-US" dirty="0" smtClean="0"/>
              <a:t>closing </a:t>
            </a:r>
            <a:r>
              <a:rPr lang="en-US" dirty="0"/>
              <a:t>- WI </a:t>
            </a:r>
            <a:r>
              <a:rPr lang="en-US" dirty="0" smtClean="0"/>
              <a:t>Snapshot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4696" y="1192841"/>
            <a:ext cx="7249445" cy="5286017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 smtClean="0">
                <a:solidFill>
                  <a:srgbClr val="FF0000"/>
                </a:solidFill>
              </a:rPr>
              <a:t>26</a:t>
            </a:r>
            <a:r>
              <a:rPr lang="en-US" altLang="de-DE" sz="2400" dirty="0" smtClean="0">
                <a:solidFill>
                  <a:prstClr val="black"/>
                </a:solidFill>
              </a:rPr>
              <a:t> </a:t>
            </a:r>
            <a:r>
              <a:rPr lang="en-US" altLang="de-DE" sz="2400" dirty="0">
                <a:solidFill>
                  <a:prstClr val="black"/>
                </a:solidFill>
              </a:rPr>
              <a:t>active work items </a:t>
            </a:r>
            <a:r>
              <a:rPr lang="en-US" altLang="de-DE" sz="1600" i="1" dirty="0">
                <a:solidFill>
                  <a:prstClr val="black"/>
                </a:solidFill>
              </a:rPr>
              <a:t>of which</a:t>
            </a:r>
            <a:endParaRPr lang="en-US" altLang="de-DE" sz="2400" i="1" dirty="0">
              <a:solidFill>
                <a:prstClr val="black"/>
              </a:solidFill>
            </a:endParaRP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 smtClean="0">
                <a:solidFill>
                  <a:prstClr val="black"/>
                </a:solidFill>
              </a:rPr>
              <a:t>Work </a:t>
            </a:r>
            <a:r>
              <a:rPr lang="en-US" altLang="de-DE" sz="2400" dirty="0">
                <a:solidFill>
                  <a:prstClr val="black"/>
                </a:solidFill>
              </a:rPr>
              <a:t>Item Milestones </a:t>
            </a:r>
            <a:r>
              <a:rPr lang="en-US" altLang="de-DE" sz="2400" dirty="0" smtClean="0">
                <a:solidFill>
                  <a:prstClr val="black"/>
                </a:solidFill>
              </a:rPr>
              <a:t>targeted at </a:t>
            </a:r>
            <a:r>
              <a:rPr lang="en-US" altLang="de-DE" sz="2400" dirty="0" smtClean="0">
                <a:solidFill>
                  <a:prstClr val="black"/>
                </a:solidFill>
              </a:rPr>
              <a:t>TP#53</a:t>
            </a:r>
            <a:endParaRPr lang="en-US" altLang="de-DE" sz="2400" dirty="0">
              <a:solidFill>
                <a:prstClr val="black"/>
              </a:solidFill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de-DE" sz="1800" b="1" dirty="0">
                <a:solidFill>
                  <a:srgbClr val="C00000"/>
                </a:solidFill>
              </a:rPr>
              <a:t> </a:t>
            </a:r>
            <a:r>
              <a:rPr lang="en-US" altLang="de-DE" sz="1800" b="1" dirty="0" smtClean="0">
                <a:solidFill>
                  <a:srgbClr val="C00000"/>
                </a:solidFill>
              </a:rPr>
              <a:t>0 </a:t>
            </a:r>
            <a:r>
              <a:rPr lang="en-US" altLang="de-DE" sz="1800" dirty="0" smtClean="0"/>
              <a:t>WIs </a:t>
            </a:r>
            <a:r>
              <a:rPr lang="en-US" altLang="de-DE" sz="1800" dirty="0"/>
              <a:t>/ their deliverables </a:t>
            </a:r>
            <a:r>
              <a:rPr lang="en-US" altLang="de-DE" sz="1800" b="1" dirty="0">
                <a:solidFill>
                  <a:schemeClr val="tx2"/>
                </a:solidFill>
              </a:rPr>
              <a:t>reach freeze date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de-DE" sz="1800" dirty="0"/>
              <a:t> </a:t>
            </a:r>
            <a:r>
              <a:rPr lang="en-US" altLang="de-DE" sz="1800" b="1" dirty="0">
                <a:solidFill>
                  <a:srgbClr val="FF0000"/>
                </a:solidFill>
              </a:rPr>
              <a:t>4</a:t>
            </a:r>
            <a:r>
              <a:rPr lang="en-US" altLang="de-DE" sz="1800" dirty="0" smtClean="0"/>
              <a:t> </a:t>
            </a:r>
            <a:r>
              <a:rPr lang="en-US" altLang="de-DE" sz="1800" dirty="0"/>
              <a:t>WIs / their deliverables </a:t>
            </a:r>
            <a:r>
              <a:rPr lang="en-US" altLang="de-DE" sz="1800" b="1" dirty="0">
                <a:solidFill>
                  <a:schemeClr val="tx2"/>
                </a:solidFill>
              </a:rPr>
              <a:t>reach approval </a:t>
            </a:r>
            <a:r>
              <a:rPr lang="en-US" altLang="de-DE" sz="1800" b="1" dirty="0" smtClean="0">
                <a:solidFill>
                  <a:schemeClr val="tx2"/>
                </a:solidFill>
              </a:rPr>
              <a:t>date</a:t>
            </a:r>
            <a:endParaRPr lang="en-US" altLang="de-DE" sz="1800" b="1" dirty="0">
              <a:solidFill>
                <a:schemeClr val="tx2"/>
              </a:solidFill>
            </a:endParaRP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>
                <a:solidFill>
                  <a:srgbClr val="FF0000"/>
                </a:solidFill>
              </a:rPr>
              <a:t>9</a:t>
            </a:r>
            <a:r>
              <a:rPr lang="en-US" altLang="de-DE" sz="2400" dirty="0" smtClean="0">
                <a:solidFill>
                  <a:prstClr val="black"/>
                </a:solidFill>
              </a:rPr>
              <a:t> WIs target for Rel-4</a:t>
            </a: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>
                <a:solidFill>
                  <a:srgbClr val="FF0000"/>
                </a:solidFill>
              </a:rPr>
              <a:t>9</a:t>
            </a:r>
            <a:r>
              <a:rPr lang="en-US" altLang="de-DE" sz="2400" dirty="0" smtClean="0">
                <a:solidFill>
                  <a:prstClr val="black"/>
                </a:solidFill>
              </a:rPr>
              <a:t> </a:t>
            </a:r>
            <a:r>
              <a:rPr lang="en-US" altLang="de-DE" sz="2400" dirty="0" smtClean="0">
                <a:solidFill>
                  <a:prstClr val="black"/>
                </a:solidFill>
              </a:rPr>
              <a:t>WIs target for Rel-5</a:t>
            </a:r>
            <a:endParaRPr lang="en-US" altLang="de-DE" sz="2400" dirty="0">
              <a:solidFill>
                <a:prstClr val="black"/>
              </a:solidFill>
            </a:endParaRPr>
          </a:p>
        </p:txBody>
      </p:sp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334696" y="865595"/>
            <a:ext cx="72466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de-DE" sz="1400" dirty="0" smtClean="0"/>
              <a:t>See full work program status @ </a:t>
            </a:r>
            <a:r>
              <a:rPr lang="en-GB" altLang="de-DE" sz="1400" dirty="0" smtClean="0"/>
              <a:t>TP53 </a:t>
            </a:r>
            <a:r>
              <a:rPr lang="en-GB" altLang="de-DE" sz="1400" dirty="0" smtClean="0"/>
              <a:t>closing in ADM-0001-Work Program Management </a:t>
            </a:r>
            <a:r>
              <a:rPr lang="en-GB" altLang="de-DE" sz="1400" dirty="0" smtClean="0"/>
              <a:t>v53.0.0</a:t>
            </a:r>
            <a:r>
              <a:rPr lang="en-GB" altLang="de-DE" sz="1400" dirty="0" smtClean="0"/>
              <a:t>.  </a:t>
            </a:r>
            <a:endParaRPr lang="en-GB" altLang="de-DE" sz="1400" dirty="0"/>
          </a:p>
        </p:txBody>
      </p:sp>
      <p:sp>
        <p:nvSpPr>
          <p:cNvPr id="52" name="Rectangle 21"/>
          <p:cNvSpPr>
            <a:spLocks noChangeArrowheads="1"/>
          </p:cNvSpPr>
          <p:nvPr/>
        </p:nvSpPr>
        <p:spPr bwMode="auto">
          <a:xfrm>
            <a:off x="9962515" y="3208656"/>
            <a:ext cx="21159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9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R4+,</a:t>
            </a:r>
            <a:endParaRPr kumimoji="0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81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26 </a:t>
            </a:r>
            <a:r>
              <a:rPr lang="en-US" dirty="0"/>
              <a:t>active WIs*</a:t>
            </a:r>
          </a:p>
        </p:txBody>
      </p:sp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7604125" y="6538003"/>
            <a:ext cx="45874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de-AT" altLang="de-DE" sz="1400" dirty="0"/>
              <a:t>* status in ADM-0001-Work Program Management </a:t>
            </a:r>
            <a:r>
              <a:rPr lang="de-AT" altLang="de-DE" sz="1400" dirty="0" smtClean="0"/>
              <a:t>v52.1.0</a:t>
            </a:r>
            <a:r>
              <a:rPr lang="de-AT" altLang="de-DE" sz="1400" dirty="0"/>
              <a:t>. 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17427" y="865793"/>
            <a:ext cx="5675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Release 4 candidates marked in </a:t>
            </a:r>
            <a:r>
              <a:rPr lang="en-US" sz="1400" dirty="0" smtClean="0">
                <a:solidFill>
                  <a:srgbClr val="0070C0"/>
                </a:solidFill>
              </a:rPr>
              <a:t>blue, </a:t>
            </a:r>
            <a:r>
              <a:rPr lang="en-US" altLang="ko-KR" sz="1400" dirty="0">
                <a:solidFill>
                  <a:srgbClr val="00B050"/>
                </a:solidFill>
              </a:rPr>
              <a:t>Release </a:t>
            </a:r>
            <a:r>
              <a:rPr lang="en-US" altLang="ko-KR" sz="1400" dirty="0" smtClean="0">
                <a:solidFill>
                  <a:srgbClr val="00B050"/>
                </a:solidFill>
              </a:rPr>
              <a:t>5 </a:t>
            </a:r>
            <a:r>
              <a:rPr lang="en-US" altLang="ko-KR" sz="1400" dirty="0">
                <a:solidFill>
                  <a:srgbClr val="00B050"/>
                </a:solidFill>
              </a:rPr>
              <a:t>candidates marked in </a:t>
            </a:r>
            <a:r>
              <a:rPr lang="en-US" altLang="ko-KR" sz="1400" dirty="0" smtClean="0">
                <a:solidFill>
                  <a:srgbClr val="00B050"/>
                </a:solidFill>
              </a:rPr>
              <a:t>green</a:t>
            </a:r>
            <a:endParaRPr lang="en-US" altLang="ko-KR" sz="1400" dirty="0">
              <a:solidFill>
                <a:srgbClr val="00B050"/>
              </a:solidFill>
            </a:endParaRPr>
          </a:p>
          <a:p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8" name="Textfeld 6"/>
          <p:cNvSpPr txBox="1">
            <a:spLocks noChangeArrowheads="1"/>
          </p:cNvSpPr>
          <p:nvPr/>
        </p:nvSpPr>
        <p:spPr bwMode="auto">
          <a:xfrm>
            <a:off x="317427" y="1684520"/>
            <a:ext cx="4030455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 sz="1400" b="1" dirty="0" smtClean="0"/>
              <a:t>TP </a:t>
            </a:r>
            <a:r>
              <a:rPr lang="en-US" altLang="de-DE" sz="1400" b="1" dirty="0"/>
              <a:t>WIs</a:t>
            </a:r>
          </a:p>
          <a:p>
            <a:r>
              <a:rPr lang="en-US" altLang="de-DE" sz="1400" dirty="0"/>
              <a:t>WI-0049 - </a:t>
            </a:r>
            <a:r>
              <a:rPr lang="en-US" altLang="de-DE" sz="1400" dirty="0" smtClean="0"/>
              <a:t>Rel-1 &amp;2 &amp;3 Maintenance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WI-0079 </a:t>
            </a:r>
            <a:r>
              <a:rPr lang="en-US" altLang="de-DE" sz="1400" dirty="0">
                <a:solidFill>
                  <a:srgbClr val="0070C0"/>
                </a:solidFill>
              </a:rPr>
              <a:t>- Rel-4 Small Technical </a:t>
            </a:r>
            <a:r>
              <a:rPr lang="en-US" altLang="de-DE" sz="1400" dirty="0" smtClean="0">
                <a:solidFill>
                  <a:srgbClr val="0070C0"/>
                </a:solidFill>
              </a:rPr>
              <a:t>Enhancements</a:t>
            </a:r>
          </a:p>
          <a:p>
            <a:pPr>
              <a:spcBef>
                <a:spcPts val="600"/>
              </a:spcBef>
            </a:pPr>
            <a:endParaRPr lang="en-US" altLang="de-DE" sz="1400" b="1" dirty="0" smtClean="0"/>
          </a:p>
          <a:p>
            <a:pPr>
              <a:spcBef>
                <a:spcPts val="600"/>
              </a:spcBef>
            </a:pPr>
            <a:r>
              <a:rPr lang="en-US" altLang="de-DE" sz="1400" b="1" dirty="0" smtClean="0"/>
              <a:t>RDM </a:t>
            </a:r>
            <a:r>
              <a:rPr lang="en-US" altLang="de-DE" sz="1400" b="1" dirty="0"/>
              <a:t>WG</a:t>
            </a:r>
          </a:p>
          <a:p>
            <a:r>
              <a:rPr lang="en-US" altLang="de-DE" sz="1400" dirty="0" smtClean="0"/>
              <a:t>WI-0015 </a:t>
            </a:r>
            <a:r>
              <a:rPr lang="en-US" altLang="de-DE" sz="1400" dirty="0"/>
              <a:t>- oneM2M Use Case Continuation 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WI-0094- </a:t>
            </a:r>
            <a:r>
              <a:rPr lang="en-US" altLang="de-DE" sz="1400" dirty="0" smtClean="0">
                <a:solidFill>
                  <a:srgbClr val="0070C0"/>
                </a:solidFill>
              </a:rPr>
              <a:t>Ontologies </a:t>
            </a:r>
            <a:r>
              <a:rPr lang="en-US" altLang="de-DE" sz="1400" dirty="0">
                <a:solidFill>
                  <a:srgbClr val="0070C0"/>
                </a:solidFill>
              </a:rPr>
              <a:t>for Smart City </a:t>
            </a:r>
            <a:r>
              <a:rPr lang="en-US" altLang="de-DE" sz="1400" dirty="0" smtClean="0">
                <a:solidFill>
                  <a:srgbClr val="0070C0"/>
                </a:solidFill>
              </a:rPr>
              <a:t>Services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WI-0098 - IoT for Smart Lifts</a:t>
            </a:r>
          </a:p>
          <a:p>
            <a:r>
              <a:rPr lang="en-US" altLang="de-DE" sz="1400" dirty="0" smtClean="0">
                <a:solidFill>
                  <a:srgbClr val="00B050"/>
                </a:solidFill>
              </a:rPr>
              <a:t>WI-0101 </a:t>
            </a:r>
            <a:r>
              <a:rPr lang="en-US" altLang="de-DE" sz="1400" dirty="0">
                <a:solidFill>
                  <a:srgbClr val="00B050"/>
                </a:solidFill>
              </a:rPr>
              <a:t>- Advanced semantic </a:t>
            </a:r>
            <a:r>
              <a:rPr lang="en-US" altLang="de-DE" sz="1400" dirty="0" smtClean="0">
                <a:solidFill>
                  <a:srgbClr val="00B050"/>
                </a:solidFill>
              </a:rPr>
              <a:t>discovery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WI-0104 - </a:t>
            </a:r>
            <a:r>
              <a:rPr lang="en-US" altLang="de-DE" sz="1400" dirty="0">
                <a:solidFill>
                  <a:srgbClr val="00B050"/>
                </a:solidFill>
              </a:rPr>
              <a:t>SDT based Information Model and Mapping for Vertical Industries </a:t>
            </a:r>
            <a:r>
              <a:rPr lang="en-US" altLang="de-DE" sz="1400" dirty="0" smtClean="0">
                <a:solidFill>
                  <a:srgbClr val="00B050"/>
                </a:solidFill>
              </a:rPr>
              <a:t>– SIMVI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WI-0105 - </a:t>
            </a:r>
            <a:r>
              <a:rPr lang="en-US" altLang="de-DE" sz="1400" dirty="0" smtClean="0">
                <a:solidFill>
                  <a:srgbClr val="00B050"/>
                </a:solidFill>
              </a:rPr>
              <a:t>System enhancements to support</a:t>
            </a:r>
            <a:br>
              <a:rPr lang="en-US" altLang="de-DE" sz="1400" dirty="0" smtClean="0">
                <a:solidFill>
                  <a:srgbClr val="00B050"/>
                </a:solidFill>
              </a:rPr>
            </a:br>
            <a:r>
              <a:rPr lang="en-US" altLang="de-DE" sz="1400" dirty="0" smtClean="0">
                <a:solidFill>
                  <a:srgbClr val="00B050"/>
                </a:solidFill>
              </a:rPr>
              <a:t>AI capabilities</a:t>
            </a:r>
            <a:endParaRPr lang="en-US" altLang="de-DE" sz="1400" dirty="0">
              <a:solidFill>
                <a:srgbClr val="00B050"/>
              </a:solidFill>
            </a:endParaRPr>
          </a:p>
          <a:p>
            <a:r>
              <a:rPr lang="en-US" altLang="de-DE" sz="1400" dirty="0">
                <a:solidFill>
                  <a:srgbClr val="00B050"/>
                </a:solidFill>
              </a:rPr>
              <a:t>WI-0109 - IPE-based Device Management with </a:t>
            </a:r>
            <a:r>
              <a:rPr lang="en-US" altLang="de-DE" sz="1400" dirty="0" err="1">
                <a:solidFill>
                  <a:srgbClr val="00B050"/>
                </a:solidFill>
              </a:rPr>
              <a:t>FlexContainers</a:t>
            </a:r>
            <a:endParaRPr lang="en-US" altLang="de-DE" sz="1400" dirty="0">
              <a:solidFill>
                <a:srgbClr val="00B050"/>
              </a:solidFill>
            </a:endParaRP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8690070" y="1684520"/>
            <a:ext cx="339762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 sz="1400" b="1" dirty="0" smtClean="0"/>
              <a:t>TDE WG</a:t>
            </a:r>
            <a:endParaRPr lang="en-US" altLang="de-DE" sz="1400" b="1" dirty="0"/>
          </a:p>
          <a:p>
            <a:r>
              <a:rPr lang="en-US" altLang="de-DE" sz="1400" dirty="0" smtClean="0"/>
              <a:t>WI-0085 - Conformance </a:t>
            </a:r>
            <a:r>
              <a:rPr lang="en-US" altLang="de-DE" sz="1400" dirty="0"/>
              <a:t>Test Specifications Release </a:t>
            </a:r>
            <a:r>
              <a:rPr lang="en-US" altLang="de-DE" sz="1400" dirty="0" smtClean="0"/>
              <a:t>3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WI-0086 </a:t>
            </a:r>
            <a:r>
              <a:rPr lang="en-US" altLang="de-DE" sz="1400" dirty="0">
                <a:solidFill>
                  <a:srgbClr val="0070C0"/>
                </a:solidFill>
              </a:rPr>
              <a:t>- Conformance Test Specifications Release </a:t>
            </a:r>
            <a:r>
              <a:rPr lang="en-US" altLang="de-DE" sz="1400" dirty="0" smtClean="0">
                <a:solidFill>
                  <a:srgbClr val="0070C0"/>
                </a:solidFill>
              </a:rPr>
              <a:t>4</a:t>
            </a:r>
          </a:p>
          <a:p>
            <a:r>
              <a:rPr lang="en-US" altLang="de-DE" sz="1400" dirty="0" smtClean="0"/>
              <a:t>WI-0097 </a:t>
            </a:r>
            <a:r>
              <a:rPr lang="en-US" altLang="de-DE" sz="1400" dirty="0"/>
              <a:t>- Interoperability testing Release </a:t>
            </a:r>
            <a:r>
              <a:rPr lang="en-US" altLang="de-DE" sz="1400" dirty="0" smtClean="0"/>
              <a:t>3</a:t>
            </a:r>
          </a:p>
          <a:p>
            <a:r>
              <a:rPr lang="en-US" altLang="de-DE" sz="1400" dirty="0"/>
              <a:t>WI-0103 - </a:t>
            </a:r>
            <a:r>
              <a:rPr lang="en-US" altLang="de-DE" sz="1400" dirty="0"/>
              <a:t>oneM2M API guide </a:t>
            </a:r>
            <a:r>
              <a:rPr lang="en-US" altLang="de-DE" sz="1400" dirty="0" smtClean="0"/>
              <a:t>Rel3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WI-0106 - </a:t>
            </a:r>
            <a:r>
              <a:rPr lang="en-US" altLang="de-DE" sz="1400" dirty="0" smtClean="0">
                <a:solidFill>
                  <a:srgbClr val="00B050"/>
                </a:solidFill>
              </a:rPr>
              <a:t>Interoperability testing Release </a:t>
            </a:r>
            <a:r>
              <a:rPr lang="en-US" altLang="de-DE" sz="1400" dirty="0" smtClean="0">
                <a:solidFill>
                  <a:srgbClr val="00B050"/>
                </a:solidFill>
              </a:rPr>
              <a:t>4</a:t>
            </a:r>
          </a:p>
          <a:p>
            <a:r>
              <a:rPr lang="en-US" altLang="de-DE" sz="1400" dirty="0"/>
              <a:t>WI-0107 - Developers guide </a:t>
            </a:r>
            <a:r>
              <a:rPr lang="en-US" altLang="de-DE" sz="1400" dirty="0" smtClean="0"/>
              <a:t>series</a:t>
            </a:r>
          </a:p>
          <a:p>
            <a:r>
              <a:rPr lang="en-US" altLang="de-DE" sz="1400" dirty="0"/>
              <a:t>WI-0108 - Conformance Test Maintenance</a:t>
            </a:r>
            <a:endParaRPr lang="en-US" altLang="de-DE" sz="1400" dirty="0" smtClean="0"/>
          </a:p>
        </p:txBody>
      </p:sp>
      <p:sp>
        <p:nvSpPr>
          <p:cNvPr id="11" name="Textfeld 6"/>
          <p:cNvSpPr txBox="1">
            <a:spLocks noChangeArrowheads="1"/>
          </p:cNvSpPr>
          <p:nvPr/>
        </p:nvSpPr>
        <p:spPr bwMode="auto">
          <a:xfrm>
            <a:off x="4151162" y="1684520"/>
            <a:ext cx="4757312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de-DE" sz="1400" b="1" dirty="0" smtClean="0"/>
              <a:t>SDS </a:t>
            </a:r>
            <a:r>
              <a:rPr lang="en-US" altLang="de-DE" sz="1400" b="1" dirty="0"/>
              <a:t>WG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WI-0064 </a:t>
            </a:r>
            <a:r>
              <a:rPr lang="en-US" altLang="de-DE" sz="1400" dirty="0">
                <a:solidFill>
                  <a:srgbClr val="0070C0"/>
                </a:solidFill>
              </a:rPr>
              <a:t>- Adaptation of oneM2M for Smart City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WI-0069 - </a:t>
            </a:r>
            <a:r>
              <a:rPr lang="en-US" altLang="de-DE" sz="1400" dirty="0" err="1">
                <a:solidFill>
                  <a:srgbClr val="0070C0"/>
                </a:solidFill>
              </a:rPr>
              <a:t>Heterogen</a:t>
            </a:r>
            <a:r>
              <a:rPr lang="en-US" altLang="de-DE" sz="1400" dirty="0">
                <a:solidFill>
                  <a:srgbClr val="0070C0"/>
                </a:solidFill>
              </a:rPr>
              <a:t>. </a:t>
            </a:r>
            <a:r>
              <a:rPr lang="en-US" altLang="de-DE" sz="1400" dirty="0" err="1">
                <a:solidFill>
                  <a:srgbClr val="0070C0"/>
                </a:solidFill>
              </a:rPr>
              <a:t>identificat</a:t>
            </a:r>
            <a:r>
              <a:rPr lang="en-US" altLang="de-DE" sz="1400" dirty="0">
                <a:solidFill>
                  <a:srgbClr val="0070C0"/>
                </a:solidFill>
              </a:rPr>
              <a:t>. service in oneM2M syst</a:t>
            </a:r>
            <a:r>
              <a:rPr lang="en-US" altLang="de-DE" sz="1400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altLang="de-DE" sz="1400" dirty="0" smtClean="0"/>
              <a:t>WI-0089 </a:t>
            </a:r>
            <a:r>
              <a:rPr lang="en-US" altLang="de-DE" sz="1400" dirty="0"/>
              <a:t>- Getting started with </a:t>
            </a:r>
            <a:r>
              <a:rPr lang="en-US" altLang="de-DE" sz="1400" dirty="0" smtClean="0"/>
              <a:t>oneM2M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WI-0090 - oneM2M and </a:t>
            </a:r>
            <a:r>
              <a:rPr lang="en-US" altLang="de-DE" sz="1400" dirty="0" err="1">
                <a:solidFill>
                  <a:srgbClr val="0070C0"/>
                </a:solidFill>
              </a:rPr>
              <a:t>Zigbee</a:t>
            </a:r>
            <a:r>
              <a:rPr lang="en-US" altLang="de-DE" sz="1400" dirty="0">
                <a:solidFill>
                  <a:srgbClr val="0070C0"/>
                </a:solidFill>
              </a:rPr>
              <a:t> interworking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WI-0091 - oneM2M Services and Platforms Discovery 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WI-0093 - Action Triggering </a:t>
            </a:r>
            <a:r>
              <a:rPr lang="en-US" altLang="de-DE" sz="1400" dirty="0" smtClean="0">
                <a:solidFill>
                  <a:srgbClr val="0070C0"/>
                </a:solidFill>
              </a:rPr>
              <a:t>Enhancements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WI-0095 - oneM2M System Enhancements to Support Data Protection Regulations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WI-0096 -  Effective IoT Communication to Protect 3GPP </a:t>
            </a:r>
            <a:r>
              <a:rPr lang="en-US" altLang="de-DE" sz="1400" dirty="0" smtClean="0">
                <a:solidFill>
                  <a:srgbClr val="00B050"/>
                </a:solidFill>
              </a:rPr>
              <a:t>Networks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WI-0100 - </a:t>
            </a:r>
            <a:r>
              <a:rPr lang="en-US" altLang="de-DE" sz="1400" dirty="0" smtClean="0">
                <a:solidFill>
                  <a:srgbClr val="00B050"/>
                </a:solidFill>
              </a:rPr>
              <a:t>oneM2M and </a:t>
            </a:r>
            <a:r>
              <a:rPr lang="en-US" altLang="de-DE" sz="1400" dirty="0" err="1" smtClean="0">
                <a:solidFill>
                  <a:srgbClr val="00B050"/>
                </a:solidFill>
              </a:rPr>
              <a:t>SensorThings</a:t>
            </a:r>
            <a:r>
              <a:rPr lang="en-US" altLang="de-DE" sz="1400" dirty="0" smtClean="0">
                <a:solidFill>
                  <a:srgbClr val="00B050"/>
                </a:solidFill>
              </a:rPr>
              <a:t> API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WI-0102 - System enhancements to support Data License </a:t>
            </a:r>
            <a:r>
              <a:rPr lang="en-US" altLang="de-DE" sz="1400" dirty="0" smtClean="0">
                <a:solidFill>
                  <a:srgbClr val="00B050"/>
                </a:solidFill>
              </a:rPr>
              <a:t>Management</a:t>
            </a:r>
          </a:p>
          <a:p>
            <a:endParaRPr lang="en-US" altLang="de-DE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9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WIs target for Rel-4</a:t>
            </a:r>
            <a:endParaRPr lang="ko-KR" altLang="en-US" dirty="0"/>
          </a:p>
        </p:txBody>
      </p:sp>
      <p:sp>
        <p:nvSpPr>
          <p:cNvPr id="7" name="文本框 26"/>
          <p:cNvSpPr txBox="1"/>
          <p:nvPr/>
        </p:nvSpPr>
        <p:spPr>
          <a:xfrm>
            <a:off x="166063" y="5174593"/>
            <a:ext cx="10312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accent1"/>
                </a:solidFill>
              </a:rPr>
              <a:t>WI-0064, WI-0069 : Stalled – No normative R4 work planned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accent1"/>
                </a:solidFill>
              </a:rPr>
              <a:t>WI-0086, WI-0092, WI-0093: Good Progress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accent1"/>
                </a:solidFill>
              </a:rPr>
              <a:t>WI-0090, WI-0091, WI-0094, WI-0098: Stalled – Push to R5?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 smtClean="0">
              <a:solidFill>
                <a:schemeClr val="accent1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43" y="1970902"/>
            <a:ext cx="11304210" cy="218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2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WIs target for </a:t>
            </a:r>
            <a:r>
              <a:rPr lang="en-US" altLang="ko-KR" dirty="0" smtClean="0"/>
              <a:t>Rel-5</a:t>
            </a:r>
            <a:endParaRPr lang="ko-KR" altLang="en-US" dirty="0"/>
          </a:p>
        </p:txBody>
      </p:sp>
      <p:sp>
        <p:nvSpPr>
          <p:cNvPr id="6" name="文本框 26"/>
          <p:cNvSpPr txBox="1"/>
          <p:nvPr/>
        </p:nvSpPr>
        <p:spPr>
          <a:xfrm>
            <a:off x="166063" y="5174593"/>
            <a:ext cx="10312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accent1"/>
                </a:solidFill>
              </a:rPr>
              <a:t>WI-0096, WI-0100, WI-0101 :  Stalled.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accent1"/>
                </a:solidFill>
              </a:rPr>
              <a:t>WI-0096 : Need to update WID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accent1"/>
                </a:solidFill>
              </a:rPr>
              <a:t>WI-0105 : Good progress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 smtClean="0">
              <a:solidFill>
                <a:schemeClr val="accent1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07" y="1853514"/>
            <a:ext cx="10421111" cy="264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9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Freeze at </a:t>
            </a:r>
            <a:r>
              <a:rPr lang="en-US" dirty="0" smtClean="0"/>
              <a:t>TP53</a:t>
            </a:r>
            <a:endParaRPr lang="en-US" sz="2000" dirty="0"/>
          </a:p>
        </p:txBody>
      </p:sp>
      <p:sp>
        <p:nvSpPr>
          <p:cNvPr id="27" name="文本框 26"/>
          <p:cNvSpPr txBox="1"/>
          <p:nvPr/>
        </p:nvSpPr>
        <p:spPr>
          <a:xfrm>
            <a:off x="580400" y="5596074"/>
            <a:ext cx="1031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accent1"/>
                </a:solidFill>
              </a:rPr>
              <a:t>* FREEZE is per TS/TR</a:t>
            </a:r>
            <a:r>
              <a:rPr lang="en-US" altLang="zh-CN" sz="2400" dirty="0" smtClean="0">
                <a:solidFill>
                  <a:schemeClr val="accent1"/>
                </a:solidFill>
              </a:rPr>
              <a:t>. (90% &lt; WI &lt; 94%)</a:t>
            </a:r>
            <a:endParaRPr lang="en-US" altLang="zh-CN" sz="2400" dirty="0">
              <a:solidFill>
                <a:schemeClr val="accent1"/>
              </a:solidFill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334696" y="1192841"/>
            <a:ext cx="7249445" cy="3559781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 smtClean="0">
                <a:solidFill>
                  <a:srgbClr val="FF0000"/>
                </a:solidFill>
              </a:rPr>
              <a:t>No WI to freeze for TP53</a:t>
            </a:r>
            <a:endParaRPr lang="en-US" altLang="de-DE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52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Approval </a:t>
            </a:r>
            <a:r>
              <a:rPr lang="en-US" dirty="0"/>
              <a:t>at </a:t>
            </a:r>
            <a:r>
              <a:rPr lang="en-US" dirty="0" smtClean="0"/>
              <a:t>TP53</a:t>
            </a:r>
            <a:endParaRPr lang="en-US" sz="2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489980" y="5536539"/>
            <a:ext cx="1031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accent1"/>
                </a:solidFill>
              </a:rPr>
              <a:t>* APPROVAL is per TS/TR</a:t>
            </a:r>
            <a:r>
              <a:rPr lang="en-US" altLang="zh-CN" sz="2400" dirty="0" smtClean="0">
                <a:solidFill>
                  <a:schemeClr val="accent1"/>
                </a:solidFill>
              </a:rPr>
              <a:t>. (95% &lt; WI &lt; 100%) 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96" y="2161279"/>
            <a:ext cx="11475448" cy="12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1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9885951" cy="1173570"/>
          </a:xfrm>
        </p:spPr>
        <p:txBody>
          <a:bodyPr>
            <a:normAutofit/>
          </a:bodyPr>
          <a:lstStyle/>
          <a:p>
            <a:r>
              <a:rPr lang="en-US" sz="4000" dirty="0"/>
              <a:t>Timeline </a:t>
            </a:r>
            <a:r>
              <a:rPr lang="en-US" sz="4000" dirty="0" smtClean="0"/>
              <a:t>Release </a:t>
            </a:r>
            <a:r>
              <a:rPr lang="en-US" sz="4000" dirty="0"/>
              <a:t>4</a:t>
            </a:r>
          </a:p>
        </p:txBody>
      </p:sp>
      <p:sp>
        <p:nvSpPr>
          <p:cNvPr id="66" name="Textfeld 59"/>
          <p:cNvSpPr txBox="1"/>
          <p:nvPr/>
        </p:nvSpPr>
        <p:spPr>
          <a:xfrm>
            <a:off x="433790" y="5366309"/>
            <a:ext cx="80213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R4 Stage 1 Fr</a:t>
            </a:r>
            <a:r>
              <a:rPr lang="en-US" altLang="zh-CN" dirty="0" smtClean="0"/>
              <a:t>ozen by TP#40 – </a:t>
            </a:r>
            <a:r>
              <a:rPr lang="en-US" altLang="zh-CN" i="1" dirty="0" smtClean="0">
                <a:solidFill>
                  <a:srgbClr val="FF0000"/>
                </a:solidFill>
              </a:rPr>
              <a:t>done!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ko-KR" dirty="0"/>
              <a:t>R4 Stage </a:t>
            </a:r>
            <a:r>
              <a:rPr lang="en-US" altLang="ko-KR" dirty="0" smtClean="0"/>
              <a:t>2 </a:t>
            </a:r>
            <a:r>
              <a:rPr lang="en-US" altLang="ko-KR" dirty="0"/>
              <a:t>Fr</a:t>
            </a:r>
            <a:r>
              <a:rPr lang="en-US" altLang="zh-CN" dirty="0"/>
              <a:t>ozen by </a:t>
            </a:r>
            <a:r>
              <a:rPr lang="en-US" altLang="zh-CN" dirty="0" smtClean="0"/>
              <a:t>TP#44 </a:t>
            </a:r>
            <a:r>
              <a:rPr lang="en-US" altLang="zh-CN" dirty="0"/>
              <a:t>– </a:t>
            </a:r>
            <a:r>
              <a:rPr lang="en-US" altLang="zh-CN" i="1" dirty="0">
                <a:solidFill>
                  <a:srgbClr val="FF0000"/>
                </a:solidFill>
              </a:rPr>
              <a:t>done</a:t>
            </a:r>
            <a:r>
              <a:rPr lang="en-US" altLang="zh-CN" i="1" dirty="0" smtClean="0">
                <a:solidFill>
                  <a:srgbClr val="FF0000"/>
                </a:solidFill>
              </a:rPr>
              <a:t>!</a:t>
            </a:r>
            <a:endParaRPr lang="en-US" i="1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TP#51 R4 Stage 3 Freeze Date – </a:t>
            </a:r>
            <a:r>
              <a:rPr lang="en-US" i="1" dirty="0" smtClean="0">
                <a:solidFill>
                  <a:srgbClr val="FF0000"/>
                </a:solidFill>
              </a:rPr>
              <a:t>done!</a:t>
            </a:r>
            <a:endParaRPr lang="en-US" altLang="zh-CN" i="1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Tentative R4 ratification – </a:t>
            </a:r>
            <a:r>
              <a:rPr lang="en-US" dirty="0" smtClean="0">
                <a:solidFill>
                  <a:srgbClr val="FF0000"/>
                </a:solidFill>
              </a:rPr>
              <a:t>TP#54 Q2/2022</a:t>
            </a:r>
          </a:p>
          <a:p>
            <a:endParaRPr lang="en-US" dirty="0"/>
          </a:p>
        </p:txBody>
      </p:sp>
      <p:sp>
        <p:nvSpPr>
          <p:cNvPr id="67" name="Gleichschenkliges Dreieck 2"/>
          <p:cNvSpPr/>
          <p:nvPr/>
        </p:nvSpPr>
        <p:spPr>
          <a:xfrm rot="10800000">
            <a:off x="9939775" y="1288459"/>
            <a:ext cx="280872" cy="3437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uppieren 6"/>
          <p:cNvGrpSpPr/>
          <p:nvPr/>
        </p:nvGrpSpPr>
        <p:grpSpPr>
          <a:xfrm>
            <a:off x="9958864" y="5782633"/>
            <a:ext cx="1953339" cy="673434"/>
            <a:chOff x="9958864" y="5782633"/>
            <a:chExt cx="1953339" cy="673434"/>
          </a:xfrm>
        </p:grpSpPr>
        <p:sp>
          <p:nvSpPr>
            <p:cNvPr id="69" name="Freeform 15"/>
            <p:cNvSpPr>
              <a:spLocks noEditPoints="1"/>
            </p:cNvSpPr>
            <p:nvPr/>
          </p:nvSpPr>
          <p:spPr bwMode="auto">
            <a:xfrm>
              <a:off x="10874383" y="6160423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0" name="Textfeld 5"/>
            <p:cNvSpPr txBox="1"/>
            <p:nvPr/>
          </p:nvSpPr>
          <p:spPr>
            <a:xfrm>
              <a:off x="11076140" y="6129582"/>
              <a:ext cx="8360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achieved</a:t>
              </a:r>
              <a:endParaRPr lang="en-US" sz="1400" dirty="0"/>
            </a:p>
          </p:txBody>
        </p:sp>
        <p:sp>
          <p:nvSpPr>
            <p:cNvPr id="72" name="Freeform 15"/>
            <p:cNvSpPr>
              <a:spLocks noEditPoints="1"/>
            </p:cNvSpPr>
            <p:nvPr/>
          </p:nvSpPr>
          <p:spPr bwMode="auto">
            <a:xfrm>
              <a:off x="10874383" y="5790758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3" name="Textfeld 95"/>
            <p:cNvSpPr txBox="1"/>
            <p:nvPr/>
          </p:nvSpPr>
          <p:spPr>
            <a:xfrm>
              <a:off x="11082709" y="5782633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planned</a:t>
              </a:r>
            </a:p>
          </p:txBody>
        </p:sp>
        <p:sp>
          <p:nvSpPr>
            <p:cNvPr id="146" name="Textfeld 95"/>
            <p:cNvSpPr txBox="1"/>
            <p:nvPr/>
          </p:nvSpPr>
          <p:spPr>
            <a:xfrm>
              <a:off x="9958864" y="5784691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ratification</a:t>
              </a:r>
              <a:endParaRPr lang="en-US" sz="1400" dirty="0"/>
            </a:p>
          </p:txBody>
        </p:sp>
        <p:sp>
          <p:nvSpPr>
            <p:cNvPr id="148" name="Textfeld 95"/>
            <p:cNvSpPr txBox="1"/>
            <p:nvPr/>
          </p:nvSpPr>
          <p:spPr>
            <a:xfrm>
              <a:off x="9958864" y="6129582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ratification</a:t>
              </a:r>
              <a:endParaRPr lang="en-US" sz="1400" dirty="0"/>
            </a:p>
          </p:txBody>
        </p:sp>
      </p:grpSp>
      <p:sp>
        <p:nvSpPr>
          <p:cNvPr id="74" name="Richtungspfeil 53"/>
          <p:cNvSpPr/>
          <p:nvPr/>
        </p:nvSpPr>
        <p:spPr>
          <a:xfrm>
            <a:off x="75192" y="4900065"/>
            <a:ext cx="12075939" cy="369332"/>
          </a:xfrm>
          <a:prstGeom prst="homePlat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AutoShape 7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99728" y="2798828"/>
            <a:ext cx="1061749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Q2 2019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78" name="AutoShape 8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219947" y="2798828"/>
            <a:ext cx="1061749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Q3 2019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79" name="AutoShape 9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240167" y="2798828"/>
            <a:ext cx="1061749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Q4 2019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80" name="AutoShape 10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3260384" y="2798828"/>
            <a:ext cx="1061749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Q1 2020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81" name="Line 21"/>
          <p:cNvSpPr>
            <a:spLocks noChangeShapeType="1"/>
          </p:cNvSpPr>
          <p:nvPr/>
        </p:nvSpPr>
        <p:spPr bwMode="gray">
          <a:xfrm flipH="1" flipV="1">
            <a:off x="3284229" y="1975205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2" name="Line 21"/>
          <p:cNvSpPr>
            <a:spLocks noChangeShapeType="1"/>
          </p:cNvSpPr>
          <p:nvPr/>
        </p:nvSpPr>
        <p:spPr bwMode="gray">
          <a:xfrm flipH="1" flipV="1">
            <a:off x="1647338" y="1959054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6" name="Line 21"/>
          <p:cNvSpPr>
            <a:spLocks noChangeShapeType="1"/>
          </p:cNvSpPr>
          <p:nvPr/>
        </p:nvSpPr>
        <p:spPr bwMode="gray">
          <a:xfrm flipH="1" flipV="1">
            <a:off x="911877" y="1959054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7" name="Line 21"/>
          <p:cNvSpPr>
            <a:spLocks noChangeShapeType="1"/>
          </p:cNvSpPr>
          <p:nvPr/>
        </p:nvSpPr>
        <p:spPr bwMode="gray">
          <a:xfrm flipH="1" flipV="1">
            <a:off x="2450843" y="1975205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8" name="Line 21"/>
          <p:cNvSpPr>
            <a:spLocks noChangeShapeType="1"/>
          </p:cNvSpPr>
          <p:nvPr/>
        </p:nvSpPr>
        <p:spPr bwMode="gray">
          <a:xfrm flipH="1" flipV="1">
            <a:off x="271028" y="1975205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90" name="Textfeld 40"/>
          <p:cNvSpPr txBox="1"/>
          <p:nvPr/>
        </p:nvSpPr>
        <p:spPr>
          <a:xfrm>
            <a:off x="10355" y="1595887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TP#40</a:t>
            </a:r>
            <a:endParaRPr lang="en-US" dirty="0"/>
          </a:p>
        </p:txBody>
      </p:sp>
      <p:sp>
        <p:nvSpPr>
          <p:cNvPr id="91" name="Textfeld 41"/>
          <p:cNvSpPr txBox="1"/>
          <p:nvPr/>
        </p:nvSpPr>
        <p:spPr>
          <a:xfrm>
            <a:off x="612096" y="1595887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TP#41</a:t>
            </a:r>
            <a:endParaRPr lang="en-US" dirty="0"/>
          </a:p>
        </p:txBody>
      </p:sp>
      <p:sp>
        <p:nvSpPr>
          <p:cNvPr id="92" name="Textfeld 43"/>
          <p:cNvSpPr txBox="1"/>
          <p:nvPr/>
        </p:nvSpPr>
        <p:spPr>
          <a:xfrm>
            <a:off x="1373557" y="1597797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TP#42</a:t>
            </a:r>
            <a:endParaRPr lang="en-US" dirty="0"/>
          </a:p>
        </p:txBody>
      </p:sp>
      <p:sp>
        <p:nvSpPr>
          <p:cNvPr id="93" name="Textfeld 44"/>
          <p:cNvSpPr txBox="1"/>
          <p:nvPr/>
        </p:nvSpPr>
        <p:spPr>
          <a:xfrm>
            <a:off x="2194753" y="1597797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TP#43</a:t>
            </a:r>
            <a:endParaRPr lang="en-US" dirty="0"/>
          </a:p>
        </p:txBody>
      </p:sp>
      <p:sp>
        <p:nvSpPr>
          <p:cNvPr id="94" name="Textfeld 45"/>
          <p:cNvSpPr txBox="1"/>
          <p:nvPr/>
        </p:nvSpPr>
        <p:spPr>
          <a:xfrm>
            <a:off x="2899958" y="1597797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TP#44</a:t>
            </a:r>
            <a:endParaRPr lang="en-US" dirty="0"/>
          </a:p>
        </p:txBody>
      </p:sp>
      <p:sp>
        <p:nvSpPr>
          <p:cNvPr id="95" name="Textfeld 50"/>
          <p:cNvSpPr txBox="1"/>
          <p:nvPr/>
        </p:nvSpPr>
        <p:spPr>
          <a:xfrm>
            <a:off x="1195793" y="4892435"/>
            <a:ext cx="115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1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6" name="Textfeld 51"/>
          <p:cNvSpPr txBox="1"/>
          <p:nvPr/>
        </p:nvSpPr>
        <p:spPr>
          <a:xfrm>
            <a:off x="3277811" y="4912566"/>
            <a:ext cx="115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2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7" name="Textfeld 58"/>
          <p:cNvSpPr txBox="1"/>
          <p:nvPr/>
        </p:nvSpPr>
        <p:spPr>
          <a:xfrm>
            <a:off x="57769" y="4900065"/>
            <a:ext cx="1176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Release 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3" name="Line 21"/>
          <p:cNvSpPr>
            <a:spLocks noChangeShapeType="1"/>
          </p:cNvSpPr>
          <p:nvPr/>
        </p:nvSpPr>
        <p:spPr bwMode="gray">
          <a:xfrm flipH="1" flipV="1">
            <a:off x="4515640" y="3269886"/>
            <a:ext cx="445001" cy="639866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04" name="Raute 80"/>
          <p:cNvSpPr/>
          <p:nvPr/>
        </p:nvSpPr>
        <p:spPr>
          <a:xfrm>
            <a:off x="4934217" y="4687644"/>
            <a:ext cx="121259" cy="200537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Gerader Verbinder 97"/>
          <p:cNvCxnSpPr/>
          <p:nvPr/>
        </p:nvCxnSpPr>
        <p:spPr>
          <a:xfrm>
            <a:off x="1392923" y="4012968"/>
            <a:ext cx="814" cy="64249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aute 98"/>
          <p:cNvSpPr/>
          <p:nvPr/>
        </p:nvSpPr>
        <p:spPr>
          <a:xfrm>
            <a:off x="1333404" y="4720612"/>
            <a:ext cx="128421" cy="15675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Line 21"/>
          <p:cNvSpPr>
            <a:spLocks noChangeShapeType="1"/>
          </p:cNvSpPr>
          <p:nvPr/>
        </p:nvSpPr>
        <p:spPr bwMode="gray">
          <a:xfrm flipH="1" flipV="1">
            <a:off x="934846" y="3262560"/>
            <a:ext cx="473213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09" name="Line 21"/>
          <p:cNvSpPr>
            <a:spLocks noChangeShapeType="1"/>
          </p:cNvSpPr>
          <p:nvPr/>
        </p:nvSpPr>
        <p:spPr bwMode="gray">
          <a:xfrm flipH="1" flipV="1">
            <a:off x="3013565" y="3240966"/>
            <a:ext cx="473213" cy="703093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0" name="Raute 103"/>
          <p:cNvSpPr/>
          <p:nvPr/>
        </p:nvSpPr>
        <p:spPr>
          <a:xfrm>
            <a:off x="3421708" y="4712654"/>
            <a:ext cx="128421" cy="156754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Gerader Verbinder 104"/>
          <p:cNvCxnSpPr/>
          <p:nvPr/>
        </p:nvCxnSpPr>
        <p:spPr>
          <a:xfrm>
            <a:off x="3480296" y="3955158"/>
            <a:ext cx="5623" cy="748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Gerader Verbinder 79"/>
          <p:cNvCxnSpPr/>
          <p:nvPr/>
        </p:nvCxnSpPr>
        <p:spPr>
          <a:xfrm>
            <a:off x="4960641" y="3924658"/>
            <a:ext cx="25300" cy="79896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feld 81"/>
          <p:cNvSpPr txBox="1"/>
          <p:nvPr/>
        </p:nvSpPr>
        <p:spPr>
          <a:xfrm>
            <a:off x="4898604" y="4899235"/>
            <a:ext cx="115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3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4" name="AutoShape 10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4271369" y="2798828"/>
            <a:ext cx="1061749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Q2 2020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115" name="AutoShape 10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5286252" y="2798828"/>
            <a:ext cx="929858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Q3 2020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116" name="Line 21"/>
          <p:cNvSpPr>
            <a:spLocks noChangeShapeType="1"/>
          </p:cNvSpPr>
          <p:nvPr/>
        </p:nvSpPr>
        <p:spPr bwMode="gray">
          <a:xfrm flipH="1" flipV="1">
            <a:off x="3942586" y="1962932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7" name="Textfeld 106"/>
          <p:cNvSpPr txBox="1"/>
          <p:nvPr/>
        </p:nvSpPr>
        <p:spPr>
          <a:xfrm>
            <a:off x="3629852" y="1585524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TP#45</a:t>
            </a:r>
            <a:endParaRPr lang="en-US" dirty="0"/>
          </a:p>
        </p:txBody>
      </p:sp>
      <p:sp>
        <p:nvSpPr>
          <p:cNvPr id="118" name="Line 21"/>
          <p:cNvSpPr>
            <a:spLocks noChangeShapeType="1"/>
          </p:cNvSpPr>
          <p:nvPr/>
        </p:nvSpPr>
        <p:spPr bwMode="gray">
          <a:xfrm flipH="1" flipV="1">
            <a:off x="4921841" y="1954856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9" name="Textfeld 108"/>
          <p:cNvSpPr txBox="1"/>
          <p:nvPr/>
        </p:nvSpPr>
        <p:spPr>
          <a:xfrm>
            <a:off x="4597183" y="1577448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TP#46</a:t>
            </a:r>
            <a:endParaRPr lang="en-US" dirty="0"/>
          </a:p>
        </p:txBody>
      </p:sp>
      <p:sp>
        <p:nvSpPr>
          <p:cNvPr id="120" name="AutoShape 10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6148472" y="2798828"/>
            <a:ext cx="87785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Q4 2020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121" name="Line 21"/>
          <p:cNvSpPr>
            <a:spLocks noChangeShapeType="1"/>
          </p:cNvSpPr>
          <p:nvPr/>
        </p:nvSpPr>
        <p:spPr bwMode="gray">
          <a:xfrm flipH="1" flipV="1">
            <a:off x="4921713" y="1954856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2" name="Textfeld 108"/>
          <p:cNvSpPr txBox="1"/>
          <p:nvPr/>
        </p:nvSpPr>
        <p:spPr>
          <a:xfrm>
            <a:off x="5474561" y="1577448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TP#47</a:t>
            </a:r>
            <a:endParaRPr lang="en-US" dirty="0"/>
          </a:p>
        </p:txBody>
      </p:sp>
      <p:sp>
        <p:nvSpPr>
          <p:cNvPr id="123" name="Line 21"/>
          <p:cNvSpPr>
            <a:spLocks noChangeShapeType="1"/>
          </p:cNvSpPr>
          <p:nvPr/>
        </p:nvSpPr>
        <p:spPr bwMode="gray">
          <a:xfrm flipH="1" flipV="1">
            <a:off x="5799091" y="1954856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4" name="Textfeld 108"/>
          <p:cNvSpPr txBox="1"/>
          <p:nvPr/>
        </p:nvSpPr>
        <p:spPr>
          <a:xfrm>
            <a:off x="6093186" y="1569372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TP#48</a:t>
            </a:r>
            <a:endParaRPr lang="en-US" dirty="0"/>
          </a:p>
        </p:txBody>
      </p:sp>
      <p:sp>
        <p:nvSpPr>
          <p:cNvPr id="125" name="Line 21"/>
          <p:cNvSpPr>
            <a:spLocks noChangeShapeType="1"/>
          </p:cNvSpPr>
          <p:nvPr/>
        </p:nvSpPr>
        <p:spPr bwMode="gray">
          <a:xfrm flipH="1" flipV="1">
            <a:off x="6417716" y="1946780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8" name="AutoShape 10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6949856" y="2800316"/>
            <a:ext cx="87785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Q1 2021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130" name="Textfeld 81"/>
          <p:cNvSpPr txBox="1"/>
          <p:nvPr/>
        </p:nvSpPr>
        <p:spPr>
          <a:xfrm>
            <a:off x="10643829" y="4899235"/>
            <a:ext cx="1392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R4 </a:t>
            </a:r>
            <a:r>
              <a:rPr lang="en-US" dirty="0" err="1" smtClean="0">
                <a:solidFill>
                  <a:schemeClr val="bg1"/>
                </a:solidFill>
              </a:rPr>
              <a:t>A</a:t>
            </a:r>
            <a:r>
              <a:rPr lang="en-US" altLang="zh-CN" dirty="0" err="1" smtClean="0">
                <a:solidFill>
                  <a:schemeClr val="bg1"/>
                </a:solidFill>
              </a:rPr>
              <a:t>ppr</a:t>
            </a:r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r>
              <a:rPr lang="en-US" altLang="zh-CN" dirty="0">
                <a:solidFill>
                  <a:schemeClr val="bg1"/>
                </a:solidFill>
              </a:rPr>
              <a:t>/</a:t>
            </a:r>
            <a:r>
              <a:rPr lang="en-US" altLang="zh-CN" dirty="0" err="1" smtClean="0">
                <a:solidFill>
                  <a:schemeClr val="bg1"/>
                </a:solidFill>
              </a:rPr>
              <a:t>Rati</a:t>
            </a:r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1" name="Line 21"/>
          <p:cNvSpPr>
            <a:spLocks noChangeShapeType="1"/>
          </p:cNvSpPr>
          <p:nvPr/>
        </p:nvSpPr>
        <p:spPr bwMode="gray">
          <a:xfrm flipH="1" flipV="1">
            <a:off x="9040131" y="3270578"/>
            <a:ext cx="445001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2" name="Gerader Verbinder 79"/>
          <p:cNvCxnSpPr>
            <a:stCxn id="131" idx="0"/>
          </p:cNvCxnSpPr>
          <p:nvPr/>
        </p:nvCxnSpPr>
        <p:spPr>
          <a:xfrm>
            <a:off x="9485132" y="3910444"/>
            <a:ext cx="25302" cy="81386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aute 80"/>
          <p:cNvSpPr/>
          <p:nvPr/>
        </p:nvSpPr>
        <p:spPr>
          <a:xfrm>
            <a:off x="9464092" y="4662738"/>
            <a:ext cx="121259" cy="20053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feld 108"/>
          <p:cNvSpPr txBox="1"/>
          <p:nvPr/>
        </p:nvSpPr>
        <p:spPr>
          <a:xfrm>
            <a:off x="6709883" y="1587012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TP#49</a:t>
            </a:r>
            <a:endParaRPr lang="en-US" dirty="0"/>
          </a:p>
        </p:txBody>
      </p:sp>
      <p:sp>
        <p:nvSpPr>
          <p:cNvPr id="135" name="Line 21"/>
          <p:cNvSpPr>
            <a:spLocks noChangeShapeType="1"/>
          </p:cNvSpPr>
          <p:nvPr/>
        </p:nvSpPr>
        <p:spPr bwMode="gray">
          <a:xfrm flipH="1" flipV="1">
            <a:off x="6994261" y="1971371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37" name="AutoShape 10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7780965" y="2798828"/>
            <a:ext cx="87785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Q2 2021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138" name="Freeform 15"/>
          <p:cNvSpPr>
            <a:spLocks noEditPoints="1"/>
          </p:cNvSpPr>
          <p:nvPr/>
        </p:nvSpPr>
        <p:spPr bwMode="auto">
          <a:xfrm>
            <a:off x="1537958" y="4524533"/>
            <a:ext cx="325099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9" name="Line 21"/>
          <p:cNvSpPr>
            <a:spLocks noChangeShapeType="1"/>
          </p:cNvSpPr>
          <p:nvPr/>
        </p:nvSpPr>
        <p:spPr bwMode="gray">
          <a:xfrm flipH="1" flipV="1">
            <a:off x="3801827" y="3240966"/>
            <a:ext cx="473213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0" name="Raute 103"/>
          <p:cNvSpPr/>
          <p:nvPr/>
        </p:nvSpPr>
        <p:spPr>
          <a:xfrm>
            <a:off x="4209970" y="4712654"/>
            <a:ext cx="128421" cy="15675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1" name="Gerader Verbinder 104"/>
          <p:cNvCxnSpPr/>
          <p:nvPr/>
        </p:nvCxnSpPr>
        <p:spPr>
          <a:xfrm>
            <a:off x="4268557" y="3955158"/>
            <a:ext cx="5623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mit Pfeil 3"/>
          <p:cNvCxnSpPr>
            <a:stCxn id="110" idx="3"/>
            <a:endCxn id="140" idx="1"/>
          </p:cNvCxnSpPr>
          <p:nvPr/>
        </p:nvCxnSpPr>
        <p:spPr>
          <a:xfrm>
            <a:off x="3550129" y="4791031"/>
            <a:ext cx="6598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>
            <a:stCxn id="104" idx="3"/>
            <a:endCxn id="133" idx="1"/>
          </p:cNvCxnSpPr>
          <p:nvPr/>
        </p:nvCxnSpPr>
        <p:spPr>
          <a:xfrm flipV="1">
            <a:off x="5055476" y="4763007"/>
            <a:ext cx="4408616" cy="249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Freeform 15"/>
          <p:cNvSpPr>
            <a:spLocks noEditPoints="1"/>
          </p:cNvSpPr>
          <p:nvPr/>
        </p:nvSpPr>
        <p:spPr bwMode="auto">
          <a:xfrm>
            <a:off x="11340273" y="4501056"/>
            <a:ext cx="325099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47" name="Freeform 15"/>
          <p:cNvSpPr>
            <a:spLocks noEditPoints="1"/>
          </p:cNvSpPr>
          <p:nvPr/>
        </p:nvSpPr>
        <p:spPr bwMode="auto">
          <a:xfrm>
            <a:off x="4387352" y="4553559"/>
            <a:ext cx="325099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26" name="Textfeld 108"/>
          <p:cNvSpPr txBox="1"/>
          <p:nvPr/>
        </p:nvSpPr>
        <p:spPr>
          <a:xfrm>
            <a:off x="7394791" y="1595254"/>
            <a:ext cx="71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TP#50</a:t>
            </a:r>
            <a:endParaRPr lang="en-US" dirty="0"/>
          </a:p>
        </p:txBody>
      </p:sp>
      <p:sp>
        <p:nvSpPr>
          <p:cNvPr id="127" name="Line 21"/>
          <p:cNvSpPr>
            <a:spLocks noChangeShapeType="1"/>
          </p:cNvSpPr>
          <p:nvPr/>
        </p:nvSpPr>
        <p:spPr bwMode="gray">
          <a:xfrm flipH="1" flipV="1">
            <a:off x="7679169" y="1979613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9" name="AutoShape 10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8583993" y="2798828"/>
            <a:ext cx="87785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Q3 2021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142" name="Textfeld 108"/>
          <p:cNvSpPr txBox="1"/>
          <p:nvPr/>
        </p:nvSpPr>
        <p:spPr>
          <a:xfrm>
            <a:off x="8197819" y="1595254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TP#51</a:t>
            </a:r>
            <a:endParaRPr lang="en-US" dirty="0"/>
          </a:p>
        </p:txBody>
      </p:sp>
      <p:sp>
        <p:nvSpPr>
          <p:cNvPr id="143" name="Line 21"/>
          <p:cNvSpPr>
            <a:spLocks noChangeShapeType="1"/>
          </p:cNvSpPr>
          <p:nvPr/>
        </p:nvSpPr>
        <p:spPr bwMode="gray">
          <a:xfrm flipH="1" flipV="1">
            <a:off x="8482197" y="1979613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4" name="AutoShape 10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9387021" y="2800788"/>
            <a:ext cx="87785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Q4 2021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149" name="Textfeld 108"/>
          <p:cNvSpPr txBox="1"/>
          <p:nvPr/>
        </p:nvSpPr>
        <p:spPr>
          <a:xfrm>
            <a:off x="9038668" y="1595254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TP#52</a:t>
            </a:r>
            <a:endParaRPr lang="en-US" dirty="0"/>
          </a:p>
        </p:txBody>
      </p:sp>
      <p:sp>
        <p:nvSpPr>
          <p:cNvPr id="150" name="Line 21"/>
          <p:cNvSpPr>
            <a:spLocks noChangeShapeType="1"/>
          </p:cNvSpPr>
          <p:nvPr/>
        </p:nvSpPr>
        <p:spPr bwMode="gray">
          <a:xfrm flipH="1" flipV="1">
            <a:off x="9323046" y="1979613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51" name="AutoShape 10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10200731" y="2792762"/>
            <a:ext cx="87785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Q1 2022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152" name="Textfeld 108"/>
          <p:cNvSpPr txBox="1"/>
          <p:nvPr/>
        </p:nvSpPr>
        <p:spPr>
          <a:xfrm>
            <a:off x="9814557" y="1589188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TP#53</a:t>
            </a:r>
            <a:endParaRPr lang="en-US" dirty="0"/>
          </a:p>
        </p:txBody>
      </p:sp>
      <p:sp>
        <p:nvSpPr>
          <p:cNvPr id="153" name="Line 21"/>
          <p:cNvSpPr>
            <a:spLocks noChangeShapeType="1"/>
          </p:cNvSpPr>
          <p:nvPr/>
        </p:nvSpPr>
        <p:spPr bwMode="gray">
          <a:xfrm flipH="1" flipV="1">
            <a:off x="10098935" y="1973547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54" name="AutoShape 10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1003759" y="2794722"/>
            <a:ext cx="87785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Q2 2022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155" name="Textfeld 108"/>
          <p:cNvSpPr txBox="1"/>
          <p:nvPr/>
        </p:nvSpPr>
        <p:spPr>
          <a:xfrm>
            <a:off x="10655406" y="1589188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TP#54</a:t>
            </a:r>
            <a:endParaRPr lang="en-US" dirty="0"/>
          </a:p>
        </p:txBody>
      </p:sp>
      <p:sp>
        <p:nvSpPr>
          <p:cNvPr id="156" name="Line 21"/>
          <p:cNvSpPr>
            <a:spLocks noChangeShapeType="1"/>
          </p:cNvSpPr>
          <p:nvPr/>
        </p:nvSpPr>
        <p:spPr bwMode="gray">
          <a:xfrm flipH="1" flipV="1">
            <a:off x="10939784" y="1973547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3" name="Freeform 15"/>
          <p:cNvSpPr>
            <a:spLocks noEditPoints="1"/>
          </p:cNvSpPr>
          <p:nvPr/>
        </p:nvSpPr>
        <p:spPr bwMode="auto">
          <a:xfrm>
            <a:off x="9613608" y="4533150"/>
            <a:ext cx="325099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591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heme/theme1.xml><?xml version="1.0" encoding="utf-8"?>
<a:theme xmlns:a="http://schemas.openxmlformats.org/drawingml/2006/main" name="Office Theme">
  <a:themeElements>
    <a:clrScheme name="one2m">
      <a:dk1>
        <a:srgbClr val="545054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607</Words>
  <Application>Microsoft Office PowerPoint</Application>
  <PresentationFormat>와이드스크린</PresentationFormat>
  <Paragraphs>149</Paragraphs>
  <Slides>10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9" baseType="lpstr">
      <vt:lpstr>Calibri</vt:lpstr>
      <vt:lpstr>Myriad Pro</vt:lpstr>
      <vt:lpstr>Book</vt:lpstr>
      <vt:lpstr>맑은 고딕</vt:lpstr>
      <vt:lpstr>Arial</vt:lpstr>
      <vt:lpstr>Times New Roman</vt:lpstr>
      <vt:lpstr>宋体</vt:lpstr>
      <vt:lpstr>Myriad Pro Light</vt:lpstr>
      <vt:lpstr>Office Theme</vt:lpstr>
      <vt:lpstr>WPM status report TP53 closing</vt:lpstr>
      <vt:lpstr>WPM Status at TP53 closing</vt:lpstr>
      <vt:lpstr>TP53 closing - WI Snapshot</vt:lpstr>
      <vt:lpstr>26 active WIs*</vt:lpstr>
      <vt:lpstr>WIs target for Rel-4</vt:lpstr>
      <vt:lpstr>WIs target for Rel-5</vt:lpstr>
      <vt:lpstr>Freeze at TP53</vt:lpstr>
      <vt:lpstr>Approval at TP53</vt:lpstr>
      <vt:lpstr>Timeline Release 4</vt:lpstr>
      <vt:lpstr>Timeline Release 5</vt:lpstr>
    </vt:vector>
  </TitlesOfParts>
  <Company>iconectiv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Swedlund, Nils</dc:creator>
  <cp:lastModifiedBy>Andrew Min-gyu Han</cp:lastModifiedBy>
  <cp:revision>60</cp:revision>
  <dcterms:created xsi:type="dcterms:W3CDTF">2017-09-21T15:46:31Z</dcterms:created>
  <dcterms:modified xsi:type="dcterms:W3CDTF">2022-02-18T12:28:52Z</dcterms:modified>
</cp:coreProperties>
</file>