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1" r:id="rId10"/>
    <p:sldId id="282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맑은 고딕" panose="020B0503020000020004" pitchFamily="50" charset="-127"/>
      <p:regular r:id="rId17"/>
      <p:bold r:id="rId18"/>
    </p:embeddedFont>
    <p:embeddedFont>
      <p:font typeface="Myriad Pro Light" panose="020B0603030403020204" pitchFamily="34" charset="0"/>
      <p:regular r:id="rId19"/>
      <p:bold r:id="rId20"/>
      <p:italic r:id="rId21"/>
      <p:boldItalic r:id="rId22"/>
    </p:embeddedFont>
    <p:embeddedFont>
      <p:font typeface="Myriad Pro" panose="020B0503030403020204" pitchFamily="34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8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18-02-2022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2/18/2022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slideLayout" Target="../slideLayouts/slideLayout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869" y="1422401"/>
            <a:ext cx="11296184" cy="2387600"/>
          </a:xfrm>
        </p:spPr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</a:t>
            </a:r>
            <a:r>
              <a:rPr lang="en-US" altLang="ko-KR" dirty="0" smtClean="0">
                <a:cs typeface="Arial" panose="020B0604020202020204" pitchFamily="34" charset="0"/>
              </a:rPr>
              <a:t>report</a:t>
            </a:r>
            <a:br>
              <a:rPr lang="en-US" altLang="ko-KR" dirty="0" smtClean="0">
                <a:cs typeface="Arial" panose="020B0604020202020204" pitchFamily="34" charset="0"/>
              </a:rPr>
            </a:br>
            <a:r>
              <a:rPr lang="en-US" altLang="ko-KR" dirty="0" smtClean="0">
                <a:cs typeface="Arial" panose="020B0604020202020204" pitchFamily="34" charset="0"/>
              </a:rPr>
              <a:t>TP53 closing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</a:t>
            </a:r>
            <a:r>
              <a:rPr lang="en-US" altLang="ko-KR" dirty="0" smtClean="0">
                <a:cs typeface="Arial" panose="020B0604020202020204" pitchFamily="34" charset="0"/>
              </a:rPr>
              <a:t>convener,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Andrew </a:t>
            </a:r>
            <a:r>
              <a:rPr lang="en-US" altLang="ko-KR" dirty="0">
                <a:cs typeface="Arial" panose="020B0604020202020204" pitchFamily="34" charset="0"/>
              </a:rPr>
              <a:t>Min-gyu Han (andyhan@hansung.ac.kr )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2022-02-18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5</a:t>
            </a:r>
            <a:endParaRPr lang="en-US" sz="4000" dirty="0"/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1 F</a:t>
            </a:r>
            <a:r>
              <a:rPr lang="en-US" altLang="ko-KR" dirty="0"/>
              <a:t>reeze</a:t>
            </a:r>
            <a:r>
              <a:rPr lang="en-US" altLang="zh-CN" dirty="0" smtClean="0"/>
              <a:t> Date : TP#53 </a:t>
            </a:r>
            <a:r>
              <a:rPr lang="en-US" altLang="zh-CN" dirty="0"/>
              <a:t>– </a:t>
            </a:r>
            <a:r>
              <a:rPr lang="en-US" altLang="zh-CN" dirty="0" smtClean="0"/>
              <a:t>Q1 2022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 smtClean="0"/>
              <a:t>R5 </a:t>
            </a:r>
            <a:r>
              <a:rPr lang="en-US" altLang="ko-KR" dirty="0"/>
              <a:t>Stage </a:t>
            </a:r>
            <a:r>
              <a:rPr lang="en-US" altLang="ko-KR" dirty="0" smtClean="0"/>
              <a:t>2 </a:t>
            </a:r>
            <a:r>
              <a:rPr lang="en-US" altLang="ko-KR" dirty="0"/>
              <a:t>Freeze</a:t>
            </a:r>
            <a:r>
              <a:rPr lang="en-US" altLang="zh-CN" dirty="0" smtClean="0"/>
              <a:t> Date : TP#56 – Q4 2022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3 Freeze Date </a:t>
            </a:r>
            <a:r>
              <a:rPr lang="en-US" altLang="zh-CN" dirty="0" smtClean="0"/>
              <a:t>: TP#58 </a:t>
            </a:r>
            <a:r>
              <a:rPr lang="en-US" altLang="zh-CN" dirty="0"/>
              <a:t>– </a:t>
            </a:r>
            <a:r>
              <a:rPr lang="en-US" altLang="zh-CN" dirty="0" smtClean="0"/>
              <a:t>Q2 2023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R5 ratification at TP58 + 2, Q4 2023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2746435" y="1277616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056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9950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3845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7396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2897004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2045614" y="19390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1123615" y="193097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419196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204840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892795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1709051" y="158529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TP#52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2526428" y="157301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TP#53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2495926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5408305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9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19169" y="4030050"/>
            <a:ext cx="1710722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315092" y="4048466"/>
            <a:ext cx="8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47677" y="4381173"/>
            <a:ext cx="119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R4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1425445" y="3253847"/>
            <a:ext cx="238336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1619583" y="3943045"/>
            <a:ext cx="99714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9183761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2035902" y="4000467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986959" y="4708111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1659217" y="3250059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7174631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08747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4330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673462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181216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TP#54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243641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3976669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TP#55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381564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243536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4827395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TP#56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5301265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81287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2023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8913919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R5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smtClean="0">
                <a:solidFill>
                  <a:schemeClr val="bg1"/>
                </a:solidFill>
              </a:rPr>
              <a:t>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8849192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9231306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776806" y="4643942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5806764" y="1534982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TP#57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6040614" y="191934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1662254" y="3628904"/>
            <a:ext cx="1527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70720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2023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781139" y="3222315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64940" y="3936507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425992" y="3243909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6121007" y="4667817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808105" y="3949561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9316401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2" name="Freeform 15"/>
          <p:cNvSpPr>
            <a:spLocks noEditPoints="1"/>
          </p:cNvSpPr>
          <p:nvPr/>
        </p:nvSpPr>
        <p:spPr bwMode="auto">
          <a:xfrm>
            <a:off x="3738638" y="4376760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6244965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897824" y="4351639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6616264" y="1534972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TP#58</a:t>
            </a:r>
            <a:endParaRPr lang="en-US" dirty="0"/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6850114" y="191933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1492037" y="442093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747705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2023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579056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2023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13612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2024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51873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2024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51596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2024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cxnSp>
        <p:nvCxnSpPr>
          <p:cNvPr id="125" name="Gerade Verbindung mit Pfeil 3"/>
          <p:cNvCxnSpPr>
            <a:stCxn id="107" idx="3"/>
            <a:endCxn id="127" idx="1"/>
          </p:cNvCxnSpPr>
          <p:nvPr/>
        </p:nvCxnSpPr>
        <p:spPr>
          <a:xfrm flipV="1">
            <a:off x="2092562" y="4777096"/>
            <a:ext cx="1495762" cy="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97"/>
          <p:cNvCxnSpPr/>
          <p:nvPr/>
        </p:nvCxnSpPr>
        <p:spPr>
          <a:xfrm>
            <a:off x="3637267" y="3991075"/>
            <a:ext cx="669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3588324" y="4698719"/>
            <a:ext cx="105603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3260582" y="3240667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7447174" y="155055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TP#59</a:t>
            </a:r>
            <a:endParaRPr lang="en-US" dirty="0"/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7681024" y="19349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8256674" y="155054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TP#60</a:t>
            </a:r>
            <a:endParaRPr lang="en-US" dirty="0"/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8490524" y="193490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smtClean="0"/>
              <a:t>TP53 closing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</a:t>
            </a:r>
            <a:r>
              <a:rPr lang="en-US" altLang="de-DE" dirty="0" smtClean="0"/>
              <a:t>Freeze </a:t>
            </a:r>
            <a:r>
              <a:rPr lang="en-US" altLang="de-DE" dirty="0"/>
              <a:t>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 smtClean="0"/>
              <a:t>Release </a:t>
            </a:r>
            <a:r>
              <a:rPr lang="en-US" altLang="de-DE" dirty="0"/>
              <a:t>4 </a:t>
            </a:r>
            <a:r>
              <a:rPr lang="en-US" altLang="de-DE" dirty="0" smtClean="0"/>
              <a:t>Timeline / Release 5 Timeline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smtClean="0"/>
              <a:t>TP53 closing </a:t>
            </a:r>
            <a:r>
              <a:rPr lang="en-US" dirty="0"/>
              <a:t>- WI </a:t>
            </a:r>
            <a:r>
              <a:rPr lang="en-US" dirty="0" smtClean="0"/>
              <a:t>Snapshot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26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Work </a:t>
            </a:r>
            <a:r>
              <a:rPr lang="en-US" altLang="de-DE" sz="2400" dirty="0">
                <a:solidFill>
                  <a:prstClr val="black"/>
                </a:solidFill>
              </a:rPr>
              <a:t>Item Milestones </a:t>
            </a:r>
            <a:r>
              <a:rPr lang="en-US" altLang="de-DE" sz="2400" dirty="0" smtClean="0">
                <a:solidFill>
                  <a:prstClr val="black"/>
                </a:solidFill>
              </a:rPr>
              <a:t>targeted at TP#53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</a:t>
            </a:r>
            <a:r>
              <a:rPr lang="en-US" altLang="de-DE" sz="1800" b="1" dirty="0" smtClean="0">
                <a:solidFill>
                  <a:srgbClr val="C00000"/>
                </a:solidFill>
              </a:rPr>
              <a:t>0 </a:t>
            </a:r>
            <a:r>
              <a:rPr lang="en-US" altLang="de-DE" sz="1800" dirty="0" smtClean="0"/>
              <a:t>WIs </a:t>
            </a:r>
            <a:r>
              <a:rPr lang="en-US" altLang="de-DE" sz="1800" dirty="0"/>
              <a:t>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4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</a:t>
            </a:r>
            <a:r>
              <a:rPr lang="en-US" altLang="de-DE" sz="1800" b="1" dirty="0" smtClean="0">
                <a:solidFill>
                  <a:schemeClr val="tx2"/>
                </a:solidFill>
              </a:rPr>
              <a:t>date</a:t>
            </a:r>
            <a:endParaRPr lang="en-US" altLang="de-DE" sz="1800" b="1" dirty="0">
              <a:solidFill>
                <a:schemeClr val="tx2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10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 smtClean="0">
                <a:solidFill>
                  <a:prstClr val="black"/>
                </a:solidFill>
              </a:rPr>
              <a:t>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8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 smtClean="0">
                <a:solidFill>
                  <a:prstClr val="black"/>
                </a:solidFill>
              </a:rPr>
              <a:t>WIs target for Rel-5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7246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 smtClean="0"/>
              <a:t>See full work program status @ TP53 closing in ADM-0001-Work Program Management v53.0.0.  </a:t>
            </a:r>
            <a:endParaRPr lang="en-GB" altLang="de-DE" sz="1400" dirty="0"/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26 </a:t>
            </a:r>
            <a:r>
              <a:rPr lang="en-US" dirty="0"/>
              <a:t>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</a:t>
            </a:r>
            <a:r>
              <a:rPr lang="de-AT" altLang="de-DE" sz="1400" dirty="0" smtClean="0"/>
              <a:t>v52.1.0</a:t>
            </a:r>
            <a:r>
              <a:rPr lang="de-AT" altLang="de-DE" sz="1400" dirty="0"/>
              <a:t>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</a:t>
            </a:r>
            <a:r>
              <a:rPr lang="en-US" sz="1400" dirty="0" smtClean="0">
                <a:solidFill>
                  <a:srgbClr val="0070C0"/>
                </a:solidFill>
              </a:rPr>
              <a:t>blue, </a:t>
            </a:r>
            <a:r>
              <a:rPr lang="en-US" altLang="ko-KR" sz="1400" dirty="0">
                <a:solidFill>
                  <a:srgbClr val="00B050"/>
                </a:solidFill>
              </a:rPr>
              <a:t>Release </a:t>
            </a:r>
            <a:r>
              <a:rPr lang="en-US" altLang="ko-KR" sz="1400" dirty="0" smtClean="0">
                <a:solidFill>
                  <a:srgbClr val="00B050"/>
                </a:solidFill>
              </a:rPr>
              <a:t>5 </a:t>
            </a:r>
            <a:r>
              <a:rPr lang="en-US" altLang="ko-KR" sz="1400" dirty="0">
                <a:solidFill>
                  <a:srgbClr val="00B050"/>
                </a:solidFill>
              </a:rPr>
              <a:t>candidates marked in </a:t>
            </a:r>
            <a:r>
              <a:rPr lang="en-US" altLang="ko-KR" sz="1400" dirty="0" smtClean="0">
                <a:solidFill>
                  <a:srgbClr val="00B050"/>
                </a:solidFill>
              </a:rPr>
              <a:t>green</a:t>
            </a:r>
            <a:endParaRPr lang="en-US" altLang="ko-KR" sz="1400" dirty="0">
              <a:solidFill>
                <a:srgbClr val="00B050"/>
              </a:solidFill>
            </a:endParaRP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TP </a:t>
            </a:r>
            <a:r>
              <a:rPr lang="en-US" altLang="de-DE" sz="1400" b="1" dirty="0"/>
              <a:t>WIs</a:t>
            </a:r>
          </a:p>
          <a:p>
            <a:r>
              <a:rPr lang="en-US" altLang="de-DE" sz="1400" dirty="0"/>
              <a:t>WI-0049 - </a:t>
            </a:r>
            <a:r>
              <a:rPr lang="en-US" altLang="de-DE" sz="1400" dirty="0" smtClean="0"/>
              <a:t>Rel-1 &amp;2 &amp;3 Maintenance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WI-0079 </a:t>
            </a:r>
            <a:r>
              <a:rPr lang="en-US" altLang="de-DE" sz="1400" dirty="0">
                <a:solidFill>
                  <a:srgbClr val="0070C0"/>
                </a:solidFill>
              </a:rPr>
              <a:t>- Rel-4 Small Technical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 smtClean="0"/>
          </a:p>
          <a:p>
            <a:pPr>
              <a:spcBef>
                <a:spcPts val="600"/>
              </a:spcBef>
            </a:pPr>
            <a:r>
              <a:rPr lang="en-US" altLang="de-DE" sz="1400" b="1" dirty="0" smtClean="0"/>
              <a:t>RDM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/>
              <a:t>WI-0015 </a:t>
            </a:r>
            <a:r>
              <a:rPr lang="en-US" altLang="de-DE" sz="1400" dirty="0"/>
              <a:t>- oneM2M Use Case Continuation 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WI-0094- Ontologies </a:t>
            </a:r>
            <a:r>
              <a:rPr lang="en-US" altLang="de-DE" sz="1400" dirty="0">
                <a:solidFill>
                  <a:srgbClr val="0070C0"/>
                </a:solidFill>
              </a:rPr>
              <a:t>for Smart City </a:t>
            </a:r>
            <a:r>
              <a:rPr lang="en-US" altLang="de-DE" sz="1400" dirty="0" smtClean="0">
                <a:solidFill>
                  <a:srgbClr val="0070C0"/>
                </a:solidFill>
              </a:rPr>
              <a:t>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WI-0101 </a:t>
            </a:r>
            <a:r>
              <a:rPr lang="en-US" altLang="de-DE" sz="1400" dirty="0">
                <a:solidFill>
                  <a:srgbClr val="00B050"/>
                </a:solidFill>
              </a:rPr>
              <a:t>- Advanced semantic </a:t>
            </a:r>
            <a:r>
              <a:rPr lang="en-US" altLang="de-DE" sz="1400" dirty="0" smtClean="0">
                <a:solidFill>
                  <a:srgbClr val="00B050"/>
                </a:solidFill>
              </a:rPr>
              <a:t>discovery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WI-0104 - SDT based Information Model and Mapping for Vertical Industries </a:t>
            </a:r>
            <a:r>
              <a:rPr lang="en-US" altLang="de-DE" sz="1400" dirty="0" smtClean="0">
                <a:solidFill>
                  <a:srgbClr val="00B050"/>
                </a:solidFill>
              </a:rPr>
              <a:t>– SIMVI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WI-0105 - </a:t>
            </a:r>
            <a:r>
              <a:rPr lang="en-US" altLang="de-DE" sz="1400" dirty="0" smtClean="0">
                <a:solidFill>
                  <a:srgbClr val="00B050"/>
                </a:solidFill>
              </a:rPr>
              <a:t>System enhancements to support</a:t>
            </a:r>
            <a:br>
              <a:rPr lang="en-US" altLang="de-DE" sz="1400" dirty="0" smtClean="0">
                <a:solidFill>
                  <a:srgbClr val="00B050"/>
                </a:solidFill>
              </a:rPr>
            </a:br>
            <a:r>
              <a:rPr lang="en-US" altLang="de-DE" sz="1400" dirty="0" smtClean="0">
                <a:solidFill>
                  <a:srgbClr val="00B050"/>
                </a:solidFill>
              </a:rPr>
              <a:t>AI capabilities</a:t>
            </a:r>
            <a:endParaRPr lang="en-US" altLang="de-DE" sz="1400" dirty="0">
              <a:solidFill>
                <a:srgbClr val="00B050"/>
              </a:solidFill>
            </a:endParaRPr>
          </a:p>
          <a:p>
            <a:r>
              <a:rPr lang="en-US" altLang="de-DE" sz="1400" dirty="0">
                <a:solidFill>
                  <a:srgbClr val="00B050"/>
                </a:solidFill>
              </a:rPr>
              <a:t>WI-0109 - IPE-based Device Management with </a:t>
            </a:r>
            <a:r>
              <a:rPr lang="en-US" altLang="de-DE" sz="1400" dirty="0" err="1">
                <a:solidFill>
                  <a:srgbClr val="00B050"/>
                </a:solidFill>
              </a:rPr>
              <a:t>FlexContainers</a:t>
            </a:r>
            <a:endParaRPr lang="en-US" altLang="de-DE" sz="1400" dirty="0">
              <a:solidFill>
                <a:srgbClr val="00B050"/>
              </a:solidFill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TDE WG</a:t>
            </a:r>
            <a:endParaRPr lang="en-US" altLang="de-DE" sz="1400" b="1" dirty="0"/>
          </a:p>
          <a:p>
            <a:r>
              <a:rPr lang="en-US" altLang="de-DE" sz="1400" dirty="0" smtClean="0"/>
              <a:t>WI-0085 - Conformance </a:t>
            </a:r>
            <a:r>
              <a:rPr lang="en-US" altLang="de-DE" sz="1400" dirty="0"/>
              <a:t>Test Specifications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WI-0086 </a:t>
            </a:r>
            <a:r>
              <a:rPr lang="en-US" altLang="de-DE" sz="1400" dirty="0">
                <a:solidFill>
                  <a:srgbClr val="0070C0"/>
                </a:solidFill>
              </a:rPr>
              <a:t>- Conformance Test Specifications Release </a:t>
            </a:r>
            <a:r>
              <a:rPr lang="en-US" altLang="de-DE" sz="1400" dirty="0" smtClean="0">
                <a:solidFill>
                  <a:srgbClr val="0070C0"/>
                </a:solidFill>
              </a:rPr>
              <a:t>4</a:t>
            </a:r>
          </a:p>
          <a:p>
            <a:r>
              <a:rPr lang="en-US" altLang="de-DE" sz="1400" dirty="0" smtClean="0"/>
              <a:t>WI-0097 </a:t>
            </a:r>
            <a:r>
              <a:rPr lang="en-US" altLang="de-DE" sz="1400" dirty="0"/>
              <a:t>- Interoperability testing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/>
              <a:t>WI-0103 - oneM2M API guide </a:t>
            </a:r>
            <a:r>
              <a:rPr lang="en-US" altLang="de-DE" sz="1400" dirty="0" smtClean="0"/>
              <a:t>Rel3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WI-0106 - </a:t>
            </a:r>
            <a:r>
              <a:rPr lang="en-US" altLang="de-DE" sz="1400" dirty="0" smtClean="0">
                <a:solidFill>
                  <a:srgbClr val="0070C0"/>
                </a:solidFill>
              </a:rPr>
              <a:t>Interoperability testing Release 4</a:t>
            </a:r>
          </a:p>
          <a:p>
            <a:r>
              <a:rPr lang="en-US" altLang="de-DE" sz="1400" dirty="0"/>
              <a:t>WI-0107 - Developers guide </a:t>
            </a:r>
            <a:r>
              <a:rPr lang="en-US" altLang="de-DE" sz="1400" dirty="0" smtClean="0"/>
              <a:t>series</a:t>
            </a:r>
          </a:p>
          <a:p>
            <a:r>
              <a:rPr lang="en-US" altLang="de-DE" sz="1400" dirty="0"/>
              <a:t>WI-0108 - Conformance Test Maintenance</a:t>
            </a:r>
            <a:endParaRPr lang="en-US" altLang="de-DE" sz="1400" dirty="0" smtClean="0"/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 smtClean="0"/>
              <a:t>SDS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WI-0064 </a:t>
            </a:r>
            <a:r>
              <a:rPr lang="en-US" altLang="de-DE" sz="1400" dirty="0">
                <a:solidFill>
                  <a:srgbClr val="0070C0"/>
                </a:solidFill>
              </a:rPr>
              <a:t>- Adaptation of oneM2M for Smart City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WI-0069 -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</a:t>
            </a:r>
            <a:r>
              <a:rPr lang="en-US" altLang="de-DE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altLang="de-DE" sz="1400" dirty="0" smtClean="0"/>
              <a:t>WI-0089 </a:t>
            </a:r>
            <a:r>
              <a:rPr lang="en-US" altLang="de-DE" sz="1400" dirty="0"/>
              <a:t>- Getting started with </a:t>
            </a:r>
            <a:r>
              <a:rPr lang="en-US" altLang="de-DE" sz="1400" dirty="0" smtClean="0"/>
              <a:t>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</a:t>
            </a:r>
            <a:r>
              <a:rPr lang="en-US" altLang="de-DE" sz="1400" dirty="0" smtClean="0">
                <a:solidFill>
                  <a:srgbClr val="00B050"/>
                </a:solidFill>
              </a:rPr>
              <a:t>Networks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WI-0100 - </a:t>
            </a:r>
            <a:r>
              <a:rPr lang="en-US" altLang="de-DE" sz="1400" dirty="0" smtClean="0">
                <a:solidFill>
                  <a:srgbClr val="00B050"/>
                </a:solidFill>
              </a:rPr>
              <a:t>oneM2M and </a:t>
            </a:r>
            <a:r>
              <a:rPr lang="en-US" altLang="de-DE" sz="1400" dirty="0" err="1" smtClean="0">
                <a:solidFill>
                  <a:srgbClr val="00B050"/>
                </a:solidFill>
              </a:rPr>
              <a:t>SensorThings</a:t>
            </a:r>
            <a:r>
              <a:rPr lang="en-US" altLang="de-DE" sz="1400" dirty="0" smtClean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</a:t>
            </a:r>
            <a:r>
              <a:rPr lang="en-US" altLang="de-DE" sz="1400" dirty="0" smtClean="0">
                <a:solidFill>
                  <a:srgbClr val="00B050"/>
                </a:solidFill>
              </a:rPr>
              <a:t>Management</a:t>
            </a: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sp>
        <p:nvSpPr>
          <p:cNvPr id="7" name="文本框 26"/>
          <p:cNvSpPr txBox="1"/>
          <p:nvPr/>
        </p:nvSpPr>
        <p:spPr>
          <a:xfrm>
            <a:off x="166063" y="5174593"/>
            <a:ext cx="10312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WI-0064, WI-0069 : Stalled – No normative R4 work planned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WI-0086, WI-0092, WI-0093: Good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WI-0090, WI-0091, WI-0094, WI-0098: Stalled – Push to R5?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 smtClean="0">
              <a:solidFill>
                <a:schemeClr val="accent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3" y="1970902"/>
            <a:ext cx="11304210" cy="218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</a:t>
            </a:r>
            <a:r>
              <a:rPr lang="en-US" altLang="ko-KR" dirty="0" smtClean="0"/>
              <a:t>Rel-5</a:t>
            </a:r>
            <a:endParaRPr lang="ko-KR" altLang="en-US" dirty="0"/>
          </a:p>
        </p:txBody>
      </p:sp>
      <p:sp>
        <p:nvSpPr>
          <p:cNvPr id="6" name="文本框 26"/>
          <p:cNvSpPr txBox="1"/>
          <p:nvPr/>
        </p:nvSpPr>
        <p:spPr>
          <a:xfrm>
            <a:off x="166063" y="5174593"/>
            <a:ext cx="10312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WI-0096, WI-0100, WI-0101 :  Stalled.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WI-0096 : Need to update WID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WI-0105 : Good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 smtClean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07" y="1853514"/>
            <a:ext cx="10421111" cy="26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smtClean="0"/>
              <a:t>TP53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80400" y="5596074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FREEZE is per TS/TR. (90% &lt; WI &lt; 94%)</a:t>
            </a:r>
            <a:endParaRPr lang="en-US" altLang="zh-CN" sz="2400" dirty="0">
              <a:solidFill>
                <a:schemeClr val="accent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No WI to freeze for TP53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Approval </a:t>
            </a:r>
            <a:r>
              <a:rPr lang="en-US" dirty="0"/>
              <a:t>at </a:t>
            </a:r>
            <a:r>
              <a:rPr lang="en-US" dirty="0" smtClean="0"/>
              <a:t>TP53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36539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APPROVAL is per TS/TR. (95% &lt; WI &lt; 100%)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2161279"/>
            <a:ext cx="11475448" cy="12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</a:t>
            </a:r>
            <a:r>
              <a:rPr lang="en-US" sz="4000" dirty="0"/>
              <a:t>4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R4 Stage 1 Fr</a:t>
            </a:r>
            <a:r>
              <a:rPr lang="en-US" altLang="zh-CN" dirty="0" smtClean="0"/>
              <a:t>ozen by TP#40 – </a:t>
            </a:r>
            <a:r>
              <a:rPr lang="en-US" altLang="zh-CN" i="1" dirty="0" smtClean="0">
                <a:solidFill>
                  <a:srgbClr val="FF0000"/>
                </a:solidFill>
              </a:rPr>
              <a:t>done!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R4 Stage </a:t>
            </a:r>
            <a:r>
              <a:rPr lang="en-US" altLang="ko-KR" dirty="0" smtClean="0"/>
              <a:t>2 </a:t>
            </a:r>
            <a:r>
              <a:rPr lang="en-US" altLang="ko-KR" dirty="0"/>
              <a:t>Fr</a:t>
            </a:r>
            <a:r>
              <a:rPr lang="en-US" altLang="zh-CN" dirty="0"/>
              <a:t>ozen by </a:t>
            </a:r>
            <a:r>
              <a:rPr lang="en-US" altLang="zh-CN" dirty="0" smtClean="0"/>
              <a:t>TP#44 </a:t>
            </a:r>
            <a:r>
              <a:rPr lang="en-US" altLang="zh-CN" dirty="0"/>
              <a:t>– </a:t>
            </a:r>
            <a:r>
              <a:rPr lang="en-US" altLang="zh-CN" i="1" dirty="0">
                <a:solidFill>
                  <a:srgbClr val="FF0000"/>
                </a:solidFill>
              </a:rPr>
              <a:t>done</a:t>
            </a:r>
            <a:r>
              <a:rPr lang="en-US" altLang="zh-CN" i="1" dirty="0" smtClean="0">
                <a:solidFill>
                  <a:srgbClr val="FF0000"/>
                </a:solidFill>
              </a:rPr>
              <a:t>!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TP#51 R4 Stage 3 Freeze Date – </a:t>
            </a:r>
            <a:r>
              <a:rPr lang="en-US" i="1" dirty="0" smtClean="0">
                <a:solidFill>
                  <a:srgbClr val="FF0000"/>
                </a:solidFill>
              </a:rPr>
              <a:t>done!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 R4 ratification – </a:t>
            </a:r>
            <a:r>
              <a:rPr lang="en-US" dirty="0" smtClean="0">
                <a:solidFill>
                  <a:srgbClr val="FF0000"/>
                </a:solidFill>
              </a:rPr>
              <a:t>TP#54 Q2/2022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9939775" y="1288459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75192" y="4900065"/>
            <a:ext cx="12075939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99728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2019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19947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2019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240167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2019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260384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2020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3284229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1647338" y="1959054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911877" y="1959054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7" name="Line 21"/>
          <p:cNvSpPr>
            <a:spLocks noChangeShapeType="1"/>
          </p:cNvSpPr>
          <p:nvPr/>
        </p:nvSpPr>
        <p:spPr bwMode="gray">
          <a:xfrm flipH="1" flipV="1">
            <a:off x="2450843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71028" y="1975205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10355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612096" y="159588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1373557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TP#42</a:t>
            </a:r>
            <a:endParaRPr lang="en-US" dirty="0"/>
          </a:p>
        </p:txBody>
      </p:sp>
      <p:sp>
        <p:nvSpPr>
          <p:cNvPr id="93" name="Textfeld 44"/>
          <p:cNvSpPr txBox="1"/>
          <p:nvPr/>
        </p:nvSpPr>
        <p:spPr>
          <a:xfrm>
            <a:off x="2194753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TP#43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2899958" y="1597797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TP#44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1195793" y="4892435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3277811" y="4912566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57769" y="4900065"/>
            <a:ext cx="117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3" name="Line 21"/>
          <p:cNvSpPr>
            <a:spLocks noChangeShapeType="1"/>
          </p:cNvSpPr>
          <p:nvPr/>
        </p:nvSpPr>
        <p:spPr bwMode="gray">
          <a:xfrm flipH="1" flipV="1">
            <a:off x="4515640" y="3269886"/>
            <a:ext cx="445001" cy="639866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4" name="Raute 80"/>
          <p:cNvSpPr/>
          <p:nvPr/>
        </p:nvSpPr>
        <p:spPr>
          <a:xfrm>
            <a:off x="4934217" y="4687644"/>
            <a:ext cx="121259" cy="200537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1392923" y="4012968"/>
            <a:ext cx="814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333404" y="4720612"/>
            <a:ext cx="128421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934846" y="3262560"/>
            <a:ext cx="473213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gray">
          <a:xfrm flipH="1" flipV="1">
            <a:off x="3013565" y="3240966"/>
            <a:ext cx="473213" cy="703093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0" name="Raute 103"/>
          <p:cNvSpPr/>
          <p:nvPr/>
        </p:nvSpPr>
        <p:spPr>
          <a:xfrm>
            <a:off x="3421708" y="4712654"/>
            <a:ext cx="128421" cy="156754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Gerader Verbinder 104"/>
          <p:cNvCxnSpPr/>
          <p:nvPr/>
        </p:nvCxnSpPr>
        <p:spPr>
          <a:xfrm>
            <a:off x="3480296" y="3955158"/>
            <a:ext cx="5623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79"/>
          <p:cNvCxnSpPr/>
          <p:nvPr/>
        </p:nvCxnSpPr>
        <p:spPr>
          <a:xfrm>
            <a:off x="4960641" y="3924658"/>
            <a:ext cx="25300" cy="7989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81"/>
          <p:cNvSpPr txBox="1"/>
          <p:nvPr/>
        </p:nvSpPr>
        <p:spPr>
          <a:xfrm>
            <a:off x="4898604" y="4899235"/>
            <a:ext cx="115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271369" y="2798828"/>
            <a:ext cx="1061749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2020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286252" y="2798828"/>
            <a:ext cx="929858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2020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942586" y="1962932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629852" y="1585524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TP#45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921841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4597183" y="15774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TP#46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48472" y="2798828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921713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5474561" y="1577448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TP#47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5799091" y="1954856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Textfeld 108"/>
          <p:cNvSpPr txBox="1"/>
          <p:nvPr/>
        </p:nvSpPr>
        <p:spPr>
          <a:xfrm>
            <a:off x="6093186" y="1569372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125" name="Line 21"/>
          <p:cNvSpPr>
            <a:spLocks noChangeShapeType="1"/>
          </p:cNvSpPr>
          <p:nvPr/>
        </p:nvSpPr>
        <p:spPr bwMode="gray">
          <a:xfrm flipH="1" flipV="1">
            <a:off x="6417716" y="1946780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949856" y="2800316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10643829" y="4899235"/>
            <a:ext cx="139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R4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err="1" smtClean="0">
                <a:solidFill>
                  <a:schemeClr val="bg1"/>
                </a:solidFill>
              </a:rPr>
              <a:t>Rati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9040131" y="3270578"/>
            <a:ext cx="44500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>
            <a:stCxn id="131" idx="0"/>
          </p:cNvCxnSpPr>
          <p:nvPr/>
        </p:nvCxnSpPr>
        <p:spPr>
          <a:xfrm>
            <a:off x="9485132" y="3910444"/>
            <a:ext cx="25302" cy="81386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9464092" y="4662738"/>
            <a:ext cx="121259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6709883" y="1587012"/>
            <a:ext cx="57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6994261" y="1971371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7780965" y="2798828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38" name="Freeform 15"/>
          <p:cNvSpPr>
            <a:spLocks noEditPoints="1"/>
          </p:cNvSpPr>
          <p:nvPr/>
        </p:nvSpPr>
        <p:spPr bwMode="auto">
          <a:xfrm>
            <a:off x="1537958" y="4524533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3801827" y="3240966"/>
            <a:ext cx="473213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Raute 103"/>
          <p:cNvSpPr/>
          <p:nvPr/>
        </p:nvSpPr>
        <p:spPr>
          <a:xfrm>
            <a:off x="4209970" y="4712654"/>
            <a:ext cx="128421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Gerader Verbinder 104"/>
          <p:cNvCxnSpPr/>
          <p:nvPr/>
        </p:nvCxnSpPr>
        <p:spPr>
          <a:xfrm>
            <a:off x="4268557" y="3955158"/>
            <a:ext cx="5623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>
            <a:stCxn id="110" idx="3"/>
            <a:endCxn id="140" idx="1"/>
          </p:cNvCxnSpPr>
          <p:nvPr/>
        </p:nvCxnSpPr>
        <p:spPr>
          <a:xfrm>
            <a:off x="3550129" y="4791031"/>
            <a:ext cx="6598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>
            <a:stCxn id="104" idx="3"/>
            <a:endCxn id="133" idx="1"/>
          </p:cNvCxnSpPr>
          <p:nvPr/>
        </p:nvCxnSpPr>
        <p:spPr>
          <a:xfrm flipV="1">
            <a:off x="5055476" y="4763007"/>
            <a:ext cx="4408616" cy="2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340273" y="4501056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47" name="Freeform 15"/>
          <p:cNvSpPr>
            <a:spLocks noEditPoints="1"/>
          </p:cNvSpPr>
          <p:nvPr/>
        </p:nvSpPr>
        <p:spPr bwMode="auto">
          <a:xfrm>
            <a:off x="4387352" y="4553559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6" name="Textfeld 108"/>
          <p:cNvSpPr txBox="1"/>
          <p:nvPr/>
        </p:nvSpPr>
        <p:spPr>
          <a:xfrm>
            <a:off x="7394791" y="1595254"/>
            <a:ext cx="71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127" name="Line 21"/>
          <p:cNvSpPr>
            <a:spLocks noChangeShapeType="1"/>
          </p:cNvSpPr>
          <p:nvPr/>
        </p:nvSpPr>
        <p:spPr bwMode="gray">
          <a:xfrm flipH="1" flipV="1">
            <a:off x="7679169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9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8583993" y="2798828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42" name="Textfeld 108"/>
          <p:cNvSpPr txBox="1"/>
          <p:nvPr/>
        </p:nvSpPr>
        <p:spPr>
          <a:xfrm>
            <a:off x="8197819" y="159525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143" name="Line 21"/>
          <p:cNvSpPr>
            <a:spLocks noChangeShapeType="1"/>
          </p:cNvSpPr>
          <p:nvPr/>
        </p:nvSpPr>
        <p:spPr bwMode="gray">
          <a:xfrm flipH="1" flipV="1">
            <a:off x="8482197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4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9387021" y="2800788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Q4 2021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49" name="Textfeld 108"/>
          <p:cNvSpPr txBox="1"/>
          <p:nvPr/>
        </p:nvSpPr>
        <p:spPr>
          <a:xfrm>
            <a:off x="9038668" y="159525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TP#52</a:t>
            </a:r>
            <a:endParaRPr lang="en-US" dirty="0"/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9323046" y="1979613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1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0200731" y="2792762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Q1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52" name="Textfeld 108"/>
          <p:cNvSpPr txBox="1"/>
          <p:nvPr/>
        </p:nvSpPr>
        <p:spPr>
          <a:xfrm>
            <a:off x="9814557" y="158918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TP#53</a:t>
            </a:r>
            <a:endParaRPr lang="en-US" dirty="0"/>
          </a:p>
        </p:txBody>
      </p:sp>
      <p:sp>
        <p:nvSpPr>
          <p:cNvPr id="153" name="Line 21"/>
          <p:cNvSpPr>
            <a:spLocks noChangeShapeType="1"/>
          </p:cNvSpPr>
          <p:nvPr/>
        </p:nvSpPr>
        <p:spPr bwMode="gray">
          <a:xfrm flipH="1" flipV="1">
            <a:off x="10098935" y="1973547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4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1003759" y="2794722"/>
            <a:ext cx="87785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  <a:endParaRPr lang="de-DE" sz="1600" dirty="0">
              <a:solidFill>
                <a:schemeClr val="bg1"/>
              </a:solidFill>
              <a:ea typeface="Book"/>
              <a:cs typeface="Times New Roman" pitchFamily="18" charset="0"/>
            </a:endParaRPr>
          </a:p>
        </p:txBody>
      </p:sp>
      <p:sp>
        <p:nvSpPr>
          <p:cNvPr id="155" name="Textfeld 108"/>
          <p:cNvSpPr txBox="1"/>
          <p:nvPr/>
        </p:nvSpPr>
        <p:spPr>
          <a:xfrm>
            <a:off x="10655406" y="158918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TP#54</a:t>
            </a:r>
            <a:endParaRPr lang="en-US" dirty="0"/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10939784" y="1973547"/>
            <a:ext cx="507903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Freeform 15"/>
          <p:cNvSpPr>
            <a:spLocks noEditPoints="1"/>
          </p:cNvSpPr>
          <p:nvPr/>
        </p:nvSpPr>
        <p:spPr bwMode="auto">
          <a:xfrm>
            <a:off x="9613608" y="4533150"/>
            <a:ext cx="325099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59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607</Words>
  <Application>Microsoft Office PowerPoint</Application>
  <PresentationFormat>와이드스크린</PresentationFormat>
  <Paragraphs>149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Calibri</vt:lpstr>
      <vt:lpstr>맑은 고딕</vt:lpstr>
      <vt:lpstr>Myriad Pro Light</vt:lpstr>
      <vt:lpstr>Arial</vt:lpstr>
      <vt:lpstr>Times New Roman</vt:lpstr>
      <vt:lpstr>Myriad Pro</vt:lpstr>
      <vt:lpstr>宋体</vt:lpstr>
      <vt:lpstr>Book</vt:lpstr>
      <vt:lpstr>Office Theme</vt:lpstr>
      <vt:lpstr>WPM status report TP53 closing</vt:lpstr>
      <vt:lpstr>WPM Status at TP53 closing</vt:lpstr>
      <vt:lpstr>TP53 closing - WI Snapshot</vt:lpstr>
      <vt:lpstr>26 active WIs*</vt:lpstr>
      <vt:lpstr>WIs target for Rel-4</vt:lpstr>
      <vt:lpstr>WIs target for Rel-5</vt:lpstr>
      <vt:lpstr>Freeze at TP53</vt:lpstr>
      <vt:lpstr>Approval at TP53</vt:lpstr>
      <vt:lpstr>Timeline Release 4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62</cp:revision>
  <dcterms:created xsi:type="dcterms:W3CDTF">2017-09-21T15:46:31Z</dcterms:created>
  <dcterms:modified xsi:type="dcterms:W3CDTF">2022-02-18T13:06:44Z</dcterms:modified>
</cp:coreProperties>
</file>