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84" r:id="rId6"/>
    <p:sldId id="323" r:id="rId7"/>
    <p:sldId id="326" r:id="rId8"/>
    <p:sldId id="327" r:id="rId9"/>
    <p:sldId id="322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570"/>
  </p:normalViewPr>
  <p:slideViewPr>
    <p:cSldViewPr>
      <p:cViewPr varScale="1">
        <p:scale>
          <a:sx n="128" d="100"/>
          <a:sy n="128" d="100"/>
        </p:scale>
        <p:origin x="173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2/18/22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2/18/22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ember.onem2m.org/Application/documentApp/documentinfo/?documentId=34573&amp;fromList=Y" TargetMode="External"/><Relationship Id="rId7" Type="http://schemas.openxmlformats.org/officeDocument/2006/relationships/hyperlink" Target="https://member.onem2m.org/Application/documentApp/documentinfo/?documentId=34577&amp;fromList=Y" TargetMode="External"/><Relationship Id="rId2" Type="http://schemas.openxmlformats.org/officeDocument/2006/relationships/hyperlink" Target="https://member.onem2m.org/Application/documentApp/documentinfo/?documentId=34572&amp;fromList=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member.onem2m.org/Application/documentApp/documentinfo/?documentId=34576&amp;fromList=Y" TargetMode="External"/><Relationship Id="rId5" Type="http://schemas.openxmlformats.org/officeDocument/2006/relationships/hyperlink" Target="https://member.onem2m.org/Application/documentApp/documentinfo/?documentId=34575&amp;fromList=Y" TargetMode="External"/><Relationship Id="rId4" Type="http://schemas.openxmlformats.org/officeDocument/2006/relationships/hyperlink" Target="https://member.onem2m.org/Application/documentApp/documentinfo/?documentId=34574&amp;fromList=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TP53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00" y="5334000"/>
            <a:ext cx="715195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Peter Niblett, Poornima Shandilya, </a:t>
            </a:r>
            <a:r>
              <a:rPr lang="en-US" altLang="en-US" dirty="0" err="1">
                <a:solidFill>
                  <a:srgbClr val="B42025"/>
                </a:solidFill>
              </a:rPr>
              <a:t>SeungMyeong</a:t>
            </a:r>
            <a:r>
              <a:rPr lang="en-US" altLang="en-US" dirty="0">
                <a:solidFill>
                  <a:srgbClr val="B42025"/>
                </a:solidFill>
              </a:rPr>
              <a:t>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2022-02-08 to 2021-02-16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33400" y="1371600"/>
            <a:ext cx="83820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A total of </a:t>
            </a:r>
            <a:r>
              <a:rPr lang="en-GB" altLang="en-US" dirty="0">
                <a:solidFill>
                  <a:srgbClr val="C00000"/>
                </a:solidFill>
              </a:rPr>
              <a:t>15</a:t>
            </a:r>
            <a:r>
              <a:rPr lang="en-GB" altLang="en-US" dirty="0"/>
              <a:t> SDS contributions were agreed</a:t>
            </a:r>
          </a:p>
          <a:p>
            <a:pPr lvl="1"/>
            <a:r>
              <a:rPr lang="en-GB" altLang="en-US" sz="3200" dirty="0">
                <a:solidFill>
                  <a:schemeClr val="tx1"/>
                </a:solidFill>
              </a:rPr>
              <a:t>Priority was </a:t>
            </a:r>
            <a:r>
              <a:rPr lang="en-GB" altLang="en-US" sz="3200" dirty="0"/>
              <a:t>Rel-4 Stage 3 </a:t>
            </a:r>
            <a:r>
              <a:rPr lang="en-GB" altLang="en-US" sz="3200" dirty="0">
                <a:solidFill>
                  <a:schemeClr val="tx1"/>
                </a:solidFill>
              </a:rPr>
              <a:t>contributions</a:t>
            </a:r>
          </a:p>
          <a:p>
            <a:r>
              <a:rPr lang="en-GB" altLang="en-US" dirty="0"/>
              <a:t>Issue tracking system now being used</a:t>
            </a:r>
          </a:p>
          <a:p>
            <a:pPr lvl="1"/>
            <a:r>
              <a:rPr lang="en-GB" altLang="en-US" sz="2000" dirty="0"/>
              <a:t>63 issues currently open, 27 have been closed</a:t>
            </a:r>
          </a:p>
          <a:p>
            <a:r>
              <a:rPr lang="en-GB" altLang="en-US" dirty="0"/>
              <a:t>Recommend we start R5 TSs at SDS 54</a:t>
            </a:r>
          </a:p>
          <a:p>
            <a:r>
              <a:rPr lang="en-GB" altLang="en-US" dirty="0"/>
              <a:t>Ready to register URN namespace at IANA</a:t>
            </a:r>
          </a:p>
          <a:p>
            <a:r>
              <a:rPr lang="en-GB" altLang="en-US" dirty="0"/>
              <a:t>ITU-T feedback on TS-0003</a:t>
            </a:r>
          </a:p>
          <a:p>
            <a:pPr lvl="1"/>
            <a:r>
              <a:rPr lang="en-GB" altLang="en-US" sz="2000" dirty="0"/>
              <a:t>2 CRs approved on TS-0003 R2, addressing 8 of </a:t>
            </a:r>
            <a:r>
              <a:rPr lang="en-GB" altLang="en-US" sz="2000"/>
              <a:t>the questions</a:t>
            </a:r>
            <a:endParaRPr lang="en-GB" altLang="en-US" sz="2000" dirty="0"/>
          </a:p>
          <a:p>
            <a:pPr lvl="1"/>
            <a:r>
              <a:rPr lang="en-GB" altLang="en-US" sz="2000" dirty="0"/>
              <a:t>Editorial changes that would conflict with oneM2M drafting rules to be handled in ITU-T transposition not in the oneM2M </a:t>
            </a:r>
            <a:r>
              <a:rPr lang="en-GB" altLang="en-US" sz="2000" dirty="0" err="1"/>
              <a:t>versiono</a:t>
            </a:r>
            <a:endParaRPr lang="en-GB" altLang="en-US" sz="2000" dirty="0"/>
          </a:p>
          <a:p>
            <a:pPr lvl="1"/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713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175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1261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 has stalled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3E63F3-9BA8-8745-8351-F7FC8AD421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3316"/>
            <a:ext cx="9144000" cy="4071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Rel-4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66700" y="1371600"/>
            <a:ext cx="86106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Stage 3 work complete for nearly all Rel-4 features</a:t>
            </a:r>
          </a:p>
          <a:p>
            <a:pPr lvl="2"/>
            <a:r>
              <a:rPr lang="en-GB" altLang="en-US" sz="1800" dirty="0" err="1">
                <a:solidFill>
                  <a:srgbClr val="C00000"/>
                </a:solidFill>
              </a:rPr>
              <a:t>PollingChannelURI</a:t>
            </a:r>
            <a:r>
              <a:rPr lang="en-GB" altLang="en-US" sz="1800" dirty="0">
                <a:solidFill>
                  <a:srgbClr val="C00000"/>
                </a:solidFill>
              </a:rPr>
              <a:t> aggregation needs to be finalised</a:t>
            </a:r>
          </a:p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Various maintenance/corrections needed before R4 is complete.</a:t>
            </a:r>
          </a:p>
          <a:p>
            <a:pPr lvl="2"/>
            <a:r>
              <a:rPr lang="en-GB" altLang="en-US" sz="1800" dirty="0">
                <a:solidFill>
                  <a:srgbClr val="C00000"/>
                </a:solidFill>
              </a:rPr>
              <a:t>Final review of TS-0004 against TS-0001 is needed to check that there are no further missing pieces</a:t>
            </a:r>
          </a:p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Some </a:t>
            </a:r>
            <a:r>
              <a:rPr lang="en-GB" altLang="en-US" sz="2000" dirty="0" err="1">
                <a:solidFill>
                  <a:schemeClr val="tx1"/>
                </a:solidFill>
              </a:rPr>
              <a:t>attrtibutes</a:t>
            </a:r>
            <a:r>
              <a:rPr lang="en-GB" altLang="en-US" sz="2000" dirty="0">
                <a:solidFill>
                  <a:schemeClr val="tx1"/>
                </a:solidFill>
              </a:rPr>
              <a:t> in TS-0023 and TS-0032 have been renamed to avoid clashes.</a:t>
            </a:r>
          </a:p>
          <a:p>
            <a:pPr marL="457200" lvl="1" indent="0">
              <a:buNone/>
            </a:pPr>
            <a:endParaRPr lang="en-GB" altLang="en-US" sz="700" dirty="0">
              <a:solidFill>
                <a:schemeClr val="tx1"/>
              </a:solidFill>
            </a:endParaRPr>
          </a:p>
          <a:p>
            <a:r>
              <a:rPr lang="en-GB" altLang="en-US" sz="2400" dirty="0"/>
              <a:t>Rel-4 XSDs also need to be generated</a:t>
            </a:r>
          </a:p>
          <a:p>
            <a:pPr lvl="1"/>
            <a:r>
              <a:rPr lang="en-GB" altLang="en-US" sz="1800" dirty="0"/>
              <a:t>Rel-2/3 TS-0004 XSD (long names) are up to date </a:t>
            </a:r>
          </a:p>
          <a:p>
            <a:pPr lvl="1"/>
            <a:r>
              <a:rPr lang="en-GB" altLang="en-US" sz="1800" dirty="0"/>
              <a:t>Rel-4 started</a:t>
            </a:r>
          </a:p>
        </p:txBody>
      </p:sp>
    </p:spTree>
    <p:extLst>
      <p:ext uri="{BB962C8B-B14F-4D97-AF65-F5344CB8AC3E}">
        <p14:creationId xmlns:p14="http://schemas.microsoft.com/office/powerpoint/2010/main" val="3787649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Rel-5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66700" y="1371600"/>
            <a:ext cx="86106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/>
              <a:t>WI-101 (Advanced Semantic Discovery) was progressed at SDS 53</a:t>
            </a:r>
          </a:p>
          <a:p>
            <a:r>
              <a:rPr lang="en-GB" altLang="en-US" sz="2400" dirty="0"/>
              <a:t>Discussions on other areas</a:t>
            </a:r>
          </a:p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CMDH</a:t>
            </a:r>
          </a:p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Management Objects</a:t>
            </a:r>
          </a:p>
          <a:p>
            <a:pPr marL="457200" lvl="1" indent="0">
              <a:buNone/>
            </a:pPr>
            <a:endParaRPr lang="en-GB" altLang="en-US" sz="700" dirty="0">
              <a:solidFill>
                <a:schemeClr val="tx1"/>
              </a:solidFill>
            </a:endParaRPr>
          </a:p>
          <a:p>
            <a:r>
              <a:rPr lang="en-GB" altLang="en-US" sz="2400" dirty="0"/>
              <a:t>Eight contributions for R5 TS’s have now been agreed</a:t>
            </a:r>
          </a:p>
          <a:p>
            <a:pPr lvl="1"/>
            <a:r>
              <a:rPr lang="en-GB" altLang="en-US" sz="1800" dirty="0"/>
              <a:t>Will be added to a CR pack when the new versions of the TSs are started.</a:t>
            </a:r>
          </a:p>
          <a:p>
            <a:pPr lvl="1"/>
            <a:r>
              <a:rPr lang="en-GB" altLang="en-US" sz="1800" dirty="0"/>
              <a:t>Recommend that we start R5 TSs at TP54.</a:t>
            </a:r>
          </a:p>
          <a:p>
            <a:pPr lvl="1"/>
            <a:endParaRPr lang="en-GB" altLang="en-US" sz="1800" dirty="0"/>
          </a:p>
          <a:p>
            <a:pPr marL="457200" lvl="1" indent="0">
              <a:buNone/>
            </a:pPr>
            <a:endParaRPr lang="en-GB" altLang="en-US" sz="1800" dirty="0"/>
          </a:p>
        </p:txBody>
      </p:sp>
    </p:spTree>
    <p:extLst>
      <p:ext uri="{BB962C8B-B14F-4D97-AF65-F5344CB8AC3E}">
        <p14:creationId xmlns:p14="http://schemas.microsoft.com/office/powerpoint/2010/main" val="589982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6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</a:t>
            </a:r>
            <a:r>
              <a:rPr lang="en-GB" sz="2400" dirty="0">
                <a:hlinkClick r:id="rId2"/>
              </a:rPr>
              <a:t>TP-2021-0012</a:t>
            </a:r>
            <a:r>
              <a:rPr lang="en-US" sz="2400" dirty="0"/>
              <a:t> 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5</a:t>
            </a:r>
          </a:p>
          <a:p>
            <a:r>
              <a:rPr lang="en-US" altLang="en-US" sz="2400" dirty="0"/>
              <a:t>TS-0003 – </a:t>
            </a:r>
            <a:r>
              <a:rPr lang="en-GB" sz="2400" dirty="0">
                <a:hlinkClick r:id="rId3"/>
              </a:rPr>
              <a:t>TP-2021-0013</a:t>
            </a:r>
            <a:r>
              <a:rPr lang="en-US" sz="2400" dirty="0"/>
              <a:t> </a:t>
            </a:r>
            <a:r>
              <a:rPr lang="en-US" altLang="en-US" sz="2400" dirty="0"/>
              <a:t> –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2 </a:t>
            </a:r>
          </a:p>
          <a:p>
            <a:r>
              <a:rPr lang="en-US" altLang="en-US" sz="2400" dirty="0"/>
              <a:t>TS-0004 – </a:t>
            </a:r>
            <a:r>
              <a:rPr lang="en-GB" sz="2400" dirty="0">
                <a:hlinkClick r:id="rId4"/>
              </a:rPr>
              <a:t>TP-2021-0014</a:t>
            </a:r>
            <a:r>
              <a:rPr lang="en-US" sz="2400" dirty="0"/>
              <a:t> </a:t>
            </a:r>
            <a:r>
              <a:rPr lang="en-US" altLang="en-US" sz="2400" dirty="0"/>
              <a:t>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1 </a:t>
            </a:r>
          </a:p>
          <a:p>
            <a:r>
              <a:rPr lang="en-US" altLang="en-US" sz="2400" dirty="0"/>
              <a:t>TS-0008 – </a:t>
            </a:r>
            <a:r>
              <a:rPr lang="en-GB" sz="2400" dirty="0">
                <a:hlinkClick r:id="rId5"/>
              </a:rPr>
              <a:t>TP-2021-0015</a:t>
            </a:r>
            <a:r>
              <a:rPr lang="en-US" altLang="en-US" sz="2400" dirty="0"/>
              <a:t> 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1 </a:t>
            </a:r>
          </a:p>
          <a:p>
            <a:r>
              <a:rPr lang="en-US" altLang="en-US" sz="2400" dirty="0"/>
              <a:t>TS-0022 – </a:t>
            </a:r>
            <a:r>
              <a:rPr lang="en-GB" sz="2400" dirty="0">
                <a:hlinkClick r:id="rId6"/>
              </a:rPr>
              <a:t>TP-2021-0016</a:t>
            </a:r>
            <a:r>
              <a:rPr lang="en-US" altLang="en-US" sz="2400" dirty="0"/>
              <a:t>  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-R1,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3</a:t>
            </a:r>
          </a:p>
          <a:p>
            <a:r>
              <a:rPr lang="en-US" altLang="en-US" sz="2400" dirty="0"/>
              <a:t>TS-0032 – </a:t>
            </a:r>
            <a:r>
              <a:rPr lang="en-GB" sz="2400" dirty="0">
                <a:hlinkClick r:id="rId7"/>
              </a:rPr>
              <a:t>TP-2021-0032</a:t>
            </a:r>
            <a:r>
              <a:rPr lang="en-US" altLang="en-US" sz="2400" dirty="0"/>
              <a:t>  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2</a:t>
            </a: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B6620A357F649AEAEAC29BCE93EBB" ma:contentTypeVersion="10" ma:contentTypeDescription="Create a new document." ma:contentTypeScope="" ma:versionID="14a08656cf1db59cdf50a3b3faa7041c">
  <xsd:schema xmlns:xsd="http://www.w3.org/2001/XMLSchema" xmlns:xs="http://www.w3.org/2001/XMLSchema" xmlns:p="http://schemas.microsoft.com/office/2006/metadata/properties" xmlns:ns3="1aeb858a-a494-4f12-b45e-5f6e944ecff6" targetNamespace="http://schemas.microsoft.com/office/2006/metadata/properties" ma:root="true" ma:fieldsID="3aa319e943713106bdf97b7de4ba6ef2" ns3:_="">
    <xsd:import namespace="1aeb858a-a494-4f12-b45e-5f6e944ecf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eb858a-a494-4f12-b45e-5f6e944ecf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341D55-6205-4208-BA81-549498044FE5}">
  <ds:schemaRefs>
    <ds:schemaRef ds:uri="http://purl.org/dc/elements/1.1/"/>
    <ds:schemaRef ds:uri="http://schemas.microsoft.com/office/2006/metadata/properties"/>
    <ds:schemaRef ds:uri="http://purl.org/dc/terms/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5A0247A-DF33-417B-9304-0193C428B8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45C268-0BE3-487F-B6C0-51FD9EA2D1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26506</TotalTime>
  <Words>332</Words>
  <Application>Microsoft Macintosh PowerPoint</Application>
  <PresentationFormat>On-screen Show (4:3)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Myriad pro</vt:lpstr>
      <vt:lpstr>Office Theme</vt:lpstr>
      <vt:lpstr>SDS Status Report to TP53</vt:lpstr>
      <vt:lpstr>Summary</vt:lpstr>
      <vt:lpstr>SDS WI Status </vt:lpstr>
      <vt:lpstr>Rel-4 Progress</vt:lpstr>
      <vt:lpstr>Rel-5 Progress</vt:lpstr>
      <vt:lpstr>Items for Decision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Peter Niblett</cp:lastModifiedBy>
  <cp:revision>636</cp:revision>
  <dcterms:created xsi:type="dcterms:W3CDTF">2012-09-11T22:52:11Z</dcterms:created>
  <dcterms:modified xsi:type="dcterms:W3CDTF">2022-02-18T12:39:49Z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0x010100A93B6620A357F649AEAEAC29BCE93EBB</vt:lpwstr>
  </property>
</Properties>
</file>