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</p:sldMasterIdLst>
  <p:notesMasterIdLst>
    <p:notesMasterId r:id="rId17"/>
  </p:notesMasterIdLst>
  <p:sldIdLst>
    <p:sldId id="270" r:id="rId7"/>
    <p:sldId id="264" r:id="rId8"/>
    <p:sldId id="271" r:id="rId9"/>
    <p:sldId id="272" r:id="rId10"/>
    <p:sldId id="274" r:id="rId11"/>
    <p:sldId id="273" r:id="rId12"/>
    <p:sldId id="275" r:id="rId13"/>
    <p:sldId id="276" r:id="rId14"/>
    <p:sldId id="277" r:id="rId15"/>
    <p:sldId id="262" r:id="rId16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6EEF93-069A-43C6-A6AE-958FD30D2DB9}" v="3" dt="2022-02-09T17:30:32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guel Angel Reina Ortega" userId="da673a6a-a879-415f-b191-15cf5ba78b59" providerId="ADAL" clId="{546EEF93-069A-43C6-A6AE-958FD30D2DB9}"/>
    <pc:docChg chg="custSel addSld delSld modSld">
      <pc:chgData name="Miguel Angel Reina Ortega" userId="da673a6a-a879-415f-b191-15cf5ba78b59" providerId="ADAL" clId="{546EEF93-069A-43C6-A6AE-958FD30D2DB9}" dt="2022-02-10T11:47:04.678" v="5755" actId="20577"/>
      <pc:docMkLst>
        <pc:docMk/>
      </pc:docMkLst>
      <pc:sldChg chg="modSp mod">
        <pc:chgData name="Miguel Angel Reina Ortega" userId="da673a6a-a879-415f-b191-15cf5ba78b59" providerId="ADAL" clId="{546EEF93-069A-43C6-A6AE-958FD30D2DB9}" dt="2022-02-09T16:48:24.835" v="77" actId="6549"/>
        <pc:sldMkLst>
          <pc:docMk/>
          <pc:sldMk cId="0" sldId="256"/>
        </pc:sldMkLst>
        <pc:spChg chg="mod">
          <ac:chgData name="Miguel Angel Reina Ortega" userId="da673a6a-a879-415f-b191-15cf5ba78b59" providerId="ADAL" clId="{546EEF93-069A-43C6-A6AE-958FD30D2DB9}" dt="2022-02-09T16:48:24.835" v="77" actId="6549"/>
          <ac:spMkLst>
            <pc:docMk/>
            <pc:sldMk cId="0" sldId="256"/>
            <ac:spMk id="129" creationId="{00000000-0000-0000-0000-000000000000}"/>
          </ac:spMkLst>
        </pc:spChg>
      </pc:sldChg>
      <pc:sldChg chg="delSp modSp mod">
        <pc:chgData name="Miguel Angel Reina Ortega" userId="da673a6a-a879-415f-b191-15cf5ba78b59" providerId="ADAL" clId="{546EEF93-069A-43C6-A6AE-958FD30D2DB9}" dt="2022-02-10T11:37:46.203" v="5648"/>
        <pc:sldMkLst>
          <pc:docMk/>
          <pc:sldMk cId="0" sldId="257"/>
        </pc:sldMkLst>
        <pc:spChg chg="mod">
          <ac:chgData name="Miguel Angel Reina Ortega" userId="da673a6a-a879-415f-b191-15cf5ba78b59" providerId="ADAL" clId="{546EEF93-069A-43C6-A6AE-958FD30D2DB9}" dt="2022-02-09T16:48:47.736" v="92" actId="6549"/>
          <ac:spMkLst>
            <pc:docMk/>
            <pc:sldMk cId="0" sldId="257"/>
            <ac:spMk id="132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37:46.203" v="5648"/>
          <ac:spMkLst>
            <pc:docMk/>
            <pc:sldMk cId="0" sldId="257"/>
            <ac:spMk id="133" creationId="{00000000-0000-0000-0000-000000000000}"/>
          </ac:spMkLst>
        </pc:spChg>
        <pc:picChg chg="del">
          <ac:chgData name="Miguel Angel Reina Ortega" userId="da673a6a-a879-415f-b191-15cf5ba78b59" providerId="ADAL" clId="{546EEF93-069A-43C6-A6AE-958FD30D2DB9}" dt="2022-02-09T16:50:08.463" v="319" actId="478"/>
          <ac:picMkLst>
            <pc:docMk/>
            <pc:sldMk cId="0" sldId="257"/>
            <ac:picMk id="134" creationId="{00000000-0000-0000-0000-000000000000}"/>
          </ac:picMkLst>
        </pc:picChg>
      </pc:sldChg>
      <pc:sldChg chg="modSp mod">
        <pc:chgData name="Miguel Angel Reina Ortega" userId="da673a6a-a879-415f-b191-15cf5ba78b59" providerId="ADAL" clId="{546EEF93-069A-43C6-A6AE-958FD30D2DB9}" dt="2022-02-10T11:47:04.678" v="5755" actId="20577"/>
        <pc:sldMkLst>
          <pc:docMk/>
          <pc:sldMk cId="0" sldId="258"/>
        </pc:sldMkLst>
        <pc:spChg chg="mod">
          <ac:chgData name="Miguel Angel Reina Ortega" userId="da673a6a-a879-415f-b191-15cf5ba78b59" providerId="ADAL" clId="{546EEF93-069A-43C6-A6AE-958FD30D2DB9}" dt="2022-02-09T16:50:25.981" v="336" actId="20577"/>
          <ac:spMkLst>
            <pc:docMk/>
            <pc:sldMk cId="0" sldId="258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47:04.678" v="5755" actId="20577"/>
          <ac:spMkLst>
            <pc:docMk/>
            <pc:sldMk cId="0" sldId="258"/>
            <ac:spMk id="136" creationId="{00000000-0000-0000-0000-000000000000}"/>
          </ac:spMkLst>
        </pc:spChg>
      </pc:sldChg>
      <pc:sldChg chg="modSp mod">
        <pc:chgData name="Miguel Angel Reina Ortega" userId="da673a6a-a879-415f-b191-15cf5ba78b59" providerId="ADAL" clId="{546EEF93-069A-43C6-A6AE-958FD30D2DB9}" dt="2022-02-10T11:39:53.132" v="5744" actId="20577"/>
        <pc:sldMkLst>
          <pc:docMk/>
          <pc:sldMk cId="0" sldId="259"/>
        </pc:sldMkLst>
        <pc:spChg chg="mod">
          <ac:chgData name="Miguel Angel Reina Ortega" userId="da673a6a-a879-415f-b191-15cf5ba78b59" providerId="ADAL" clId="{546EEF93-069A-43C6-A6AE-958FD30D2DB9}" dt="2022-02-09T17:31:19.842" v="3021" actId="20577"/>
          <ac:spMkLst>
            <pc:docMk/>
            <pc:sldMk cId="0" sldId="259"/>
            <ac:spMk id="137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39:53.132" v="5744" actId="20577"/>
          <ac:spMkLst>
            <pc:docMk/>
            <pc:sldMk cId="0" sldId="259"/>
            <ac:spMk id="138" creationId="{00000000-0000-0000-0000-000000000000}"/>
          </ac:spMkLst>
        </pc:spChg>
      </pc:sldChg>
      <pc:sldChg chg="del">
        <pc:chgData name="Miguel Angel Reina Ortega" userId="da673a6a-a879-415f-b191-15cf5ba78b59" providerId="ADAL" clId="{546EEF93-069A-43C6-A6AE-958FD30D2DB9}" dt="2022-02-09T17:34:50.633" v="3755" actId="47"/>
        <pc:sldMkLst>
          <pc:docMk/>
          <pc:sldMk cId="0" sldId="260"/>
        </pc:sldMkLst>
      </pc:sldChg>
      <pc:sldChg chg="modSp del mod">
        <pc:chgData name="Miguel Angel Reina Ortega" userId="da673a6a-a879-415f-b191-15cf5ba78b59" providerId="ADAL" clId="{546EEF93-069A-43C6-A6AE-958FD30D2DB9}" dt="2022-02-09T17:34:52.893" v="3756" actId="47"/>
        <pc:sldMkLst>
          <pc:docMk/>
          <pc:sldMk cId="0" sldId="261"/>
        </pc:sldMkLst>
        <pc:spChg chg="mod">
          <ac:chgData name="Miguel Angel Reina Ortega" userId="da673a6a-a879-415f-b191-15cf5ba78b59" providerId="ADAL" clId="{546EEF93-069A-43C6-A6AE-958FD30D2DB9}" dt="2022-02-09T17:23:00.905" v="2624" actId="27636"/>
          <ac:spMkLst>
            <pc:docMk/>
            <pc:sldMk cId="0" sldId="261"/>
            <ac:spMk id="143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1:13:03.200" v="4935" actId="20577"/>
        <pc:sldMkLst>
          <pc:docMk/>
          <pc:sldMk cId="2036009619" sldId="263"/>
        </pc:sldMkLst>
        <pc:spChg chg="mod">
          <ac:chgData name="Miguel Angel Reina Ortega" userId="da673a6a-a879-415f-b191-15cf5ba78b59" providerId="ADAL" clId="{546EEF93-069A-43C6-A6AE-958FD30D2DB9}" dt="2022-02-09T16:56:26.378" v="789" actId="20577"/>
          <ac:spMkLst>
            <pc:docMk/>
            <pc:sldMk cId="2036009619" sldId="263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13:03.200" v="4935" actId="20577"/>
          <ac:spMkLst>
            <pc:docMk/>
            <pc:sldMk cId="2036009619" sldId="263"/>
            <ac:spMk id="136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0:26:01.734" v="4591" actId="20577"/>
        <pc:sldMkLst>
          <pc:docMk/>
          <pc:sldMk cId="3398881708" sldId="264"/>
        </pc:sldMkLst>
        <pc:spChg chg="mod">
          <ac:chgData name="Miguel Angel Reina Ortega" userId="da673a6a-a879-415f-b191-15cf5ba78b59" providerId="ADAL" clId="{546EEF93-069A-43C6-A6AE-958FD30D2DB9}" dt="2022-02-09T17:02:20.990" v="1242" actId="20577"/>
          <ac:spMkLst>
            <pc:docMk/>
            <pc:sldMk cId="3398881708" sldId="264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0:26:01.734" v="4591" actId="20577"/>
          <ac:spMkLst>
            <pc:docMk/>
            <pc:sldMk cId="3398881708" sldId="264"/>
            <ac:spMk id="136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1:18:48.396" v="5036" actId="20577"/>
        <pc:sldMkLst>
          <pc:docMk/>
          <pc:sldMk cId="3479360605" sldId="265"/>
        </pc:sldMkLst>
        <pc:spChg chg="mod">
          <ac:chgData name="Miguel Angel Reina Ortega" userId="da673a6a-a879-415f-b191-15cf5ba78b59" providerId="ADAL" clId="{546EEF93-069A-43C6-A6AE-958FD30D2DB9}" dt="2022-02-09T17:08:42.080" v="1701" actId="20577"/>
          <ac:spMkLst>
            <pc:docMk/>
            <pc:sldMk cId="3479360605" sldId="265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18:48.396" v="5036" actId="20577"/>
          <ac:spMkLst>
            <pc:docMk/>
            <pc:sldMk cId="3479360605" sldId="265"/>
            <ac:spMk id="136" creationId="{00000000-0000-0000-0000-000000000000}"/>
          </ac:spMkLst>
        </pc:spChg>
      </pc:sldChg>
      <pc:sldChg chg="addSp modSp add mod">
        <pc:chgData name="Miguel Angel Reina Ortega" userId="da673a6a-a879-415f-b191-15cf5ba78b59" providerId="ADAL" clId="{546EEF93-069A-43C6-A6AE-958FD30D2DB9}" dt="2022-02-10T11:25:25.596" v="5159" actId="20577"/>
        <pc:sldMkLst>
          <pc:docMk/>
          <pc:sldMk cId="82978566" sldId="266"/>
        </pc:sldMkLst>
        <pc:spChg chg="mod">
          <ac:chgData name="Miguel Angel Reina Ortega" userId="da673a6a-a879-415f-b191-15cf5ba78b59" providerId="ADAL" clId="{546EEF93-069A-43C6-A6AE-958FD30D2DB9}" dt="2022-02-09T17:21:12.059" v="2534" actId="20577"/>
          <ac:spMkLst>
            <pc:docMk/>
            <pc:sldMk cId="82978566" sldId="266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25:25.596" v="5159" actId="20577"/>
          <ac:spMkLst>
            <pc:docMk/>
            <pc:sldMk cId="82978566" sldId="266"/>
            <ac:spMk id="136" creationId="{00000000-0000-0000-0000-000000000000}"/>
          </ac:spMkLst>
        </pc:spChg>
        <pc:graphicFrameChg chg="add mod modGraphic">
          <ac:chgData name="Miguel Angel Reina Ortega" userId="da673a6a-a879-415f-b191-15cf5ba78b59" providerId="ADAL" clId="{546EEF93-069A-43C6-A6AE-958FD30D2DB9}" dt="2022-02-10T11:25:22.206" v="5158" actId="1076"/>
          <ac:graphicFrameMkLst>
            <pc:docMk/>
            <pc:sldMk cId="82978566" sldId="266"/>
            <ac:graphicFrameMk id="2" creationId="{613CA3DD-B6D5-493C-9054-EC7D23A2A415}"/>
          </ac:graphicFrameMkLst>
        </pc:graphicFrameChg>
        <pc:graphicFrameChg chg="add mod modGraphic">
          <ac:chgData name="Miguel Angel Reina Ortega" userId="da673a6a-a879-415f-b191-15cf5ba78b59" providerId="ADAL" clId="{546EEF93-069A-43C6-A6AE-958FD30D2DB9}" dt="2022-02-10T11:25:16.512" v="5157" actId="1076"/>
          <ac:graphicFrameMkLst>
            <pc:docMk/>
            <pc:sldMk cId="82978566" sldId="266"/>
            <ac:graphicFrameMk id="5" creationId="{E0043005-815F-4A03-9577-A9D49210B520}"/>
          </ac:graphicFrameMkLst>
        </pc:graphicFrameChg>
      </pc:sldChg>
    </pc:docChg>
  </pc:docChgLst>
  <pc:docChgLst>
    <pc:chgData name="Miguel Angel Reina Ortega" userId="da673a6a-a879-415f-b191-15cf5ba78b59" providerId="ADAL" clId="{A86CBB85-AE30-480B-839D-780FCD2366FE}"/>
    <pc:docChg chg="undo custSel modSld">
      <pc:chgData name="Miguel Angel Reina Ortega" userId="da673a6a-a879-415f-b191-15cf5ba78b59" providerId="ADAL" clId="{A86CBB85-AE30-480B-839D-780FCD2366FE}" dt="2021-02-10T17:59:46.436" v="12" actId="27636"/>
      <pc:docMkLst>
        <pc:docMk/>
      </pc:docMkLst>
      <pc:sldChg chg="modSp mod">
        <pc:chgData name="Miguel Angel Reina Ortega" userId="da673a6a-a879-415f-b191-15cf5ba78b59" providerId="ADAL" clId="{A86CBB85-AE30-480B-839D-780FCD2366FE}" dt="2021-02-10T17:59:46.436" v="12" actId="27636"/>
        <pc:sldMkLst>
          <pc:docMk/>
          <pc:sldMk cId="0" sldId="257"/>
        </pc:sldMkLst>
        <pc:spChg chg="mod">
          <ac:chgData name="Miguel Angel Reina Ortega" userId="da673a6a-a879-415f-b191-15cf5ba78b59" providerId="ADAL" clId="{A86CBB85-AE30-480B-839D-780FCD2366FE}" dt="2021-02-10T17:59:46.436" v="12" actId="27636"/>
          <ac:spMkLst>
            <pc:docMk/>
            <pc:sldMk cId="0" sldId="257"/>
            <ac:spMk id="133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1-28T14:58:05.657" v="3" actId="27636"/>
        <pc:sldMkLst>
          <pc:docMk/>
          <pc:sldMk cId="0" sldId="258"/>
        </pc:sldMkLst>
        <pc:spChg chg="mod">
          <ac:chgData name="Miguel Angel Reina Ortega" userId="da673a6a-a879-415f-b191-15cf5ba78b59" providerId="ADAL" clId="{A86CBB85-AE30-480B-839D-780FCD2366FE}" dt="2021-01-28T14:58:05.657" v="3" actId="27636"/>
          <ac:spMkLst>
            <pc:docMk/>
            <pc:sldMk cId="0" sldId="258"/>
            <ac:spMk id="136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2-10T17:59:46.333" v="10" actId="27636"/>
        <pc:sldMkLst>
          <pc:docMk/>
          <pc:sldMk cId="0" sldId="259"/>
        </pc:sldMkLst>
        <pc:spChg chg="mod">
          <ac:chgData name="Miguel Angel Reina Ortega" userId="da673a6a-a879-415f-b191-15cf5ba78b59" providerId="ADAL" clId="{A86CBB85-AE30-480B-839D-780FCD2366FE}" dt="2021-02-10T17:59:46.333" v="10" actId="27636"/>
          <ac:spMkLst>
            <pc:docMk/>
            <pc:sldMk cId="0" sldId="259"/>
            <ac:spMk id="138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2-10T17:59:46.411" v="11" actId="27636"/>
        <pc:sldMkLst>
          <pc:docMk/>
          <pc:sldMk cId="0" sldId="261"/>
        </pc:sldMkLst>
        <pc:spChg chg="mod">
          <ac:chgData name="Miguel Angel Reina Ortega" userId="da673a6a-a879-415f-b191-15cf5ba78b59" providerId="ADAL" clId="{A86CBB85-AE30-480B-839D-780FCD2366FE}" dt="2021-02-10T17:59:46.411" v="11" actId="27636"/>
          <ac:spMkLst>
            <pc:docMk/>
            <pc:sldMk cId="0" sldId="261"/>
            <ac:spMk id="14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B5C83-4FD7-4397-AED8-90B659C7533A}" type="datetimeFigureOut">
              <a:rPr lang="de-DE" smtClean="0"/>
              <a:t>16.06.2022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14652-D3E1-4777-A07A-E1F0A4FF21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322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>
                <a:effectLst/>
              </a:rPr>
            </a:br>
            <a:endParaRPr lang="en-US" dirty="0">
              <a:effectLst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05934-9E10-4F0A-88EF-5F62E8EA335B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6739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0562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" name="Picture 7"/>
          <p:cNvPicPr/>
          <p:nvPr/>
        </p:nvPicPr>
        <p:blipFill>
          <a:blip r:embed="rId15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040" cy="217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5"/>
          <p:cNvSpPr/>
          <p:nvPr/>
        </p:nvSpPr>
        <p:spPr>
          <a:xfrm>
            <a:off x="0" y="4285440"/>
            <a:ext cx="12191040" cy="25714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" name="Picture 7"/>
          <p:cNvPicPr/>
          <p:nvPr/>
        </p:nvPicPr>
        <p:blipFill>
          <a:blip r:embed="rId15"/>
          <a:stretch/>
        </p:blipFill>
        <p:spPr>
          <a:xfrm>
            <a:off x="4525920" y="194040"/>
            <a:ext cx="2721240" cy="18554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8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2m.org/technical/published-specifications/release-4" TargetMode="External"/><Relationship Id="rId2" Type="http://schemas.openxmlformats.org/officeDocument/2006/relationships/hyperlink" Target="https://onem2m.org/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onem2m.org/using-onem2m/developer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onem2m.org/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oneM2M-Tutorials" TargetMode="External"/><Relationship Id="rId7" Type="http://schemas.openxmlformats.org/officeDocument/2006/relationships/hyperlink" Target="https://github.com/corona-warn-app" TargetMode="External"/><Relationship Id="rId2" Type="http://schemas.openxmlformats.org/officeDocument/2006/relationships/hyperlink" Target="https://github.com/oneM2M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github.com/Azure" TargetMode="External"/><Relationship Id="rId5" Type="http://schemas.openxmlformats.org/officeDocument/2006/relationships/hyperlink" Target="https://github.com/apache" TargetMode="External"/><Relationship Id="rId4" Type="http://schemas.openxmlformats.org/officeDocument/2006/relationships/hyperlink" Target="https://github.com/w3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tagged/onem2m" TargetMode="External"/><Relationship Id="rId2" Type="http://schemas.openxmlformats.org/officeDocument/2006/relationships/hyperlink" Target="https://stackoverflow.com/" TargetMode="Externa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ckster.io/onem2m" TargetMode="External"/><Relationship Id="rId2" Type="http://schemas.openxmlformats.org/officeDocument/2006/relationships/hyperlink" Target="https://www.hackster.io/" TargetMode="Externa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819462"/>
          </a:xfrm>
        </p:spPr>
        <p:txBody>
          <a:bodyPr/>
          <a:lstStyle/>
          <a:p>
            <a:r>
              <a:rPr lang="en-US" dirty="0"/>
              <a:t>www.oneM2M.org</a:t>
            </a:r>
          </a:p>
          <a:p>
            <a:r>
              <a:rPr lang="en-US" dirty="0"/>
              <a:t>Andreas Kraft,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i="0" kern="12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63F5A94-8458-4F17-AD3C-1A083E20221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50ED0CD2-EE00-EEDF-7227-94C8FF5400B7}"/>
              </a:ext>
            </a:extLst>
          </p:cNvPr>
          <p:cNvSpPr txBox="1">
            <a:spLocks/>
          </p:cNvSpPr>
          <p:nvPr/>
        </p:nvSpPr>
        <p:spPr>
          <a:xfrm>
            <a:off x="825688" y="2215930"/>
            <a:ext cx="10540621" cy="27218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>
                <a:solidFill>
                  <a:srgbClr val="C63133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0" i="1" dirty="0">
                <a:solidFill>
                  <a:srgbClr val="2E2E31"/>
                </a:solidFill>
                <a:latin typeface="PT Sans" panose="020B0503020203020204" pitchFamily="34" charset="0"/>
              </a:rPr>
              <a:t>An Overview of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0" i="1" dirty="0">
                <a:solidFill>
                  <a:srgbClr val="2E2E31"/>
                </a:solidFill>
                <a:latin typeface="PT Sans" panose="020B0503020203020204" pitchFamily="34" charset="0"/>
              </a:rPr>
              <a:t>oneM2M Developer Websites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1800" b="0" i="1" dirty="0">
              <a:solidFill>
                <a:srgbClr val="2E2E31"/>
              </a:solidFill>
              <a:latin typeface="PT Sans" panose="020B0503020203020204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0" i="1" dirty="0">
                <a:solidFill>
                  <a:srgbClr val="2E2E31"/>
                </a:solidFill>
                <a:latin typeface="PT Sans" panose="020B0503020203020204" pitchFamily="34" charset="0"/>
              </a:rPr>
              <a:t>16 June 2022</a:t>
            </a:r>
          </a:p>
        </p:txBody>
      </p:sp>
    </p:spTree>
    <p:extLst>
      <p:ext uri="{BB962C8B-B14F-4D97-AF65-F5344CB8AC3E}">
        <p14:creationId xmlns:p14="http://schemas.microsoft.com/office/powerpoint/2010/main" val="3547558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b="1" strike="noStrike" spc="-1">
                <a:solidFill>
                  <a:srgbClr val="C63133"/>
                </a:solidFill>
                <a:latin typeface="Arial"/>
                <a:ea typeface="DejaVu Sans"/>
              </a:rPr>
              <a:t>Thank you</a:t>
            </a:r>
            <a:endParaRPr lang="en-US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Introduction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OneM2M supports development activities on many developer-oriented social websites and services. This walk-through will present a short overview about these services. 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oneM2M Website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Website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Wiki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GitLab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GitHub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 err="1">
                <a:solidFill>
                  <a:srgbClr val="545054"/>
                </a:solidFill>
                <a:latin typeface="Arial"/>
              </a:rPr>
              <a:t>StackOverflow</a:t>
            </a:r>
            <a:endParaRPr lang="en-US" spc="-1" dirty="0">
              <a:solidFill>
                <a:srgbClr val="545054"/>
              </a:solidFill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Hackster.io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US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92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oneM2M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  <a:hlinkClick r:id="rId2"/>
              </a:rPr>
              <a:t>https://onem2m.org</a:t>
            </a: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The oneM2M main website and for most visitors the first landing point.</a:t>
            </a: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Interesting pages for developers:</a:t>
            </a:r>
          </a:p>
          <a:p>
            <a:pPr marL="801180" lvl="1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  <a:hlinkClick r:id="rId3"/>
              </a:rPr>
              <a:t>https://onem2m.org/technical/published-specifications/release-4</a:t>
            </a:r>
            <a:br>
              <a:rPr lang="en-US" spc="-1" dirty="0">
                <a:solidFill>
                  <a:srgbClr val="545054"/>
                </a:solidFill>
                <a:latin typeface="Arial"/>
              </a:rPr>
            </a:br>
            <a:r>
              <a:rPr lang="en-US" spc="-1" dirty="0">
                <a:solidFill>
                  <a:srgbClr val="545054"/>
                </a:solidFill>
                <a:latin typeface="Arial"/>
              </a:rPr>
              <a:t>Hard to discover</a:t>
            </a:r>
          </a:p>
          <a:p>
            <a:pPr marL="1258380" lvl="2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3 clicks away from the main page: 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</a:rPr>
              <a:t>Specifications 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  <a:sym typeface="Wingdings" panose="05000000000000000000" pitchFamily="2" charset="2"/>
              </a:rPr>
              <a:t>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</a:rPr>
              <a:t> Published Specifications 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  <a:sym typeface="Wingdings" panose="05000000000000000000" pitchFamily="2" charset="2"/>
              </a:rPr>
              <a:t>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</a:rPr>
              <a:t> Release 4</a:t>
            </a:r>
          </a:p>
          <a:p>
            <a:pPr marL="1258380" lvl="2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Many choices, no “Download latest”</a:t>
            </a:r>
          </a:p>
          <a:p>
            <a:pPr marL="1258380" lvl="2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No referable clauses (links to pages)</a:t>
            </a:r>
          </a:p>
          <a:p>
            <a:pPr marL="801180" lvl="1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  <a:hlinkClick r:id="rId4"/>
              </a:rPr>
              <a:t>https://onem2m.org/using-onem2m/developers</a:t>
            </a:r>
            <a:endParaRPr lang="en-US" spc="-1" dirty="0">
              <a:solidFill>
                <a:srgbClr val="545054"/>
              </a:solidFill>
              <a:latin typeface="Arial"/>
            </a:endParaRPr>
          </a:p>
          <a:p>
            <a:pPr marL="1258380" lvl="2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2 clicks away from the main page: 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</a:rPr>
              <a:t>Using oneM2M 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  <a:sym typeface="Wingdings" panose="05000000000000000000" pitchFamily="2" charset="2"/>
              </a:rPr>
              <a:t>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</a:rPr>
              <a:t> Develop with oneM2M</a:t>
            </a:r>
            <a:endParaRPr lang="en-US" spc="-1" dirty="0">
              <a:solidFill>
                <a:srgbClr val="545054"/>
              </a:solidFill>
              <a:highlight>
                <a:srgbClr val="C0C0C0"/>
              </a:highlight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098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oneM2M Wiki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  <a:hlinkClick r:id="rId2"/>
              </a:rPr>
              <a:t>https://wiki.onem2m.org</a:t>
            </a: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Linked on the oneM2M website: 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</a:rPr>
              <a:t>Wiki 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  <a:sym typeface="Wingdings" panose="05000000000000000000" pitchFamily="2" charset="2"/>
              </a:rPr>
              <a:t></a:t>
            </a:r>
            <a:r>
              <a:rPr lang="en-US" sz="1400" spc="-1" dirty="0">
                <a:solidFill>
                  <a:srgbClr val="545054"/>
                </a:solidFill>
                <a:highlight>
                  <a:srgbClr val="C0C0C0"/>
                </a:highlight>
                <a:latin typeface="Arial"/>
              </a:rPr>
              <a:t> Wiki for oneM2M</a:t>
            </a:r>
            <a:endParaRPr lang="en-US" b="0" strike="noStrike" spc="-1" dirty="0">
              <a:solidFill>
                <a:srgbClr val="545054"/>
              </a:solidFill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Sections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Community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Development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Teaching Material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Getting Started with oneM2M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Hackathons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Outreach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Partly free-style, partly link collections, partly important references (e.g., URN namespaces)</a:t>
            </a:r>
            <a:endParaRPr lang="en-US" b="0" strike="noStrike" spc="-1" dirty="0">
              <a:solidFill>
                <a:srgbClr val="545054"/>
              </a:solidFill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US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960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oneM2M </a:t>
            </a: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GitLab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8061854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  <a:hlinkClick r:id="rId2"/>
              </a:rPr>
              <a:t>https://git.onem2m.org</a:t>
            </a: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NOT linked from the oneM2M website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solidFill>
                  <a:srgbClr val="545054"/>
                </a:solidFill>
                <a:latin typeface="Arial"/>
              </a:rPr>
              <a:t>Used for publishing oneM2M artefacts besides of the specifications, and for issue tracking and discussions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Open to the public (readable), everyone with an account can write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b="0" strike="noStrike" spc="-1" dirty="0">
              <a:solidFill>
                <a:srgbClr val="545054"/>
              </a:solidFill>
              <a:latin typeface="Arial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3B69C20-C078-40B1-BB28-B64DBF1CDF98}"/>
              </a:ext>
            </a:extLst>
          </p:cNvPr>
          <p:cNvSpPr txBox="1"/>
          <p:nvPr/>
        </p:nvSpPr>
        <p:spPr>
          <a:xfrm>
            <a:off x="8836269" y="1268160"/>
            <a:ext cx="3161608" cy="502913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b="0" strike="noStrike" spc="-1" dirty="0">
                <a:latin typeface="Arial"/>
              </a:rPr>
              <a:t>Git</a:t>
            </a:r>
            <a:r>
              <a:rPr lang="en-US" b="1" strike="noStrike" spc="-1" dirty="0">
                <a:latin typeface="Arial"/>
              </a:rPr>
              <a:t>Lab</a:t>
            </a:r>
            <a:r>
              <a:rPr lang="en-US" b="0" strike="noStrike" spc="-1" dirty="0">
                <a:latin typeface="Arial"/>
              </a:rPr>
              <a:t> vs Git</a:t>
            </a:r>
            <a:r>
              <a:rPr lang="en-US" b="1" strike="noStrike" spc="-1" dirty="0">
                <a:latin typeface="Arial"/>
              </a:rPr>
              <a:t>Hub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400" b="1" spc="-1" dirty="0">
                <a:latin typeface="Arial"/>
              </a:rPr>
              <a:t>Git</a:t>
            </a:r>
            <a:r>
              <a:rPr lang="en-US" sz="1400" spc="-1" dirty="0">
                <a:latin typeface="Arial"/>
              </a:rPr>
              <a:t> is a software tool for </a:t>
            </a:r>
            <a:r>
              <a:rPr lang="en-US" sz="1400" b="1" spc="-1" dirty="0">
                <a:latin typeface="Arial"/>
              </a:rPr>
              <a:t>tracking changes </a:t>
            </a:r>
            <a:r>
              <a:rPr lang="en-US" sz="1400" spc="-1" dirty="0">
                <a:latin typeface="Arial"/>
              </a:rPr>
              <a:t>in software, and to </a:t>
            </a:r>
            <a:r>
              <a:rPr lang="en-US" sz="1400" b="1" spc="-1" dirty="0">
                <a:latin typeface="Arial"/>
              </a:rPr>
              <a:t>collaborate</a:t>
            </a:r>
            <a:r>
              <a:rPr lang="en-US" sz="1400" spc="-1" dirty="0">
                <a:latin typeface="Arial"/>
              </a:rPr>
              <a:t> developments in a team. Initially developed by Torvalds for Linux kernel development.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400" b="0" strike="noStrike" spc="-1" dirty="0">
                <a:latin typeface="Arial"/>
              </a:rPr>
              <a:t>Git</a:t>
            </a:r>
            <a:r>
              <a:rPr lang="en-US" sz="1400" b="1" strike="noStrike" spc="-1" dirty="0">
                <a:latin typeface="Arial"/>
              </a:rPr>
              <a:t>Lab</a:t>
            </a:r>
            <a:r>
              <a:rPr lang="en-US" sz="1400" b="0" strike="noStrike" spc="-1" dirty="0">
                <a:latin typeface="Arial"/>
              </a:rPr>
              <a:t> is the name of a service. </a:t>
            </a:r>
            <a:br>
              <a:rPr lang="en-US" sz="1400" b="0" strike="noStrike" spc="-1" dirty="0">
                <a:latin typeface="Arial"/>
              </a:rPr>
            </a:br>
            <a:r>
              <a:rPr lang="en-US" sz="1400" b="0" strike="noStrike" spc="-1" dirty="0">
                <a:latin typeface="Arial"/>
              </a:rPr>
              <a:t>It is also a company that provides a Git-as-a-service, hosted of for self-hosting (as done by oneM2M).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400" spc="-1" dirty="0">
                <a:latin typeface="Arial"/>
              </a:rPr>
              <a:t>Git</a:t>
            </a:r>
            <a:r>
              <a:rPr lang="en-US" sz="1400" b="1" spc="-1" dirty="0">
                <a:latin typeface="Arial"/>
              </a:rPr>
              <a:t>Hub</a:t>
            </a:r>
            <a:r>
              <a:rPr lang="en-US" sz="1400" spc="-1" dirty="0">
                <a:latin typeface="Arial"/>
              </a:rPr>
              <a:t> is</a:t>
            </a:r>
            <a:r>
              <a:rPr lang="en-US" sz="1400" b="0" strike="noStrike" spc="-1" dirty="0">
                <a:latin typeface="Arial"/>
              </a:rPr>
              <a:t> the name of a service. </a:t>
            </a:r>
            <a:br>
              <a:rPr lang="en-US" sz="1400" b="0" strike="noStrike" spc="-1" dirty="0">
                <a:latin typeface="Arial"/>
              </a:rPr>
            </a:br>
            <a:r>
              <a:rPr lang="en-US" sz="1400" b="0" strike="noStrike" spc="-1" dirty="0">
                <a:latin typeface="Arial"/>
              </a:rPr>
              <a:t>It is also </a:t>
            </a:r>
            <a:r>
              <a:rPr lang="en-US" sz="1400" spc="-1" dirty="0">
                <a:latin typeface="Arial"/>
              </a:rPr>
              <a:t>a company, now owned by Microsoft, that only provides hosted Git-as-a-service, but with many more services around it, e.g., project home pages, automated testing, data storage etc.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2253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GitHub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20000"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  <a:hlinkClick r:id="rId2"/>
              </a:rPr>
              <a:t>https://github.com/oneM2M</a:t>
            </a: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1800" b="0" strike="noStrike" spc="-1" dirty="0">
                <a:latin typeface="Arial"/>
                <a:hlinkClick r:id="rId3"/>
              </a:rPr>
              <a:t>https://github.com/oneM2M-Tutorials</a:t>
            </a:r>
            <a:endParaRPr lang="en-US" sz="2000" b="0" strike="noStrike" spc="-1" dirty="0">
              <a:solidFill>
                <a:srgbClr val="545054"/>
              </a:solidFill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sz="1800" b="0" strike="noStrike" spc="-1" dirty="0"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Reachable from the oneM2M main website (logo, top-right)</a:t>
            </a:r>
            <a:endParaRPr lang="en-US" sz="1800" b="0" strike="noStrike" spc="-1" dirty="0"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800" b="0" strike="noStrike" spc="-1" dirty="0">
                <a:latin typeface="Arial"/>
              </a:rPr>
              <a:t>GitHub is </a:t>
            </a:r>
            <a:r>
              <a:rPr lang="en-US" sz="1800" b="0" u="sng" strike="noStrike" spc="-1" dirty="0">
                <a:latin typeface="Arial"/>
              </a:rPr>
              <a:t>the</a:t>
            </a:r>
            <a:r>
              <a:rPr lang="en-US" sz="1800" b="0" strike="noStrike" spc="-1" dirty="0">
                <a:latin typeface="Arial"/>
              </a:rPr>
              <a:t> most prominent website on the </a:t>
            </a:r>
            <a:r>
              <a:rPr lang="en-US" spc="-1" dirty="0">
                <a:latin typeface="Arial"/>
              </a:rPr>
              <a:t>Internet to host and support open source projects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latin typeface="Arial"/>
              </a:rPr>
              <a:t>Discoverability (first search results), collaboration, support for the whole life-cycle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latin typeface="Arial"/>
              </a:rPr>
              <a:t>Many organizations and companies develop and publish their work on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latin typeface="Arial"/>
              </a:rPr>
              <a:t>Services provided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latin typeface="Arial"/>
              </a:rPr>
              <a:t>Repository w/ version tracking and collaborated developments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latin typeface="Arial"/>
              </a:rPr>
              <a:t>Discussions, issue tracker, project &amp; release planning, project home pages, wiki, storage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latin typeface="Arial"/>
              </a:rPr>
              <a:t>Projects can be public or private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800" b="0" strike="noStrike" spc="-1" dirty="0">
                <a:latin typeface="Arial"/>
              </a:rPr>
              <a:t>oneM2M has two organization accounts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pc="-1" dirty="0">
                <a:latin typeface="Arial"/>
              </a:rPr>
              <a:t>One for general input and publishing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latin typeface="Arial"/>
              </a:rPr>
              <a:t>One for Tutorials and Hackathons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61A7821-4296-47F6-B850-CA22C9D8A28C}"/>
              </a:ext>
            </a:extLst>
          </p:cNvPr>
          <p:cNvSpPr txBox="1"/>
          <p:nvPr/>
        </p:nvSpPr>
        <p:spPr>
          <a:xfrm>
            <a:off x="9091247" y="1494000"/>
            <a:ext cx="2765953" cy="23174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1400" b="0" strike="noStrike" spc="-1" dirty="0">
                <a:latin typeface="Arial"/>
              </a:rPr>
              <a:t>Organizations using GitHub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100" spc="-1" dirty="0">
                <a:latin typeface="Arial"/>
              </a:rPr>
              <a:t>World Wide Web </a:t>
            </a:r>
            <a:r>
              <a:rPr lang="de-DE" sz="1100" spc="-1" dirty="0" err="1">
                <a:latin typeface="Arial"/>
              </a:rPr>
              <a:t>Consortium</a:t>
            </a:r>
            <a:br>
              <a:rPr lang="de-DE" sz="1100" spc="-1" dirty="0">
                <a:latin typeface="Arial"/>
              </a:rPr>
            </a:br>
            <a:r>
              <a:rPr lang="de-DE" sz="1100" spc="-1" dirty="0">
                <a:latin typeface="Arial"/>
                <a:hlinkClick r:id="rId4"/>
              </a:rPr>
              <a:t>https://github.com/w3c</a:t>
            </a:r>
            <a:r>
              <a:rPr lang="de-DE" sz="1100" spc="-1" dirty="0">
                <a:latin typeface="Arial"/>
              </a:rPr>
              <a:t> 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100" spc="-1" dirty="0">
                <a:latin typeface="Arial"/>
              </a:rPr>
              <a:t>Apache Software </a:t>
            </a:r>
            <a:r>
              <a:rPr lang="de-DE" sz="1100" spc="-1" dirty="0" err="1">
                <a:latin typeface="Arial"/>
              </a:rPr>
              <a:t>Foundation</a:t>
            </a:r>
            <a:br>
              <a:rPr lang="de-DE" sz="1100" spc="-1" dirty="0">
                <a:latin typeface="Arial"/>
              </a:rPr>
            </a:br>
            <a:r>
              <a:rPr lang="de-DE" sz="1100" spc="-1" dirty="0">
                <a:latin typeface="Arial"/>
                <a:hlinkClick r:id="rId5"/>
              </a:rPr>
              <a:t>https://github.com/apache</a:t>
            </a:r>
            <a:endParaRPr lang="de-DE" sz="1100" spc="-1" dirty="0"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100" spc="-1" dirty="0">
                <a:latin typeface="Arial"/>
              </a:rPr>
              <a:t>Microsoft Azure</a:t>
            </a:r>
            <a:br>
              <a:rPr lang="de-DE" sz="1100" spc="-1" dirty="0">
                <a:latin typeface="Arial"/>
              </a:rPr>
            </a:br>
            <a:r>
              <a:rPr lang="de-DE" sz="1100" spc="-1" dirty="0">
                <a:latin typeface="Arial"/>
                <a:hlinkClick r:id="rId6"/>
              </a:rPr>
              <a:t>https://github.com/Azure</a:t>
            </a:r>
            <a:r>
              <a:rPr lang="de-DE" sz="1100" spc="-1" dirty="0">
                <a:latin typeface="Arial"/>
              </a:rPr>
              <a:t> 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100" spc="-1" dirty="0">
                <a:latin typeface="Arial"/>
              </a:rPr>
              <a:t>Corona Warn App</a:t>
            </a:r>
            <a:br>
              <a:rPr lang="de-DE" sz="1100" spc="-1" dirty="0">
                <a:latin typeface="Arial"/>
              </a:rPr>
            </a:br>
            <a:r>
              <a:rPr lang="de-DE" sz="1100" spc="-1" dirty="0">
                <a:latin typeface="Arial"/>
                <a:hlinkClick r:id="rId7"/>
              </a:rPr>
              <a:t>https://github.com/corona-warn-app</a:t>
            </a:r>
            <a:endParaRPr lang="de-DE" sz="1100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1206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StackOverflow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1315008" cy="495955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70000" lnSpcReduction="20000"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  <a:hlinkClick r:id="rId2"/>
              </a:rPr>
              <a:t>https://stackoverflow.com</a:t>
            </a:r>
            <a:r>
              <a:rPr lang="en-US" sz="2000" spc="-1" dirty="0">
                <a:solidFill>
                  <a:srgbClr val="545054"/>
                </a:solidFill>
                <a:latin typeface="Arial"/>
              </a:rPr>
              <a:t> </a:t>
            </a: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1800" b="0" strike="noStrike" spc="-1" dirty="0">
                <a:latin typeface="Arial"/>
                <a:hlinkClick r:id="rId3"/>
              </a:rPr>
              <a:t>https://stackoverflow.com/questions/tagged/onem2m</a:t>
            </a:r>
            <a:r>
              <a:rPr lang="en-US" sz="2000" b="0" strike="noStrike" spc="-1" dirty="0">
                <a:solidFill>
                  <a:srgbClr val="545054"/>
                </a:solidFill>
                <a:latin typeface="Arial"/>
              </a:rPr>
              <a:t> 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b="0" strike="noStrike" spc="-1" dirty="0" err="1">
                <a:solidFill>
                  <a:srgbClr val="545054"/>
                </a:solidFill>
                <a:latin typeface="Arial"/>
              </a:rPr>
              <a:t>Stack</a:t>
            </a:r>
            <a:r>
              <a:rPr lang="en-US" sz="2000" spc="-1" dirty="0" err="1">
                <a:solidFill>
                  <a:srgbClr val="545054"/>
                </a:solidFill>
                <a:latin typeface="Arial"/>
              </a:rPr>
              <a:t>Overflow</a:t>
            </a:r>
            <a:r>
              <a:rPr lang="en-US" sz="2000" spc="-1" dirty="0">
                <a:solidFill>
                  <a:srgbClr val="545054"/>
                </a:solidFill>
                <a:latin typeface="Arial"/>
              </a:rPr>
              <a:t> (SO) is a member of the </a:t>
            </a:r>
            <a:r>
              <a:rPr lang="en-US" sz="2000" spc="-1" dirty="0" err="1">
                <a:solidFill>
                  <a:srgbClr val="545054"/>
                </a:solidFill>
                <a:latin typeface="Arial"/>
              </a:rPr>
              <a:t>StackExchange</a:t>
            </a:r>
            <a:r>
              <a:rPr lang="en-US" sz="2000" spc="-1" dirty="0">
                <a:solidFill>
                  <a:srgbClr val="545054"/>
                </a:solidFill>
                <a:latin typeface="Arial"/>
              </a:rPr>
              <a:t> family of user supported</a:t>
            </a:r>
            <a:br>
              <a:rPr lang="en-US" sz="2000" spc="-1" dirty="0">
                <a:solidFill>
                  <a:srgbClr val="545054"/>
                </a:solidFill>
                <a:latin typeface="Arial"/>
              </a:rPr>
            </a:br>
            <a:r>
              <a:rPr lang="en-US" sz="2000" spc="-1" dirty="0">
                <a:solidFill>
                  <a:srgbClr val="545054"/>
                </a:solidFill>
                <a:latin typeface="Arial"/>
              </a:rPr>
              <a:t>Q&amp;A websites. Often regarded as a manual and tutorial replacement, and a source </a:t>
            </a:r>
            <a:br>
              <a:rPr lang="en-US" sz="2000" spc="-1" dirty="0">
                <a:solidFill>
                  <a:srgbClr val="545054"/>
                </a:solidFill>
                <a:latin typeface="Arial"/>
              </a:rPr>
            </a:br>
            <a:r>
              <a:rPr lang="en-US" sz="2000" spc="-1" dirty="0">
                <a:solidFill>
                  <a:srgbClr val="545054"/>
                </a:solidFill>
                <a:latin typeface="Arial"/>
              </a:rPr>
              <a:t>for “copy-paste-code”.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SO is extremely important to all kind of modern software, hardware and other</a:t>
            </a:r>
            <a:br>
              <a:rPr lang="en-US" sz="2000" spc="-1" dirty="0">
                <a:solidFill>
                  <a:srgbClr val="545054"/>
                </a:solidFill>
                <a:latin typeface="Arial"/>
              </a:rPr>
            </a:br>
            <a:r>
              <a:rPr lang="en-US" sz="2000" spc="-1" dirty="0">
                <a:solidFill>
                  <a:srgbClr val="545054"/>
                </a:solidFill>
                <a:latin typeface="Arial"/>
              </a:rPr>
              <a:t>developments today.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Fully user and community driven and moderated.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Users ask questions that are moderated, answered, and commented by other users.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Answers are moderated and commented as well by other users. Answers may include explanations, links to other answers, code snippets, …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Users vote on best question and answers, gain reputation by voted-on questions and answers, and get more moderation rights over time.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oneM2M has a moderated “onem2m” tag that is watched and maintained by oneM2M members. It is very important to provide answers as fast as possible, because the enquirer usually need an answer immediately.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Deep-linking to clauses in oneM2M specifications would be very helpful in pointing newcomers to the spec to the </a:t>
            </a:r>
            <a:r>
              <a:rPr lang="en-US" sz="2000" spc="-1">
                <a:solidFill>
                  <a:srgbClr val="545054"/>
                </a:solidFill>
                <a:latin typeface="Arial"/>
              </a:rPr>
              <a:t>right definitions.</a:t>
            </a: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sz="2000" spc="-1" dirty="0">
              <a:solidFill>
                <a:srgbClr val="545054"/>
              </a:solidFill>
              <a:latin typeface="Arial"/>
            </a:endParaRPr>
          </a:p>
        </p:txBody>
      </p:sp>
      <p:pic>
        <p:nvPicPr>
          <p:cNvPr id="3" name="Grafik 2" descr="Ein Bild, das Staubsauger, Haushaltsgerät, Adapter enthält.&#10;&#10;Automatisch generierte Beschreibung">
            <a:extLst>
              <a:ext uri="{FF2B5EF4-FFF2-40B4-BE49-F238E27FC236}">
                <a16:creationId xmlns:a16="http://schemas.microsoft.com/office/drawing/2014/main" id="{1A2E6399-74B1-40CD-9EEF-E0BECC7F09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207" y="1494000"/>
            <a:ext cx="3327993" cy="2219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63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Hackster.io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  <a:hlinkClick r:id="rId2"/>
              </a:rPr>
              <a:t>https://www.hackster.io</a:t>
            </a: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  <a:hlinkClick r:id="rId3"/>
              </a:rPr>
              <a:t>https://www.hackster.io/onem2m</a:t>
            </a: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Hackster.io is a blogging website for mostly hardware-related projects.</a:t>
            </a: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Developers (&amp; companies) provide descriptions, instructions, documentation, discussions for small and medium-sized hardware projects.</a:t>
            </a:r>
          </a:p>
          <a:p>
            <a:pPr marL="801180" lvl="1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Ideal projects include all the software (usually hosted on GitHub…) and a hardware parts list, images, schematics, videos, ....</a:t>
            </a: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oneM2M has a channel to host oneM2M related projects and tutorials, mostly from hackathons.</a:t>
            </a: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sz="2000" spc="-1" dirty="0">
              <a:solidFill>
                <a:srgbClr val="545054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6908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Remarks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9969785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There are many developer-oriented social websites.</a:t>
            </a:r>
            <a:br>
              <a:rPr lang="en-US" sz="2000" spc="-1" dirty="0">
                <a:solidFill>
                  <a:srgbClr val="545054"/>
                </a:solidFill>
                <a:latin typeface="Arial"/>
              </a:rPr>
            </a:br>
            <a:r>
              <a:rPr lang="en-US" sz="2000" spc="-1" dirty="0">
                <a:solidFill>
                  <a:srgbClr val="545054"/>
                </a:solidFill>
                <a:latin typeface="Arial"/>
              </a:rPr>
              <a:t>The presented ones are the most prominent ones in their field:</a:t>
            </a: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endParaRPr lang="en-US" sz="2000" spc="-1" dirty="0">
              <a:solidFill>
                <a:srgbClr val="545054"/>
              </a:solidFill>
              <a:latin typeface="Arial"/>
            </a:endParaRP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1" strike="noStrike" spc="-1" dirty="0">
                <a:solidFill>
                  <a:srgbClr val="545054"/>
                </a:solidFill>
                <a:latin typeface="Arial"/>
              </a:rPr>
              <a:t>GitHub</a:t>
            </a: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 – Software</a:t>
            </a:r>
            <a:r>
              <a:rPr lang="en-US" spc="-1" dirty="0">
                <a:solidFill>
                  <a:srgbClr val="545054"/>
                </a:solidFill>
                <a:latin typeface="Arial"/>
              </a:rPr>
              <a:t> and artefact hosting. May be used to host software, but also documents, receive contributions etc.</a:t>
            </a: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1" strike="noStrike" spc="-1" dirty="0" err="1">
                <a:solidFill>
                  <a:srgbClr val="545054"/>
                </a:solidFill>
                <a:latin typeface="Arial"/>
              </a:rPr>
              <a:t>StackOverflow</a:t>
            </a: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 – Answering immediate questions by developers. </a:t>
            </a:r>
            <a:r>
              <a:rPr lang="en-US" spc="-1" dirty="0">
                <a:solidFill>
                  <a:srgbClr val="545054"/>
                </a:solidFill>
                <a:latin typeface="Arial"/>
              </a:rPr>
              <a:t>Good place to support an active community, and to get ideas for new tutorials, and where to improve the specifications.</a:t>
            </a:r>
          </a:p>
          <a:p>
            <a:pPr marL="343980" indent="-34290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b="1" strike="noStrike" spc="-1" dirty="0">
                <a:solidFill>
                  <a:srgbClr val="545054"/>
                </a:solidFill>
                <a:latin typeface="Arial"/>
              </a:rPr>
              <a:t>Hackster.io </a:t>
            </a:r>
            <a:r>
              <a:rPr lang="en-US" b="0" strike="noStrike" spc="-1" dirty="0">
                <a:solidFill>
                  <a:srgbClr val="545054"/>
                </a:solidFill>
                <a:latin typeface="Arial"/>
              </a:rPr>
              <a:t>– Host real examples for oneM2M-enabled devices and implementations. Maintained over time by hosting hackathons and others. </a:t>
            </a: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endParaRPr lang="en-US" spc="-1" dirty="0">
              <a:latin typeface="Arial"/>
            </a:endParaRP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sz="2000" spc="-1" dirty="0">
                <a:solidFill>
                  <a:srgbClr val="545054"/>
                </a:solidFill>
                <a:latin typeface="Arial"/>
              </a:rPr>
              <a:t>Don’t underestimate the work to constantly provide high-quality content and answers. This cannot be done by a few people only, and not one of them is a one-shot activity.</a:t>
            </a:r>
          </a:p>
        </p:txBody>
      </p:sp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926F1C34-79F8-459E-8774-2C4E3C01D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028" y="4056644"/>
            <a:ext cx="1403172" cy="211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25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794A7320C5D74AA582AFE2FA9E86DA" ma:contentTypeVersion="13" ma:contentTypeDescription="Create a new document." ma:contentTypeScope="" ma:versionID="7b466d1481346b001e0206720a67b03f">
  <xsd:schema xmlns:xsd="http://www.w3.org/2001/XMLSchema" xmlns:xs="http://www.w3.org/2001/XMLSchema" xmlns:p="http://schemas.microsoft.com/office/2006/metadata/properties" xmlns:ns3="be383100-d921-47a1-96e2-63f6099ad46d" xmlns:ns4="a4d3a65a-15f9-49ca-be9b-88133f1a5881" targetNamespace="http://schemas.microsoft.com/office/2006/metadata/properties" ma:root="true" ma:fieldsID="01f0286ab8824b787dffa9b2fb07014f" ns3:_="" ns4:_="">
    <xsd:import namespace="be383100-d921-47a1-96e2-63f6099ad46d"/>
    <xsd:import namespace="a4d3a65a-15f9-49ca-be9b-88133f1a58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83100-d921-47a1-96e2-63f6099ad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3a65a-15f9-49ca-be9b-88133f1a5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C84A1B-0476-4F56-A1F2-D34CF2759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383100-d921-47a1-96e2-63f6099ad46d"/>
    <ds:schemaRef ds:uri="a4d3a65a-15f9-49ca-be9b-88133f1a58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F386E2-BDD5-495E-BC0F-F1A5343F6BDD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a4d3a65a-15f9-49ca-be9b-88133f1a5881"/>
    <ds:schemaRef ds:uri="be383100-d921-47a1-96e2-63f6099ad46d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A36802D-905E-4BE6-9F6B-9215C5A057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936</Words>
  <Application>Microsoft Office PowerPoint</Application>
  <PresentationFormat>Breitbild</PresentationFormat>
  <Paragraphs>100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10</vt:i4>
      </vt:variant>
    </vt:vector>
  </HeadingPairs>
  <TitlesOfParts>
    <vt:vector size="20" baseType="lpstr">
      <vt:lpstr>Arial</vt:lpstr>
      <vt:lpstr>Calibri</vt:lpstr>
      <vt:lpstr>Myriad Pro</vt:lpstr>
      <vt:lpstr>Myriad Pro Light</vt:lpstr>
      <vt:lpstr>PT Sans</vt:lpstr>
      <vt:lpstr>Symbol</vt:lpstr>
      <vt:lpstr>Wingdings</vt:lpstr>
      <vt:lpstr>Office Theme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Swedlund, Nils</dc:creator>
  <dc:description/>
  <cp:lastModifiedBy>Kraft, Andreas</cp:lastModifiedBy>
  <cp:revision>241</cp:revision>
  <dcterms:created xsi:type="dcterms:W3CDTF">2017-09-21T15:46:31Z</dcterms:created>
  <dcterms:modified xsi:type="dcterms:W3CDTF">2022-06-16T14:34:54Z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iconectiv</vt:lpwstr>
  </property>
  <property fmtid="{D5CDD505-2E9C-101B-9397-08002B2CF9AE}" pid="4" name="ContentTypeId">
    <vt:lpwstr>0x010100F1794A7320C5D74AA582AFE2FA9E86DA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Widescreen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7</vt:i4>
  </property>
</Properties>
</file>