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9" r:id="rId2"/>
    <p:sldId id="262" r:id="rId3"/>
    <p:sldId id="264" r:id="rId4"/>
    <p:sldId id="266" r:id="rId5"/>
    <p:sldId id="268" r:id="rId6"/>
    <p:sldId id="265" r:id="rId7"/>
    <p:sldId id="267" r:id="rId8"/>
    <p:sldId id="261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Kraft, Andreas" initials="KA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C63133"/>
    <a:srgbClr val="D9D9D9"/>
    <a:srgbClr val="E7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64" autoAdjust="0"/>
    <p:restoredTop sz="94660"/>
  </p:normalViewPr>
  <p:slideViewPr>
    <p:cSldViewPr snapToGrid="0">
      <p:cViewPr varScale="1">
        <p:scale>
          <a:sx n="95" d="100"/>
          <a:sy n="95" d="100"/>
        </p:scale>
        <p:origin x="216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70254D-5613-44FF-9259-FDC7F75D1DAC}" type="datetimeFigureOut">
              <a:rPr lang="de-DE" smtClean="0"/>
              <a:t>10.07.22</a:t>
            </a:fld>
            <a:endParaRPr lang="de-D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EA60F4-66CC-4911-AF3C-563E2420F841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183215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4285397"/>
            <a:ext cx="12192000" cy="2572603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019675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148782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5341434"/>
            <a:ext cx="12192000" cy="1516566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122363"/>
            <a:ext cx="11296184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860" y="194184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5847556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bg1"/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40945547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12192000" cy="21744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59780" y="1233866"/>
            <a:ext cx="11296184" cy="2387600"/>
          </a:xfrm>
        </p:spPr>
        <p:txBody>
          <a:bodyPr anchor="b">
            <a:normAutofit/>
          </a:bodyPr>
          <a:lstStyle>
            <a:lvl1pPr algn="l"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1444" y="305687"/>
            <a:ext cx="2722432" cy="185635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9780" y="3837899"/>
            <a:ext cx="9144000" cy="1655762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lumMod val="50000"/>
                    <a:lumOff val="50000"/>
                  </a:schemeClr>
                </a:solidFill>
                <a:latin typeface="Myriad Pro" panose="020B0503030403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079400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22D477-F452-4B7E-BECA-79032AFDBFE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02761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7/10/22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1451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7/10/22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8672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7/10/22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12194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3C0F6329-576D-4C21-8FF7-61FA27709438}" type="datetimeFigureOut">
              <a:rPr lang="en-US" smtClean="0"/>
              <a:t>7/10/22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1594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3F5A94-8458-4F17-AD3C-1A083E20221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15966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34696" y="0"/>
            <a:ext cx="7850299" cy="1173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696" y="1493919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97628" y="6492875"/>
            <a:ext cx="4943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3F5A94-8458-4F17-AD3C-1A083E20221D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1155282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748241" y="105845"/>
            <a:ext cx="1325890" cy="904091"/>
          </a:xfrm>
          <a:prstGeom prst="rect">
            <a:avLst/>
          </a:prstGeom>
        </p:spPr>
      </p:pic>
      <p:sp>
        <p:nvSpPr>
          <p:cNvPr id="9" name="Rectangle 8"/>
          <p:cNvSpPr/>
          <p:nvPr userDrawn="1"/>
        </p:nvSpPr>
        <p:spPr>
          <a:xfrm>
            <a:off x="0" y="6497638"/>
            <a:ext cx="12192000" cy="18288"/>
          </a:xfrm>
          <a:prstGeom prst="rect">
            <a:avLst/>
          </a:prstGeom>
          <a:solidFill>
            <a:srgbClr val="A7A9A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 userDrawn="1"/>
        </p:nvSpPr>
        <p:spPr>
          <a:xfrm>
            <a:off x="5592496" y="6592129"/>
            <a:ext cx="10054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900" dirty="0">
                <a:solidFill>
                  <a:schemeClr val="bg1">
                    <a:lumMod val="75000"/>
                  </a:schemeClr>
                </a:solidFill>
                <a:latin typeface="Myriad Pro Light" panose="020B0603030403020204" pitchFamily="34" charset="0"/>
              </a:rPr>
              <a:t>© 2019 oneM2M</a:t>
            </a:r>
          </a:p>
          <a:p>
            <a:endParaRPr lang="en-US" sz="900" dirty="0">
              <a:solidFill>
                <a:schemeClr val="bg1">
                  <a:lumMod val="50000"/>
                </a:schemeClr>
              </a:solidFill>
              <a:latin typeface="Myriad Pro Light" panose="020B0603030403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18945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C63133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C00000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C00000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01444" y="1792923"/>
            <a:ext cx="11296184" cy="2387600"/>
          </a:xfrm>
        </p:spPr>
        <p:txBody>
          <a:bodyPr anchor="ctr"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oneM2M development and directions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7377" y="5019675"/>
            <a:ext cx="11954577" cy="1655762"/>
          </a:xfrm>
        </p:spPr>
        <p:txBody>
          <a:bodyPr>
            <a:normAutofit/>
          </a:bodyPr>
          <a:lstStyle/>
          <a:p>
            <a:r>
              <a:rPr lang="en-US" dirty="0">
                <a:latin typeface="+mn-lt"/>
              </a:rPr>
              <a:t>JaeSeung Song (Sejong University &amp; KETI)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11753850" y="6492875"/>
            <a:ext cx="438150" cy="365125"/>
          </a:xfrm>
        </p:spPr>
        <p:txBody>
          <a:bodyPr/>
          <a:lstStyle/>
          <a:p>
            <a:fld id="{CF81B550-7CF2-4283-9092-C0AEF1549117}" type="slidenum">
              <a:rPr lang="en-US" smtClean="0"/>
              <a:t>1</a:t>
            </a:fld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B449A89-BCEA-B24C-BA96-62D36F167667}"/>
              </a:ext>
            </a:extLst>
          </p:cNvPr>
          <p:cNvSpPr/>
          <p:nvPr/>
        </p:nvSpPr>
        <p:spPr>
          <a:xfrm>
            <a:off x="67377" y="0"/>
            <a:ext cx="85597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TP-2022-0053-oneM2M_development_and_status</a:t>
            </a:r>
            <a:endParaRPr lang="en-KR" dirty="0"/>
          </a:p>
        </p:txBody>
      </p:sp>
    </p:spTree>
    <p:extLst>
      <p:ext uri="{BB962C8B-B14F-4D97-AF65-F5344CB8AC3E}">
        <p14:creationId xmlns:p14="http://schemas.microsoft.com/office/powerpoint/2010/main" val="20718501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F5C8FB5-CBA3-4CF5-BE06-6B740F8F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/>
              <a:t>oneM2M Status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E80DD8-EF33-4FF5-800D-CBC2D84D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621873"/>
          </a:xfrm>
        </p:spPr>
        <p:txBody>
          <a:bodyPr>
            <a:normAutofit/>
          </a:bodyPr>
          <a:lstStyle/>
          <a:p>
            <a:pPr fontAlgn="ctr">
              <a:buFont typeface="Wingdings" pitchFamily="2" charset="2"/>
              <a:buChar char="q"/>
            </a:pP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2012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~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2016: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ko-KR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ctr"/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Teco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industries develop and deploy oneM2M for their commercial services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Various oneM2M activities</a:t>
            </a:r>
          </a:p>
          <a:p>
            <a:pPr fontAlgn="ctr">
              <a:buFont typeface="Wingdings" pitchFamily="2" charset="2"/>
              <a:buChar char="q"/>
            </a:pP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2016</a:t>
            </a: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~ 2020:  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Various government funded projects used oneM2M (development of oneM2M testing system, oneM2M certification program, smart street,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Large scaled smart city projects were initiated and developed using oneM2M</a:t>
            </a:r>
          </a:p>
          <a:p>
            <a:pPr fontAlgn="ctr">
              <a:buFont typeface="Wingdings" pitchFamily="2" charset="2"/>
              <a:buChar char="q"/>
            </a:pP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2020 ~ 2022: 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Various projects use oneM2M as their infrastructure managing data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 Don’t’ know who use oneM2M as oneM2M is not their keyword and topic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Enabling AI capabilities to oneM2M for AI/ML services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 2021~2023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  <a:sym typeface="Wingdings" pitchFamily="2" charset="2"/>
              </a:rPr>
              <a:t>Metaverse system using oneM2M  2021 ~ 2025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ctr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110042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D56E-14AA-413F-ACBB-1BEE2E9230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Enabling AI/ML to oneM2M</a:t>
            </a:r>
            <a:endParaRPr lang="de-DE" dirty="0"/>
          </a:p>
        </p:txBody>
      </p:sp>
      <p:pic>
        <p:nvPicPr>
          <p:cNvPr id="38" name="Picture 4" descr="30000 cloud clipart png | Public domain vectors">
            <a:extLst>
              <a:ext uri="{FF2B5EF4-FFF2-40B4-BE49-F238E27FC236}">
                <a16:creationId xmlns:a16="http://schemas.microsoft.com/office/drawing/2014/main" id="{49A7314B-EAD4-EDC5-CC04-2EB0DA7B5B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9021" y="2815541"/>
            <a:ext cx="3173957" cy="160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38" descr="Shape&#10;&#10;Description automatically generated with low confidence">
            <a:extLst>
              <a:ext uri="{FF2B5EF4-FFF2-40B4-BE49-F238E27FC236}">
                <a16:creationId xmlns:a16="http://schemas.microsoft.com/office/drawing/2014/main" id="{451CA0B8-BD1F-FA28-F495-7386FFE0E9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7783" y="1274115"/>
            <a:ext cx="1176434" cy="1197193"/>
          </a:xfrm>
          <a:prstGeom prst="rect">
            <a:avLst/>
          </a:prstGeom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0815FFF8-5725-FAC7-AF07-EA37A4CAA55E}"/>
              </a:ext>
            </a:extLst>
          </p:cNvPr>
          <p:cNvSpPr txBox="1"/>
          <p:nvPr/>
        </p:nvSpPr>
        <p:spPr>
          <a:xfrm>
            <a:off x="5224523" y="3188856"/>
            <a:ext cx="19431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KR" sz="2800" b="1" dirty="0">
                <a:solidFill>
                  <a:prstClr val="black"/>
                </a:solidFill>
                <a:latin typeface="Calibri" panose="020F0502020204030204"/>
              </a:rPr>
              <a:t>IoT Platform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0909C6C4-A040-979B-CCD1-149EB08AC214}"/>
              </a:ext>
            </a:extLst>
          </p:cNvPr>
          <p:cNvSpPr txBox="1"/>
          <p:nvPr/>
        </p:nvSpPr>
        <p:spPr>
          <a:xfrm>
            <a:off x="6684217" y="1524714"/>
            <a:ext cx="11218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KR" sz="2800" b="1" dirty="0">
                <a:solidFill>
                  <a:prstClr val="black"/>
                </a:solidFill>
                <a:latin typeface="Calibri" panose="020F0502020204030204"/>
              </a:rPr>
              <a:t>AI/ML</a:t>
            </a:r>
            <a:endParaRPr lang="en-KR" sz="2800" dirty="0">
              <a:solidFill>
                <a:prstClr val="black"/>
              </a:solidFill>
              <a:latin typeface="Calibri" panose="020F0502020204030204"/>
            </a:endParaRPr>
          </a:p>
        </p:txBody>
      </p:sp>
      <p:cxnSp>
        <p:nvCxnSpPr>
          <p:cNvPr id="42" name="Straight Connector 41">
            <a:extLst>
              <a:ext uri="{FF2B5EF4-FFF2-40B4-BE49-F238E27FC236}">
                <a16:creationId xmlns:a16="http://schemas.microsoft.com/office/drawing/2014/main" id="{BB21968B-A52A-F283-2003-6FDE316E93AC}"/>
              </a:ext>
            </a:extLst>
          </p:cNvPr>
          <p:cNvCxnSpPr>
            <a:cxnSpLocks/>
            <a:stCxn id="39" idx="2"/>
            <a:endCxn id="38" idx="0"/>
          </p:cNvCxnSpPr>
          <p:nvPr/>
        </p:nvCxnSpPr>
        <p:spPr>
          <a:xfrm>
            <a:off x="6096000" y="2471308"/>
            <a:ext cx="0" cy="344233"/>
          </a:xfrm>
          <a:prstGeom prst="line">
            <a:avLst/>
          </a:prstGeom>
          <a:noFill/>
          <a:ln w="6350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43" name="Picture 6" descr="Arrows curved arrow clipart 6 - Clipartix">
            <a:extLst>
              <a:ext uri="{FF2B5EF4-FFF2-40B4-BE49-F238E27FC236}">
                <a16:creationId xmlns:a16="http://schemas.microsoft.com/office/drawing/2014/main" id="{77EF9432-9F84-7B87-B66E-31AA26EDFB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451841">
            <a:off x="4043620" y="2554357"/>
            <a:ext cx="2011119" cy="8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37E4B12B-781E-152F-A4C2-4A4C7AD9D21A}"/>
              </a:ext>
            </a:extLst>
          </p:cNvPr>
          <p:cNvSpPr txBox="1"/>
          <p:nvPr/>
        </p:nvSpPr>
        <p:spPr>
          <a:xfrm>
            <a:off x="3173630" y="1798894"/>
            <a:ext cx="249452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sz="2400" dirty="0">
                <a:solidFill>
                  <a:prstClr val="black"/>
                </a:solidFill>
                <a:latin typeface="Calibri" panose="020F0502020204030204"/>
              </a:rPr>
              <a:t>Intelligence </a:t>
            </a:r>
          </a:p>
          <a:p>
            <a:r>
              <a:rPr lang="en-KR" sz="2400" dirty="0">
                <a:solidFill>
                  <a:prstClr val="black"/>
                </a:solidFill>
                <a:latin typeface="Calibri" panose="020F0502020204030204"/>
              </a:rPr>
              <a:t>to make service smarter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C1653509-0559-7DC3-88C5-0401F2A282CD}"/>
              </a:ext>
            </a:extLst>
          </p:cNvPr>
          <p:cNvSpPr txBox="1"/>
          <p:nvPr/>
        </p:nvSpPr>
        <p:spPr>
          <a:xfrm>
            <a:off x="6721931" y="1722512"/>
            <a:ext cx="234077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en-KR" sz="2400" dirty="0">
                <a:solidFill>
                  <a:prstClr val="black"/>
                </a:solidFill>
                <a:latin typeface="Calibri" panose="020F0502020204030204"/>
              </a:rPr>
              <a:t>High </a:t>
            </a:r>
          </a:p>
          <a:p>
            <a:pPr algn="r"/>
            <a:r>
              <a:rPr lang="en-KR" sz="2400" dirty="0">
                <a:solidFill>
                  <a:prstClr val="black"/>
                </a:solidFill>
                <a:latin typeface="Calibri" panose="020F0502020204030204"/>
              </a:rPr>
              <a:t>quality training data</a:t>
            </a:r>
          </a:p>
        </p:txBody>
      </p:sp>
      <p:pic>
        <p:nvPicPr>
          <p:cNvPr id="47" name="Picture 4" descr="Black Security Surveillance CCTV Camera Watch Illustration Logo Silhouette  Stock Vector | Adobe Stock">
            <a:extLst>
              <a:ext uri="{FF2B5EF4-FFF2-40B4-BE49-F238E27FC236}">
                <a16:creationId xmlns:a16="http://schemas.microsoft.com/office/drawing/2014/main" id="{7B352C04-5D19-DA7A-1B4F-7D2F5AD441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24" t="15676" r="17712" b="16215"/>
          <a:stretch/>
        </p:blipFill>
        <p:spPr bwMode="auto">
          <a:xfrm>
            <a:off x="1702455" y="2548351"/>
            <a:ext cx="853205" cy="7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8" name="Picture 6" descr="Robot Arm Icon Vector Sign And Symbol Isolated On White Background, Robot  Arm Logo Concept Stock Vector - Illustration of mechanic, production:  134155394">
            <a:extLst>
              <a:ext uri="{FF2B5EF4-FFF2-40B4-BE49-F238E27FC236}">
                <a16:creationId xmlns:a16="http://schemas.microsoft.com/office/drawing/2014/main" id="{8E3A2807-93CA-5A8E-2A06-14F262C8D65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57" t="10811" r="16050" b="16757"/>
          <a:stretch/>
        </p:blipFill>
        <p:spPr bwMode="auto">
          <a:xfrm>
            <a:off x="1791705" y="3514217"/>
            <a:ext cx="853205" cy="9073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9" name="Picture 8" descr="Drone Logo PNG, Vector, PSD, and Clipart With Transparent Background for  Free Download | Pngtree">
            <a:extLst>
              <a:ext uri="{FF2B5EF4-FFF2-40B4-BE49-F238E27FC236}">
                <a16:creationId xmlns:a16="http://schemas.microsoft.com/office/drawing/2014/main" id="{F4533C71-8113-A9B3-6FEA-2255B2C357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30" t="31223" r="13625" b="29303"/>
          <a:stretch/>
        </p:blipFill>
        <p:spPr bwMode="auto">
          <a:xfrm>
            <a:off x="1603637" y="4586108"/>
            <a:ext cx="1337117" cy="7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B1B5C45E-AA13-A3DD-EDC0-6CAA3297F116}"/>
              </a:ext>
            </a:extLst>
          </p:cNvPr>
          <p:cNvCxnSpPr>
            <a:cxnSpLocks/>
            <a:endCxn id="49" idx="3"/>
          </p:cNvCxnSpPr>
          <p:nvPr/>
        </p:nvCxnSpPr>
        <p:spPr>
          <a:xfrm flipH="1">
            <a:off x="2940754" y="4188355"/>
            <a:ext cx="1647080" cy="756099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E6F081CF-3A71-8631-BEC4-577A07E03473}"/>
              </a:ext>
            </a:extLst>
          </p:cNvPr>
          <p:cNvCxnSpPr>
            <a:cxnSpLocks/>
            <a:endCxn id="47" idx="3"/>
          </p:cNvCxnSpPr>
          <p:nvPr/>
        </p:nvCxnSpPr>
        <p:spPr>
          <a:xfrm flipH="1" flipV="1">
            <a:off x="2555660" y="2906697"/>
            <a:ext cx="2016042" cy="81091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pic>
        <p:nvPicPr>
          <p:cNvPr id="55" name="Picture 8" descr="Smart City Element Stock Illustrations – 2,950 Smart City Element Stock  Illustrations, Vectors &amp; Clipart - Dreamstime">
            <a:extLst>
              <a:ext uri="{FF2B5EF4-FFF2-40B4-BE49-F238E27FC236}">
                <a16:creationId xmlns:a16="http://schemas.microsoft.com/office/drawing/2014/main" id="{3695649D-7114-2B17-2635-AA9E1D581F6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984" t="25361" r="31327" b="28238"/>
          <a:stretch/>
        </p:blipFill>
        <p:spPr bwMode="auto">
          <a:xfrm>
            <a:off x="9455986" y="2358080"/>
            <a:ext cx="787298" cy="920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6" name="Picture 10" descr="Smart Home Icons - Download Free Vector Icons | Noun Project">
            <a:extLst>
              <a:ext uri="{FF2B5EF4-FFF2-40B4-BE49-F238E27FC236}">
                <a16:creationId xmlns:a16="http://schemas.microsoft.com/office/drawing/2014/main" id="{58D4239E-DC49-47EB-C907-67B0282C6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00838" y="3378980"/>
            <a:ext cx="787298" cy="787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7" name="Picture 12" descr="Smart Energy Icons - Download Free Vector Icons | Noun Project">
            <a:extLst>
              <a:ext uri="{FF2B5EF4-FFF2-40B4-BE49-F238E27FC236}">
                <a16:creationId xmlns:a16="http://schemas.microsoft.com/office/drawing/2014/main" id="{F0D4005D-845A-D8AD-18E7-A3BC0BAE11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8715" y="4521751"/>
            <a:ext cx="852235" cy="85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FE11B651-0CF9-76FA-146D-ECACD83793DE}"/>
              </a:ext>
            </a:extLst>
          </p:cNvPr>
          <p:cNvCxnSpPr>
            <a:cxnSpLocks/>
          </p:cNvCxnSpPr>
          <p:nvPr/>
        </p:nvCxnSpPr>
        <p:spPr>
          <a:xfrm>
            <a:off x="7682978" y="3909648"/>
            <a:ext cx="178539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244B260-B612-D295-BE09-268C259E99E0}"/>
              </a:ext>
            </a:extLst>
          </p:cNvPr>
          <p:cNvCxnSpPr>
            <a:cxnSpLocks/>
            <a:endCxn id="57" idx="1"/>
          </p:cNvCxnSpPr>
          <p:nvPr/>
        </p:nvCxnSpPr>
        <p:spPr>
          <a:xfrm>
            <a:off x="7631576" y="4124997"/>
            <a:ext cx="1847139" cy="822872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1C6BDB1E-D0B2-4E89-02CC-8702E79DECB8}"/>
              </a:ext>
            </a:extLst>
          </p:cNvPr>
          <p:cNvCxnSpPr>
            <a:cxnSpLocks/>
            <a:stCxn id="38" idx="3"/>
            <a:endCxn id="55" idx="1"/>
          </p:cNvCxnSpPr>
          <p:nvPr/>
        </p:nvCxnSpPr>
        <p:spPr>
          <a:xfrm flipV="1">
            <a:off x="7682978" y="2818304"/>
            <a:ext cx="1773008" cy="801306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64" name="TextBox 63">
            <a:extLst>
              <a:ext uri="{FF2B5EF4-FFF2-40B4-BE49-F238E27FC236}">
                <a16:creationId xmlns:a16="http://schemas.microsoft.com/office/drawing/2014/main" id="{809AEC09-CBFB-AA29-49F7-55E1D6300BA6}"/>
              </a:ext>
            </a:extLst>
          </p:cNvPr>
          <p:cNvSpPr txBox="1"/>
          <p:nvPr/>
        </p:nvSpPr>
        <p:spPr>
          <a:xfrm>
            <a:off x="10330950" y="2480970"/>
            <a:ext cx="10351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sz="2000" dirty="0">
                <a:solidFill>
                  <a:prstClr val="black"/>
                </a:solidFill>
                <a:latin typeface="Calibri" panose="020F0502020204030204"/>
              </a:rPr>
              <a:t>Smart city</a:t>
            </a:r>
          </a:p>
        </p:txBody>
      </p:sp>
      <p:sp>
        <p:nvSpPr>
          <p:cNvPr id="76" name="Rounded Rectangle 75">
            <a:extLst>
              <a:ext uri="{FF2B5EF4-FFF2-40B4-BE49-F238E27FC236}">
                <a16:creationId xmlns:a16="http://schemas.microsoft.com/office/drawing/2014/main" id="{C6BC17B4-A92A-65B9-F814-33D6146B4FDF}"/>
              </a:ext>
            </a:extLst>
          </p:cNvPr>
          <p:cNvSpPr/>
          <p:nvPr/>
        </p:nvSpPr>
        <p:spPr>
          <a:xfrm>
            <a:off x="4471535" y="4405587"/>
            <a:ext cx="3364526" cy="2029939"/>
          </a:xfrm>
          <a:prstGeom prst="roundRect">
            <a:avLst>
              <a:gd name="adj" fmla="val 8114"/>
            </a:avLst>
          </a:prstGeom>
          <a:ln w="38100"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KR" dirty="0"/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252B2E4B-D038-7F34-EE32-B85A214B3566}"/>
              </a:ext>
            </a:extLst>
          </p:cNvPr>
          <p:cNvSpPr txBox="1"/>
          <p:nvPr/>
        </p:nvSpPr>
        <p:spPr>
          <a:xfrm>
            <a:off x="10365943" y="3429000"/>
            <a:ext cx="127052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sz="2000" dirty="0">
                <a:solidFill>
                  <a:prstClr val="black"/>
                </a:solidFill>
                <a:latin typeface="Calibri" panose="020F0502020204030204"/>
              </a:rPr>
              <a:t>Smart home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2032D029-139E-EF33-6F22-88F8BC37A178}"/>
              </a:ext>
            </a:extLst>
          </p:cNvPr>
          <p:cNvSpPr txBox="1"/>
          <p:nvPr/>
        </p:nvSpPr>
        <p:spPr>
          <a:xfrm>
            <a:off x="10365943" y="4536433"/>
            <a:ext cx="1391067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sz="2000" dirty="0">
                <a:solidFill>
                  <a:prstClr val="black"/>
                </a:solidFill>
                <a:latin typeface="Calibri" panose="020F0502020204030204"/>
              </a:rPr>
              <a:t>Smart energy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7B937FCE-DC04-C236-20B8-A9DEB3B60AB7}"/>
              </a:ext>
            </a:extLst>
          </p:cNvPr>
          <p:cNvSpPr txBox="1"/>
          <p:nvPr/>
        </p:nvSpPr>
        <p:spPr>
          <a:xfrm>
            <a:off x="729593" y="4493061"/>
            <a:ext cx="1607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sz="2000" dirty="0">
                <a:solidFill>
                  <a:prstClr val="black"/>
                </a:solidFill>
                <a:latin typeface="Calibri" panose="020F0502020204030204"/>
              </a:rPr>
              <a:t>Unmaned Vehicle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E50939FF-259C-EA5A-0CE5-89D0D5EBB8A2}"/>
              </a:ext>
            </a:extLst>
          </p:cNvPr>
          <p:cNvSpPr txBox="1"/>
          <p:nvPr/>
        </p:nvSpPr>
        <p:spPr>
          <a:xfrm>
            <a:off x="735833" y="3573548"/>
            <a:ext cx="1360981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sz="2000" dirty="0">
                <a:solidFill>
                  <a:prstClr val="black"/>
                </a:solidFill>
                <a:latin typeface="Calibri" panose="020F0502020204030204"/>
              </a:rPr>
              <a:t>Smart factory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27D3F7BE-C510-6DCC-D9C8-DE0B3A7B08E9}"/>
              </a:ext>
            </a:extLst>
          </p:cNvPr>
          <p:cNvSpPr txBox="1"/>
          <p:nvPr/>
        </p:nvSpPr>
        <p:spPr>
          <a:xfrm>
            <a:off x="729982" y="2671094"/>
            <a:ext cx="1607805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KR" sz="2000" dirty="0">
                <a:solidFill>
                  <a:prstClr val="black"/>
                </a:solidFill>
                <a:latin typeface="Calibri" panose="020F0502020204030204"/>
              </a:rPr>
              <a:t>Smart</a:t>
            </a:r>
          </a:p>
          <a:p>
            <a:r>
              <a:rPr lang="en-KR" sz="2000" dirty="0">
                <a:solidFill>
                  <a:prstClr val="black"/>
                </a:solidFill>
                <a:latin typeface="Calibri" panose="020F0502020204030204"/>
              </a:rPr>
              <a:t>S</a:t>
            </a:r>
            <a:r>
              <a:rPr lang="en-US" sz="2000" dirty="0" err="1">
                <a:solidFill>
                  <a:prstClr val="black"/>
                </a:solidFill>
                <a:latin typeface="Calibri" panose="020F0502020204030204"/>
              </a:rPr>
              <a:t>urveillance</a:t>
            </a:r>
            <a:endParaRPr lang="en-KR" sz="2000" dirty="0">
              <a:solidFill>
                <a:prstClr val="black"/>
              </a:solidFill>
              <a:latin typeface="Calibri" panose="020F0502020204030204"/>
            </a:endParaRPr>
          </a:p>
        </p:txBody>
      </p:sp>
      <p:sp>
        <p:nvSpPr>
          <p:cNvPr id="73" name="Rounded Rectangle 72">
            <a:extLst>
              <a:ext uri="{FF2B5EF4-FFF2-40B4-BE49-F238E27FC236}">
                <a16:creationId xmlns:a16="http://schemas.microsoft.com/office/drawing/2014/main" id="{B999452A-11D3-FB2B-9146-2A032C21B898}"/>
              </a:ext>
            </a:extLst>
          </p:cNvPr>
          <p:cNvSpPr/>
          <p:nvPr/>
        </p:nvSpPr>
        <p:spPr>
          <a:xfrm>
            <a:off x="5522812" y="4576955"/>
            <a:ext cx="2108764" cy="367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ML data augment</a:t>
            </a:r>
            <a:endParaRPr lang="en-KR" dirty="0"/>
          </a:p>
        </p:txBody>
      </p:sp>
      <p:sp>
        <p:nvSpPr>
          <p:cNvPr id="74" name="Rounded Rectangle 73">
            <a:extLst>
              <a:ext uri="{FF2B5EF4-FFF2-40B4-BE49-F238E27FC236}">
                <a16:creationId xmlns:a16="http://schemas.microsoft.com/office/drawing/2014/main" id="{0BB6DCEA-897D-6F61-5D74-2297C5EFC3D0}"/>
              </a:ext>
            </a:extLst>
          </p:cNvPr>
          <p:cNvSpPr/>
          <p:nvPr/>
        </p:nvSpPr>
        <p:spPr>
          <a:xfrm>
            <a:off x="5522812" y="5017198"/>
            <a:ext cx="2108764" cy="367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ML model mgt.</a:t>
            </a:r>
            <a:endParaRPr lang="en-KR" dirty="0"/>
          </a:p>
        </p:txBody>
      </p:sp>
      <p:sp>
        <p:nvSpPr>
          <p:cNvPr id="75" name="Rounded Rectangle 74">
            <a:extLst>
              <a:ext uri="{FF2B5EF4-FFF2-40B4-BE49-F238E27FC236}">
                <a16:creationId xmlns:a16="http://schemas.microsoft.com/office/drawing/2014/main" id="{3A34F499-A2B4-F6E9-4CE5-0C970BE6CB45}"/>
              </a:ext>
            </a:extLst>
          </p:cNvPr>
          <p:cNvSpPr/>
          <p:nvPr/>
        </p:nvSpPr>
        <p:spPr>
          <a:xfrm>
            <a:off x="5522812" y="5443526"/>
            <a:ext cx="2108764" cy="367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Training data mgt.</a:t>
            </a:r>
            <a:endParaRPr lang="en-KR" dirty="0"/>
          </a:p>
        </p:txBody>
      </p:sp>
      <p:sp>
        <p:nvSpPr>
          <p:cNvPr id="77" name="Rounded Rectangle 76">
            <a:extLst>
              <a:ext uri="{FF2B5EF4-FFF2-40B4-BE49-F238E27FC236}">
                <a16:creationId xmlns:a16="http://schemas.microsoft.com/office/drawing/2014/main" id="{5AD76EBD-257E-5EA4-67AE-6133BF60EC47}"/>
              </a:ext>
            </a:extLst>
          </p:cNvPr>
          <p:cNvSpPr/>
          <p:nvPr/>
        </p:nvSpPr>
        <p:spPr>
          <a:xfrm>
            <a:off x="5522812" y="5878394"/>
            <a:ext cx="2108764" cy="36749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/>
              <a:t>…</a:t>
            </a:r>
            <a:endParaRPr lang="en-KR" dirty="0"/>
          </a:p>
        </p:txBody>
      </p:sp>
      <p:sp>
        <p:nvSpPr>
          <p:cNvPr id="78" name="Rounded Rectangle 77">
            <a:extLst>
              <a:ext uri="{FF2B5EF4-FFF2-40B4-BE49-F238E27FC236}">
                <a16:creationId xmlns:a16="http://schemas.microsoft.com/office/drawing/2014/main" id="{E9A5B4E7-EF00-A0C1-08FC-9BB81CF7CE9F}"/>
              </a:ext>
            </a:extLst>
          </p:cNvPr>
          <p:cNvSpPr/>
          <p:nvPr/>
        </p:nvSpPr>
        <p:spPr>
          <a:xfrm rot="16200000">
            <a:off x="3924633" y="5001078"/>
            <a:ext cx="2011847" cy="857048"/>
          </a:xfrm>
          <a:prstGeom prst="round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Common Functions for AI/ML</a:t>
            </a:r>
            <a:endParaRPr lang="en-KR" dirty="0"/>
          </a:p>
        </p:txBody>
      </p:sp>
      <p:pic>
        <p:nvPicPr>
          <p:cNvPr id="79" name="Picture 6" descr="Arrows curved arrow clipart 6 - Clipartix">
            <a:extLst>
              <a:ext uri="{FF2B5EF4-FFF2-40B4-BE49-F238E27FC236}">
                <a16:creationId xmlns:a16="http://schemas.microsoft.com/office/drawing/2014/main" id="{C9CFC725-A542-9BD3-4107-9FCF78D2779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2611103">
            <a:off x="6371405" y="2554685"/>
            <a:ext cx="2011119" cy="881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Straight Connector 105">
            <a:extLst>
              <a:ext uri="{FF2B5EF4-FFF2-40B4-BE49-F238E27FC236}">
                <a16:creationId xmlns:a16="http://schemas.microsoft.com/office/drawing/2014/main" id="{294D2115-10D0-0B57-266E-142845986600}"/>
              </a:ext>
            </a:extLst>
          </p:cNvPr>
          <p:cNvCxnSpPr>
            <a:cxnSpLocks/>
          </p:cNvCxnSpPr>
          <p:nvPr/>
        </p:nvCxnSpPr>
        <p:spPr>
          <a:xfrm>
            <a:off x="2723629" y="3920557"/>
            <a:ext cx="1785392" cy="0"/>
          </a:xfrm>
          <a:prstGeom prst="line">
            <a:avLst/>
          </a:prstGeom>
          <a:noFill/>
          <a:ln w="19050" cap="flat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</p:spTree>
    <p:extLst>
      <p:ext uri="{BB962C8B-B14F-4D97-AF65-F5344CB8AC3E}">
        <p14:creationId xmlns:p14="http://schemas.microsoft.com/office/powerpoint/2010/main" val="8972398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D56E-14AA-413F-ACBB-1BEE2E92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820879" cy="1173570"/>
          </a:xfrm>
        </p:spPr>
        <p:txBody>
          <a:bodyPr>
            <a:normAutofit/>
          </a:bodyPr>
          <a:lstStyle/>
          <a:p>
            <a:r>
              <a:rPr lang="en-US" dirty="0"/>
              <a:t>Others</a:t>
            </a:r>
            <a:endParaRPr lang="de-DE" dirty="0"/>
          </a:p>
        </p:txBody>
      </p:sp>
      <p:pic>
        <p:nvPicPr>
          <p:cNvPr id="9" name="Picture 8" descr="Chart, bubble chart&#10;&#10;Description automatically generated">
            <a:extLst>
              <a:ext uri="{FF2B5EF4-FFF2-40B4-BE49-F238E27FC236}">
                <a16:creationId xmlns:a16="http://schemas.microsoft.com/office/drawing/2014/main" id="{95ED36FA-2C7D-E031-6C0E-508747C744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767" y="3084282"/>
            <a:ext cx="5358652" cy="3347920"/>
          </a:xfrm>
          <a:prstGeom prst="rect">
            <a:avLst/>
          </a:prstGeom>
        </p:spPr>
      </p:pic>
      <p:pic>
        <p:nvPicPr>
          <p:cNvPr id="11" name="Picture 10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319A9015-6B87-1BC9-078E-83C5AD686DE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6329" y="3372478"/>
            <a:ext cx="5459507" cy="3059724"/>
          </a:xfrm>
          <a:prstGeom prst="rect">
            <a:avLst/>
          </a:prstGeom>
        </p:spPr>
      </p:pic>
      <p:sp>
        <p:nvSpPr>
          <p:cNvPr id="12" name="Inhaltsplatzhalter 4">
            <a:extLst>
              <a:ext uri="{FF2B5EF4-FFF2-40B4-BE49-F238E27FC236}">
                <a16:creationId xmlns:a16="http://schemas.microsoft.com/office/drawing/2014/main" id="{F0DC3632-D573-7745-4122-BA3EA44242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9"/>
            <a:ext cx="10515600" cy="1878560"/>
          </a:xfrm>
        </p:spPr>
        <p:txBody>
          <a:bodyPr>
            <a:normAutofit/>
          </a:bodyPr>
          <a:lstStyle/>
          <a:p>
            <a:pPr fontAlgn="ctr">
              <a:buFont typeface="Wingdings" pitchFamily="2" charset="2"/>
              <a:buChar char="q"/>
            </a:pP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Apple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Introduces HomeKit Accessories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Control their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homekit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 devices using iPhone</a:t>
            </a:r>
          </a:p>
          <a:p>
            <a:pPr marL="457200" lvl="1" indent="0" fontAlgn="ctr">
              <a:buNone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69372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D56E-14AA-413F-ACBB-1BEE2E92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8820879" cy="1173570"/>
          </a:xfrm>
        </p:spPr>
        <p:txBody>
          <a:bodyPr>
            <a:normAutofit/>
          </a:bodyPr>
          <a:lstStyle/>
          <a:p>
            <a:r>
              <a:rPr lang="en-US" dirty="0"/>
              <a:t>Others</a:t>
            </a:r>
            <a:endParaRPr lang="de-DE" dirty="0"/>
          </a:p>
        </p:txBody>
      </p:sp>
      <p:pic>
        <p:nvPicPr>
          <p:cNvPr id="1026" name="Picture 2" descr="모던한 대형 주택을 배경으로 전면에 Galaxy 스마트폰, 태블릿, 스마트 워치, Galaxy 북 기기가 있습니다. 4개의 화면에 모두 다양한 홈 기기 작동 옵션이 있는 스마트싱스 GUI가 보입니다.">
            <a:extLst>
              <a:ext uri="{FF2B5EF4-FFF2-40B4-BE49-F238E27FC236}">
                <a16:creationId xmlns:a16="http://schemas.microsoft.com/office/drawing/2014/main" id="{6C7CD58F-A41A-2A36-460F-E48789B2FAE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554" t="33300"/>
          <a:stretch/>
        </p:blipFill>
        <p:spPr bwMode="auto">
          <a:xfrm>
            <a:off x="128390" y="1385910"/>
            <a:ext cx="6752021" cy="44097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Graphical user interface, application&#10;&#10;Description automatically generated with medium confidence">
            <a:extLst>
              <a:ext uri="{FF2B5EF4-FFF2-40B4-BE49-F238E27FC236}">
                <a16:creationId xmlns:a16="http://schemas.microsoft.com/office/drawing/2014/main" id="{8243C4BB-21E9-2649-6475-B7186BD2CF0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8900" y="4418106"/>
            <a:ext cx="8293100" cy="2082800"/>
          </a:xfrm>
          <a:prstGeom prst="rect">
            <a:avLst/>
          </a:prstGeom>
        </p:spPr>
      </p:pic>
      <p:sp>
        <p:nvSpPr>
          <p:cNvPr id="10" name="Inhaltsplatzhalter 4">
            <a:extLst>
              <a:ext uri="{FF2B5EF4-FFF2-40B4-BE49-F238E27FC236}">
                <a16:creationId xmlns:a16="http://schemas.microsoft.com/office/drawing/2014/main" id="{122E27CC-CE24-F0A9-CA0C-7CECC236F0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79024" y="1385910"/>
            <a:ext cx="5084586" cy="2819856"/>
          </a:xfrm>
        </p:spPr>
        <p:txBody>
          <a:bodyPr>
            <a:normAutofit/>
          </a:bodyPr>
          <a:lstStyle/>
          <a:p>
            <a:pPr fontAlgn="ctr">
              <a:buFont typeface="Wingdings" pitchFamily="2" charset="2"/>
              <a:buChar char="q"/>
            </a:pP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Samsung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SmartThings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Connect home devices</a:t>
            </a:r>
          </a:p>
          <a:p>
            <a:pPr marL="457200" lvl="1" indent="0" fontAlgn="ctr">
              <a:buNone/>
            </a:pP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277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244FD56E-14AA-413F-ACBB-1BEE2E9230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696" y="0"/>
            <a:ext cx="9723704" cy="1173570"/>
          </a:xfrm>
        </p:spPr>
        <p:txBody>
          <a:bodyPr>
            <a:normAutofit/>
          </a:bodyPr>
          <a:lstStyle/>
          <a:p>
            <a:r>
              <a:rPr lang="en-US" dirty="0"/>
              <a:t>Open source communities</a:t>
            </a:r>
            <a:endParaRPr lang="de-DE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26F98D4E-6DED-3C4A-8756-28CEF8EDE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52282"/>
            <a:ext cx="11704904" cy="4978335"/>
          </a:xfrm>
        </p:spPr>
        <p:txBody>
          <a:bodyPr>
            <a:normAutofit fontScale="85000" lnSpcReduction="20000"/>
          </a:bodyPr>
          <a:lstStyle/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OCEAN Mobius (active)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Used in Smart City and many IoT domains (factory, energy, UAV,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Rel-2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New features are not yet implemented 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OM2M (active)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Used in many IoT domains (smart city, building, energy,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Showed various interworking (e.g., interworked with IBM Watson, PoC for AI services)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Maintenance issues (because of a strict policy from the Eclipse foundation)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ACME (active)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Easy to install and extensible CSE with a </a:t>
            </a:r>
            <a:r>
              <a:rPr lang="en-US" altLang="ko-KR" sz="1600" dirty="0" err="1">
                <a:latin typeface="Arial" panose="020B0604020202020204" pitchFamily="34" charset="0"/>
                <a:cs typeface="Arial" panose="020B0604020202020204" pitchFamily="34" charset="0"/>
              </a:rPr>
              <a:t>WebUI</a:t>
            </a:r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Educational purposes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Keep extending </a:t>
            </a:r>
          </a:p>
          <a:p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TinyIoT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(new)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Focus on the development of tiny oneM2M server that can run even in an edge/fog node. </a:t>
            </a:r>
          </a:p>
          <a:p>
            <a:pPr lvl="1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Implemented in C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OASIS SI (inactivate)</a:t>
            </a:r>
          </a:p>
          <a:p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OpenMTC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(inactivate)</a:t>
            </a:r>
          </a:p>
          <a:p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ATIS OS-IoT (inactivate)</a:t>
            </a:r>
          </a:p>
          <a:p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IoTDM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(inactivate)</a:t>
            </a:r>
          </a:p>
        </p:txBody>
      </p:sp>
    </p:spTree>
    <p:extLst>
      <p:ext uri="{BB962C8B-B14F-4D97-AF65-F5344CB8AC3E}">
        <p14:creationId xmlns:p14="http://schemas.microsoft.com/office/powerpoint/2010/main" val="94874302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4F5C8FB5-CBA3-4CF5-BE06-6B740F8F1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dirty="0" err="1"/>
              <a:t>Where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go</a:t>
            </a:r>
            <a:r>
              <a:rPr lang="de-DE" dirty="0"/>
              <a:t>? </a:t>
            </a:r>
          </a:p>
        </p:txBody>
      </p:sp>
      <p:sp>
        <p:nvSpPr>
          <p:cNvPr id="5" name="Inhaltsplatzhalter 4">
            <a:extLst>
              <a:ext uri="{FF2B5EF4-FFF2-40B4-BE49-F238E27FC236}">
                <a16:creationId xmlns:a16="http://schemas.microsoft.com/office/drawing/2014/main" id="{ACE80DD8-EF33-4FF5-800D-CBC2D84DAA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4696" y="1493918"/>
            <a:ext cx="10515600" cy="4621873"/>
          </a:xfrm>
        </p:spPr>
        <p:txBody>
          <a:bodyPr>
            <a:normAutofit/>
          </a:bodyPr>
          <a:lstStyle/>
          <a:p>
            <a:pPr fontAlgn="ctr">
              <a:buFont typeface="Wingdings" pitchFamily="2" charset="2"/>
              <a:buChar char="q"/>
            </a:pP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Consider to support and interwork with new technologies (some key words)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6G 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Metaverse 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Blockchain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AI/ML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Quantum computing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Web 3.0</a:t>
            </a:r>
          </a:p>
          <a:p>
            <a:pPr fontAlgn="ctr">
              <a:buFont typeface="Wingdings" pitchFamily="2" charset="2"/>
              <a:buChar char="q"/>
            </a:pPr>
            <a:r>
              <a:rPr lang="ko-KR" alt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Still many features uncovered</a:t>
            </a:r>
          </a:p>
          <a:p>
            <a:pPr fontAlgn="ctr">
              <a:buFont typeface="Wingdings" pitchFamily="2" charset="2"/>
              <a:buChar char="q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Outreach to various industries (ITS, Smart City, Factory, </a:t>
            </a:r>
            <a:r>
              <a:rPr lang="en-US" altLang="ko-KR" sz="2000" dirty="0" err="1">
                <a:latin typeface="Arial" panose="020B0604020202020204" pitchFamily="34" charset="0"/>
                <a:cs typeface="Arial" panose="020B0604020202020204" pitchFamily="34" charset="0"/>
              </a:rPr>
              <a:t>etc</a:t>
            </a: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fontAlgn="ctr">
              <a:buFont typeface="Wingdings" pitchFamily="2" charset="2"/>
              <a:buChar char="q"/>
            </a:pPr>
            <a:r>
              <a:rPr lang="en-US" altLang="ko-KR" sz="2000" dirty="0">
                <a:latin typeface="Arial" panose="020B0604020202020204" pitchFamily="34" charset="0"/>
                <a:cs typeface="Arial" panose="020B0604020202020204" pitchFamily="34" charset="0"/>
              </a:rPr>
              <a:t> Engage with other standards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3GPP </a:t>
            </a:r>
          </a:p>
          <a:p>
            <a:pPr lvl="1" fontAlgn="ctr"/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ETSI MEC,</a:t>
            </a:r>
            <a:r>
              <a:rPr lang="ko-KR" altLang="en-US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ko-KR" sz="1600" dirty="0">
                <a:latin typeface="Arial" panose="020B0604020202020204" pitchFamily="34" charset="0"/>
                <a:cs typeface="Arial" panose="020B0604020202020204" pitchFamily="34" charset="0"/>
              </a:rPr>
              <a:t>ETSI CIM, ETSI ITS, etc. </a:t>
            </a:r>
          </a:p>
          <a:p>
            <a:pPr lvl="1" fontAlgn="ctr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fontAlgn="ctr"/>
            <a:endParaRPr lang="en-US" altLang="ko-KR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9834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Titel 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8"/>
          </a:xfrm>
          <a:prstGeom prst="rect">
            <a:avLst/>
          </a:prstGeom>
        </p:spPr>
        <p:txBody>
          <a:bodyPr/>
          <a:lstStyle/>
          <a:p>
            <a:r>
              <a:t>Thank you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">
      <a:dk1>
        <a:srgbClr val="545054"/>
      </a:dk1>
      <a:lt1>
        <a:sysClr val="window" lastClr="FFFFFF"/>
      </a:lt1>
      <a:dk2>
        <a:srgbClr val="000000"/>
      </a:dk2>
      <a:lt2>
        <a:srgbClr val="E7E6E6"/>
      </a:lt2>
      <a:accent1>
        <a:srgbClr val="C00000"/>
      </a:accent1>
      <a:accent2>
        <a:srgbClr val="545054"/>
      </a:accent2>
      <a:accent3>
        <a:srgbClr val="A5A5A5"/>
      </a:accent3>
      <a:accent4>
        <a:srgbClr val="F6921E"/>
      </a:accent4>
      <a:accent5>
        <a:srgbClr val="716896"/>
      </a:accent5>
      <a:accent6>
        <a:srgbClr val="005480"/>
      </a:accent6>
      <a:hlink>
        <a:srgbClr val="668C97"/>
      </a:hlink>
      <a:folHlink>
        <a:srgbClr val="668C97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453</TotalTime>
  <Words>407</Words>
  <Application>Microsoft Macintosh PowerPoint</Application>
  <PresentationFormat>Widescreen</PresentationFormat>
  <Paragraphs>76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Myriad Pro</vt:lpstr>
      <vt:lpstr>Myriad Pro Light</vt:lpstr>
      <vt:lpstr>Arial</vt:lpstr>
      <vt:lpstr>Calibri</vt:lpstr>
      <vt:lpstr>Wingdings</vt:lpstr>
      <vt:lpstr>Office Theme</vt:lpstr>
      <vt:lpstr>oneM2M development and directions</vt:lpstr>
      <vt:lpstr>oneM2M Status</vt:lpstr>
      <vt:lpstr>Enabling AI/ML to oneM2M</vt:lpstr>
      <vt:lpstr>Others</vt:lpstr>
      <vt:lpstr>Others</vt:lpstr>
      <vt:lpstr>Open source communities</vt:lpstr>
      <vt:lpstr>Where to go? </vt:lpstr>
      <vt:lpstr>Thank you</vt:lpstr>
    </vt:vector>
  </TitlesOfParts>
  <Company>iconectiv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Swedlund, Nils</dc:creator>
  <cp:lastModifiedBy>JSong</cp:lastModifiedBy>
  <cp:revision>186</cp:revision>
  <dcterms:created xsi:type="dcterms:W3CDTF">2017-09-21T15:46:31Z</dcterms:created>
  <dcterms:modified xsi:type="dcterms:W3CDTF">2022-07-09T17:26:34Z</dcterms:modified>
</cp:coreProperties>
</file>