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9" r:id="rId2"/>
    <p:sldId id="262" r:id="rId3"/>
    <p:sldId id="264" r:id="rId4"/>
    <p:sldId id="269" r:id="rId5"/>
    <p:sldId id="266" r:id="rId6"/>
    <p:sldId id="268" r:id="rId7"/>
    <p:sldId id="270" r:id="rId8"/>
    <p:sldId id="265" r:id="rId9"/>
    <p:sldId id="267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184" y="8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11.07.22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EA60F4-66CC-4911-AF3C-563E2420F841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4085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EA60F4-66CC-4911-AF3C-563E2420F841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8632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oneM2M development and directions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JaeSeung Song (Sejong University &amp; KETI)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449A89-BCEA-B24C-BA96-62D36F167667}"/>
              </a:ext>
            </a:extLst>
          </p:cNvPr>
          <p:cNvSpPr/>
          <p:nvPr/>
        </p:nvSpPr>
        <p:spPr>
          <a:xfrm>
            <a:off x="67377" y="0"/>
            <a:ext cx="85597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TP-2022-0053R01-oneM2M_development_and_status</a:t>
            </a:r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el 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8"/>
          </a:xfrm>
          <a:prstGeom prst="rect">
            <a:avLst/>
          </a:prstGeom>
        </p:spPr>
        <p:txBody>
          <a:bodyPr/>
          <a:lstStyle/>
          <a:p>
            <a:r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4F5C8FB5-CBA3-4CF5-BE06-6B740F8F1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oneM2M Status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ACE80DD8-EF33-4FF5-800D-CBC2D84DA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621873"/>
          </a:xfrm>
        </p:spPr>
        <p:txBody>
          <a:bodyPr>
            <a:normAutofit/>
          </a:bodyPr>
          <a:lstStyle/>
          <a:p>
            <a:pPr fontAlgn="ctr">
              <a:buFont typeface="Wingdings" pitchFamily="2" charset="2"/>
              <a:buChar char="q"/>
            </a:pPr>
            <a:r>
              <a:rPr lang="ko-KR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2012</a:t>
            </a:r>
            <a:r>
              <a:rPr lang="ko-KR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~</a:t>
            </a:r>
            <a:r>
              <a:rPr lang="ko-KR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2016:</a:t>
            </a:r>
            <a:r>
              <a:rPr lang="ko-KR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fontAlgn="ctr"/>
            <a:r>
              <a:rPr lang="en-US" altLang="ko-KR" sz="1600" dirty="0" err="1">
                <a:latin typeface="Arial" panose="020B0604020202020204" pitchFamily="34" charset="0"/>
                <a:cs typeface="Arial" panose="020B0604020202020204" pitchFamily="34" charset="0"/>
              </a:rPr>
              <a:t>Teco</a:t>
            </a: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 industries develop and deploy oneM2M for their commercial services</a:t>
            </a:r>
          </a:p>
          <a:p>
            <a:pPr lvl="1" fontAlgn="ctr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Various oneM2M activities</a:t>
            </a:r>
          </a:p>
          <a:p>
            <a:pPr fontAlgn="ctr">
              <a:buFont typeface="Wingdings" pitchFamily="2" charset="2"/>
              <a:buChar char="q"/>
            </a:pPr>
            <a:r>
              <a:rPr lang="ko-KR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2016</a:t>
            </a:r>
            <a:r>
              <a:rPr lang="ko-KR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~ 2020:  </a:t>
            </a:r>
          </a:p>
          <a:p>
            <a:pPr lvl="1" fontAlgn="ctr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Various government funded projects used oneM2M (development of oneM2M testing system, oneM2M certification program, smart street, </a:t>
            </a:r>
            <a:r>
              <a:rPr lang="en-US" altLang="ko-KR" sz="16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 fontAlgn="ctr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Large scaled smart city projects were initiated and developed using oneM2M</a:t>
            </a:r>
          </a:p>
          <a:p>
            <a:pPr fontAlgn="ctr">
              <a:buFont typeface="Wingdings" pitchFamily="2" charset="2"/>
              <a:buChar char="q"/>
            </a:pPr>
            <a:r>
              <a:rPr lang="ko-KR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2020 ~ 2022: </a:t>
            </a:r>
          </a:p>
          <a:p>
            <a:pPr lvl="1" fontAlgn="ctr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Various projects use oneM2M as their infrastructure managing data </a:t>
            </a: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 Don’t’ know who use oneM2M as oneM2M is not their keyword and topic</a:t>
            </a:r>
            <a:endParaRPr lang="en-US" altLang="ko-K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fontAlgn="ctr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Enabling AI capabilities to oneM2M for AI/ML services </a:t>
            </a: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 2021~2023</a:t>
            </a:r>
          </a:p>
          <a:p>
            <a:pPr lvl="1" fontAlgn="ctr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Metaverse system using oneM2M  2021 ~ 2025</a:t>
            </a:r>
            <a:endParaRPr lang="en-US" altLang="ko-K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fontAlgn="ctr"/>
            <a:endParaRPr lang="en-US" altLang="ko-K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004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4FD56E-14AA-413F-ACBB-1BEE2E923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oneM2M activities</a:t>
            </a:r>
            <a:endParaRPr lang="de-DE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A4FFDB6F-9E63-7781-096B-EDB7E3D68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664698"/>
              </p:ext>
            </p:extLst>
          </p:nvPr>
        </p:nvGraphicFramePr>
        <p:xfrm>
          <a:off x="388177" y="1309387"/>
          <a:ext cx="11415645" cy="499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2618">
                  <a:extLst>
                    <a:ext uri="{9D8B030D-6E8A-4147-A177-3AD203B41FA5}">
                      <a16:colId xmlns:a16="http://schemas.microsoft.com/office/drawing/2014/main" val="2850487156"/>
                    </a:ext>
                  </a:extLst>
                </a:gridCol>
                <a:gridCol w="5497812">
                  <a:extLst>
                    <a:ext uri="{9D8B030D-6E8A-4147-A177-3AD203B41FA5}">
                      <a16:colId xmlns:a16="http://schemas.microsoft.com/office/drawing/2014/main" val="2032967990"/>
                    </a:ext>
                  </a:extLst>
                </a:gridCol>
                <a:gridCol w="3805215">
                  <a:extLst>
                    <a:ext uri="{9D8B030D-6E8A-4147-A177-3AD203B41FA5}">
                      <a16:colId xmlns:a16="http://schemas.microsoft.com/office/drawing/2014/main" val="962369554"/>
                    </a:ext>
                  </a:extLst>
                </a:gridCol>
              </a:tblGrid>
              <a:tr h="403315">
                <a:tc>
                  <a:txBody>
                    <a:bodyPr/>
                    <a:lstStyle/>
                    <a:p>
                      <a:r>
                        <a:rPr lang="en-KR" dirty="0"/>
                        <a:t>Items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773733"/>
                  </a:ext>
                </a:extLst>
              </a:tr>
              <a:tr h="403315">
                <a:tc>
                  <a:txBody>
                    <a:bodyPr/>
                    <a:lstStyle/>
                    <a:p>
                      <a:r>
                        <a:rPr lang="en-KR" dirty="0"/>
                        <a:t>WI-0100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oneM2M and SensorThings API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Updated TP #52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1079569"/>
                  </a:ext>
                </a:extLst>
              </a:tr>
              <a:tr h="403315">
                <a:tc>
                  <a:txBody>
                    <a:bodyPr/>
                    <a:lstStyle/>
                    <a:p>
                      <a:r>
                        <a:rPr lang="en-KR" dirty="0"/>
                        <a:t>WI-0101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Advanced Semantic Discovery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New TP #45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4931348"/>
                  </a:ext>
                </a:extLst>
              </a:tr>
              <a:tr h="481352">
                <a:tc>
                  <a:txBody>
                    <a:bodyPr/>
                    <a:lstStyle/>
                    <a:p>
                      <a:r>
                        <a:rPr lang="en-KR" dirty="0"/>
                        <a:t>WI-0102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System enhancements to support Data License Management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New TP #45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663555"/>
                  </a:ext>
                </a:extLst>
              </a:tr>
              <a:tr h="403315">
                <a:tc>
                  <a:txBody>
                    <a:bodyPr/>
                    <a:lstStyle/>
                    <a:p>
                      <a:r>
                        <a:rPr lang="en-KR" dirty="0"/>
                        <a:t>WI-0103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oneM2M API Guide Rel-3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New TP #46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9187150"/>
                  </a:ext>
                </a:extLst>
              </a:tr>
              <a:tr h="481352">
                <a:tc>
                  <a:txBody>
                    <a:bodyPr/>
                    <a:lstStyle/>
                    <a:p>
                      <a:r>
                        <a:rPr lang="en-KR" dirty="0"/>
                        <a:t>WI-0104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SDT based Information Model and Mapping for Vertical Industries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New TP #49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290050"/>
                  </a:ext>
                </a:extLst>
              </a:tr>
              <a:tr h="4201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KR" dirty="0"/>
                        <a:t>WI-0105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 enhancements to support AI capabilities</a:t>
                      </a:r>
                      <a:endParaRPr lang="en-K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KR" dirty="0"/>
                        <a:t>New TP #50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9598059"/>
                  </a:ext>
                </a:extLst>
              </a:tr>
              <a:tr h="4201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KR" dirty="0"/>
                        <a:t>WI-0106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Interoperability testing Release 4</a:t>
                      </a:r>
                      <a:endParaRPr lang="en-K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New TP #50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360754"/>
                  </a:ext>
                </a:extLst>
              </a:tr>
              <a:tr h="4201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KR" dirty="0"/>
                        <a:t>WI-0107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Developers guide series</a:t>
                      </a:r>
                      <a:endParaRPr lang="en-K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New TP #52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7394982"/>
                  </a:ext>
                </a:extLst>
              </a:tr>
              <a:tr h="4201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KR" dirty="0"/>
                        <a:t>WI-0108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Conformance Test Maintenance</a:t>
                      </a:r>
                      <a:endParaRPr lang="en-K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New TP #52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12465"/>
                  </a:ext>
                </a:extLst>
              </a:tr>
              <a:tr h="4201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KR" dirty="0"/>
                        <a:t>WI-0109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IPE-based Device Management with 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FlexContainers</a:t>
                      </a:r>
                      <a:endParaRPr lang="en-K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New TP #52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4151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7239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4FD56E-14AA-413F-ACBB-1BEE2E923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oneM2M activities</a:t>
            </a:r>
            <a:endParaRPr lang="de-DE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A4FFDB6F-9E63-7781-096B-EDB7E3D68BE2}"/>
              </a:ext>
            </a:extLst>
          </p:cNvPr>
          <p:cNvGraphicFramePr>
            <a:graphicFrameLocks noGrp="1"/>
          </p:cNvGraphicFramePr>
          <p:nvPr/>
        </p:nvGraphicFramePr>
        <p:xfrm>
          <a:off x="388177" y="1309387"/>
          <a:ext cx="11415645" cy="499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2618">
                  <a:extLst>
                    <a:ext uri="{9D8B030D-6E8A-4147-A177-3AD203B41FA5}">
                      <a16:colId xmlns:a16="http://schemas.microsoft.com/office/drawing/2014/main" val="2850487156"/>
                    </a:ext>
                  </a:extLst>
                </a:gridCol>
                <a:gridCol w="5497812">
                  <a:extLst>
                    <a:ext uri="{9D8B030D-6E8A-4147-A177-3AD203B41FA5}">
                      <a16:colId xmlns:a16="http://schemas.microsoft.com/office/drawing/2014/main" val="2032967990"/>
                    </a:ext>
                  </a:extLst>
                </a:gridCol>
                <a:gridCol w="3805215">
                  <a:extLst>
                    <a:ext uri="{9D8B030D-6E8A-4147-A177-3AD203B41FA5}">
                      <a16:colId xmlns:a16="http://schemas.microsoft.com/office/drawing/2014/main" val="962369554"/>
                    </a:ext>
                  </a:extLst>
                </a:gridCol>
              </a:tblGrid>
              <a:tr h="403315">
                <a:tc>
                  <a:txBody>
                    <a:bodyPr/>
                    <a:lstStyle/>
                    <a:p>
                      <a:r>
                        <a:rPr lang="en-KR" dirty="0"/>
                        <a:t>Items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773733"/>
                  </a:ext>
                </a:extLst>
              </a:tr>
              <a:tr h="403315">
                <a:tc>
                  <a:txBody>
                    <a:bodyPr/>
                    <a:lstStyle/>
                    <a:p>
                      <a:r>
                        <a:rPr lang="en-KR" dirty="0"/>
                        <a:t>WI-0100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oneM2M and SensorThings API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Updated TP #52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1079569"/>
                  </a:ext>
                </a:extLst>
              </a:tr>
              <a:tr h="403315">
                <a:tc>
                  <a:txBody>
                    <a:bodyPr/>
                    <a:lstStyle/>
                    <a:p>
                      <a:r>
                        <a:rPr lang="en-KR" dirty="0"/>
                        <a:t>WI-0101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Advanced Semantic Discovery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New TP #45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4931348"/>
                  </a:ext>
                </a:extLst>
              </a:tr>
              <a:tr h="481352">
                <a:tc>
                  <a:txBody>
                    <a:bodyPr/>
                    <a:lstStyle/>
                    <a:p>
                      <a:r>
                        <a:rPr lang="en-KR" dirty="0"/>
                        <a:t>WI-0102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System enhancements to support Data License Management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New TP #45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663555"/>
                  </a:ext>
                </a:extLst>
              </a:tr>
              <a:tr h="403315">
                <a:tc>
                  <a:txBody>
                    <a:bodyPr/>
                    <a:lstStyle/>
                    <a:p>
                      <a:r>
                        <a:rPr lang="en-KR" dirty="0"/>
                        <a:t>WI-0103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oneM2M API Guide Rel-3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New TP #46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9187150"/>
                  </a:ext>
                </a:extLst>
              </a:tr>
              <a:tr h="481352">
                <a:tc>
                  <a:txBody>
                    <a:bodyPr/>
                    <a:lstStyle/>
                    <a:p>
                      <a:r>
                        <a:rPr lang="en-KR" dirty="0"/>
                        <a:t>WI-0104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SDT based Information Model and Mapping for Vertical Industries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New TP #49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290050"/>
                  </a:ext>
                </a:extLst>
              </a:tr>
              <a:tr h="4201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KR" dirty="0"/>
                        <a:t>WI-0105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 enhancements to support AI capabilities</a:t>
                      </a:r>
                      <a:endParaRPr lang="en-K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KR" dirty="0"/>
                        <a:t>New TP #50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9598059"/>
                  </a:ext>
                </a:extLst>
              </a:tr>
              <a:tr h="4201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KR" dirty="0"/>
                        <a:t>WI-0106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Interoperability testing Release 4</a:t>
                      </a:r>
                      <a:endParaRPr lang="en-K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New TP #50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360754"/>
                  </a:ext>
                </a:extLst>
              </a:tr>
              <a:tr h="4201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KR" dirty="0"/>
                        <a:t>WI-0107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Developers guide series</a:t>
                      </a:r>
                      <a:endParaRPr lang="en-K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New TP #52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7394982"/>
                  </a:ext>
                </a:extLst>
              </a:tr>
              <a:tr h="4201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KR" dirty="0"/>
                        <a:t>WI-0108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Conformance Test Maintenance</a:t>
                      </a:r>
                      <a:endParaRPr lang="en-K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New TP #52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12465"/>
                  </a:ext>
                </a:extLst>
              </a:tr>
              <a:tr h="4201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KR" dirty="0"/>
                        <a:t>WI-0109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IPE-based Device Management with </a:t>
                      </a:r>
                      <a:r>
                        <a:rPr lang="en-US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FlexContainers</a:t>
                      </a:r>
                      <a:endParaRPr lang="en-K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New TP #52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4151057"/>
                  </a:ext>
                </a:extLst>
              </a:tr>
            </a:tbl>
          </a:graphicData>
        </a:graphic>
      </p:graphicFrame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C5A6413-80FD-7ABB-289B-8EB4475654D8}"/>
              </a:ext>
            </a:extLst>
          </p:cNvPr>
          <p:cNvSpPr/>
          <p:nvPr/>
        </p:nvSpPr>
        <p:spPr>
          <a:xfrm>
            <a:off x="980662" y="2120348"/>
            <a:ext cx="9925878" cy="3604591"/>
          </a:xfrm>
          <a:prstGeom prst="roundRect">
            <a:avLst>
              <a:gd name="adj" fmla="val 6535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sz="3200" dirty="0"/>
              <a:t>Maintenance</a:t>
            </a:r>
          </a:p>
          <a:p>
            <a:pPr algn="ctr"/>
            <a:r>
              <a:rPr lang="en-KR" sz="3200" dirty="0"/>
              <a:t>AI/ML</a:t>
            </a:r>
          </a:p>
          <a:p>
            <a:pPr algn="ctr"/>
            <a:r>
              <a:rPr lang="en-KR" sz="3200" dirty="0"/>
              <a:t>Testing</a:t>
            </a:r>
          </a:p>
          <a:p>
            <a:pPr algn="ctr"/>
            <a:r>
              <a:rPr lang="en-KR" sz="3200" dirty="0"/>
              <a:t>Semantics</a:t>
            </a:r>
          </a:p>
          <a:p>
            <a:pPr algn="ctr"/>
            <a:r>
              <a:rPr lang="en-KR" sz="3200" dirty="0"/>
              <a:t>Device</a:t>
            </a:r>
          </a:p>
          <a:p>
            <a:pPr algn="ctr"/>
            <a:r>
              <a:rPr lang="en-KR" sz="3200" dirty="0"/>
              <a:t>Data</a:t>
            </a:r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2595265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4FD56E-14AA-413F-ACBB-1BEE2E923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8820879" cy="1173570"/>
          </a:xfrm>
        </p:spPr>
        <p:txBody>
          <a:bodyPr>
            <a:normAutofit/>
          </a:bodyPr>
          <a:lstStyle/>
          <a:p>
            <a:r>
              <a:rPr lang="en-US" dirty="0"/>
              <a:t>Others</a:t>
            </a:r>
            <a:endParaRPr lang="de-DE" dirty="0"/>
          </a:p>
        </p:txBody>
      </p:sp>
      <p:pic>
        <p:nvPicPr>
          <p:cNvPr id="9" name="Picture 8" descr="Chart, bubble chart&#10;&#10;Description automatically generated">
            <a:extLst>
              <a:ext uri="{FF2B5EF4-FFF2-40B4-BE49-F238E27FC236}">
                <a16:creationId xmlns:a16="http://schemas.microsoft.com/office/drawing/2014/main" id="{95ED36FA-2C7D-E031-6C0E-508747C744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767" y="3084282"/>
            <a:ext cx="5358652" cy="3347920"/>
          </a:xfrm>
          <a:prstGeom prst="rect">
            <a:avLst/>
          </a:prstGeom>
        </p:spPr>
      </p:pic>
      <p:pic>
        <p:nvPicPr>
          <p:cNvPr id="11" name="Picture 10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319A9015-6B87-1BC9-078E-83C5AD686D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329" y="3372478"/>
            <a:ext cx="5459507" cy="3059724"/>
          </a:xfrm>
          <a:prstGeom prst="rect">
            <a:avLst/>
          </a:prstGeom>
        </p:spPr>
      </p:pic>
      <p:sp>
        <p:nvSpPr>
          <p:cNvPr id="12" name="Inhaltsplatzhalter 4">
            <a:extLst>
              <a:ext uri="{FF2B5EF4-FFF2-40B4-BE49-F238E27FC236}">
                <a16:creationId xmlns:a16="http://schemas.microsoft.com/office/drawing/2014/main" id="{F0DC3632-D573-7745-4122-BA3EA4424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1878560"/>
          </a:xfrm>
        </p:spPr>
        <p:txBody>
          <a:bodyPr>
            <a:normAutofit/>
          </a:bodyPr>
          <a:lstStyle/>
          <a:p>
            <a:pPr fontAlgn="ctr">
              <a:buFont typeface="Wingdings" pitchFamily="2" charset="2"/>
              <a:buChar char="q"/>
            </a:pPr>
            <a:r>
              <a:rPr lang="ko-KR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Apple</a:t>
            </a:r>
          </a:p>
          <a:p>
            <a:pPr lvl="1" fontAlgn="ctr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Introduces HomeKit Accessories</a:t>
            </a:r>
          </a:p>
          <a:p>
            <a:pPr lvl="1" fontAlgn="ctr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Control their </a:t>
            </a:r>
            <a:r>
              <a:rPr lang="en-US" altLang="ko-KR" sz="1600" dirty="0" err="1">
                <a:latin typeface="Arial" panose="020B0604020202020204" pitchFamily="34" charset="0"/>
                <a:cs typeface="Arial" panose="020B0604020202020204" pitchFamily="34" charset="0"/>
              </a:rPr>
              <a:t>homekit</a:t>
            </a: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 devices using iPhone</a:t>
            </a:r>
          </a:p>
          <a:p>
            <a:pPr marL="457200" lvl="1" indent="0" fontAlgn="ctr">
              <a:buNone/>
            </a:pPr>
            <a:endParaRPr lang="en-US" altLang="ko-K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937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4FD56E-14AA-413F-ACBB-1BEE2E923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8820879" cy="1173570"/>
          </a:xfrm>
        </p:spPr>
        <p:txBody>
          <a:bodyPr>
            <a:normAutofit/>
          </a:bodyPr>
          <a:lstStyle/>
          <a:p>
            <a:r>
              <a:rPr lang="en-US" dirty="0"/>
              <a:t>Others</a:t>
            </a:r>
            <a:endParaRPr lang="de-DE" dirty="0"/>
          </a:p>
        </p:txBody>
      </p:sp>
      <p:pic>
        <p:nvPicPr>
          <p:cNvPr id="1026" name="Picture 2" descr="모던한 대형 주택을 배경으로 전면에 Galaxy 스마트폰, 태블릿, 스마트 워치, Galaxy 북 기기가 있습니다. 4개의 화면에 모두 다양한 홈 기기 작동 옵션이 있는 스마트싱스 GUI가 보입니다.">
            <a:extLst>
              <a:ext uri="{FF2B5EF4-FFF2-40B4-BE49-F238E27FC236}">
                <a16:creationId xmlns:a16="http://schemas.microsoft.com/office/drawing/2014/main" id="{6C7CD58F-A41A-2A36-460F-E48789B2FA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54" t="33300"/>
          <a:stretch/>
        </p:blipFill>
        <p:spPr bwMode="auto">
          <a:xfrm>
            <a:off x="128390" y="1385910"/>
            <a:ext cx="6752021" cy="4409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Graphical user interface, application&#10;&#10;Description automatically generated with medium confidence">
            <a:extLst>
              <a:ext uri="{FF2B5EF4-FFF2-40B4-BE49-F238E27FC236}">
                <a16:creationId xmlns:a16="http://schemas.microsoft.com/office/drawing/2014/main" id="{8243C4BB-21E9-2649-6475-B7186BD2CF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900" y="4418106"/>
            <a:ext cx="8293100" cy="2082800"/>
          </a:xfrm>
          <a:prstGeom prst="rect">
            <a:avLst/>
          </a:prstGeom>
        </p:spPr>
      </p:pic>
      <p:sp>
        <p:nvSpPr>
          <p:cNvPr id="10" name="Inhaltsplatzhalter 4">
            <a:extLst>
              <a:ext uri="{FF2B5EF4-FFF2-40B4-BE49-F238E27FC236}">
                <a16:creationId xmlns:a16="http://schemas.microsoft.com/office/drawing/2014/main" id="{122E27CC-CE24-F0A9-CA0C-7CECC236F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9024" y="1385910"/>
            <a:ext cx="5084586" cy="2819856"/>
          </a:xfrm>
        </p:spPr>
        <p:txBody>
          <a:bodyPr>
            <a:normAutofit/>
          </a:bodyPr>
          <a:lstStyle/>
          <a:p>
            <a:pPr fontAlgn="ctr">
              <a:buFont typeface="Wingdings" pitchFamily="2" charset="2"/>
              <a:buChar char="q"/>
            </a:pPr>
            <a:r>
              <a:rPr lang="ko-KR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Samsung</a:t>
            </a:r>
          </a:p>
          <a:p>
            <a:pPr lvl="1" fontAlgn="ctr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SmartThings</a:t>
            </a:r>
          </a:p>
          <a:p>
            <a:pPr lvl="1" fontAlgn="ctr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Connect home devices</a:t>
            </a:r>
          </a:p>
          <a:p>
            <a:pPr marL="457200" lvl="1" indent="0" fontAlgn="ctr">
              <a:buNone/>
            </a:pPr>
            <a:endParaRPr lang="en-US" altLang="ko-K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7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4FD56E-14AA-413F-ACBB-1BEE2E923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8820879" cy="1173570"/>
          </a:xfrm>
        </p:spPr>
        <p:txBody>
          <a:bodyPr>
            <a:normAutofit/>
          </a:bodyPr>
          <a:lstStyle/>
          <a:p>
            <a:r>
              <a:rPr lang="en-US" dirty="0"/>
              <a:t>Others</a:t>
            </a:r>
            <a:endParaRPr lang="de-DE" dirty="0"/>
          </a:p>
        </p:txBody>
      </p:sp>
      <p:pic>
        <p:nvPicPr>
          <p:cNvPr id="1026" name="Picture 2" descr="모던한 대형 주택을 배경으로 전면에 Galaxy 스마트폰, 태블릿, 스마트 워치, Galaxy 북 기기가 있습니다. 4개의 화면에 모두 다양한 홈 기기 작동 옵션이 있는 스마트싱스 GUI가 보입니다.">
            <a:extLst>
              <a:ext uri="{FF2B5EF4-FFF2-40B4-BE49-F238E27FC236}">
                <a16:creationId xmlns:a16="http://schemas.microsoft.com/office/drawing/2014/main" id="{6C7CD58F-A41A-2A36-460F-E48789B2FA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54" t="33300"/>
          <a:stretch/>
        </p:blipFill>
        <p:spPr bwMode="auto">
          <a:xfrm>
            <a:off x="128390" y="1385910"/>
            <a:ext cx="6752021" cy="4409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Graphical user interface, application&#10;&#10;Description automatically generated with medium confidence">
            <a:extLst>
              <a:ext uri="{FF2B5EF4-FFF2-40B4-BE49-F238E27FC236}">
                <a16:creationId xmlns:a16="http://schemas.microsoft.com/office/drawing/2014/main" id="{8243C4BB-21E9-2649-6475-B7186BD2CF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900" y="4418106"/>
            <a:ext cx="8293100" cy="2082800"/>
          </a:xfrm>
          <a:prstGeom prst="rect">
            <a:avLst/>
          </a:prstGeom>
        </p:spPr>
      </p:pic>
      <p:sp>
        <p:nvSpPr>
          <p:cNvPr id="10" name="Inhaltsplatzhalter 4">
            <a:extLst>
              <a:ext uri="{FF2B5EF4-FFF2-40B4-BE49-F238E27FC236}">
                <a16:creationId xmlns:a16="http://schemas.microsoft.com/office/drawing/2014/main" id="{122E27CC-CE24-F0A9-CA0C-7CECC236F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9024" y="1385910"/>
            <a:ext cx="5084586" cy="2819856"/>
          </a:xfrm>
        </p:spPr>
        <p:txBody>
          <a:bodyPr>
            <a:normAutofit/>
          </a:bodyPr>
          <a:lstStyle/>
          <a:p>
            <a:pPr fontAlgn="ctr">
              <a:buFont typeface="Wingdings" pitchFamily="2" charset="2"/>
              <a:buChar char="q"/>
            </a:pPr>
            <a:r>
              <a:rPr lang="ko-KR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Samsung</a:t>
            </a:r>
          </a:p>
          <a:p>
            <a:pPr lvl="1" fontAlgn="ctr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SmartThings</a:t>
            </a:r>
          </a:p>
          <a:p>
            <a:pPr lvl="1" fontAlgn="ctr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Connect home devices</a:t>
            </a:r>
          </a:p>
          <a:p>
            <a:pPr marL="457200" lvl="1" indent="0" fontAlgn="ctr">
              <a:buNone/>
            </a:pPr>
            <a:endParaRPr lang="en-US" altLang="ko-K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4DBCC3AB-5353-A277-A8FC-7FB51132D6B0}"/>
              </a:ext>
            </a:extLst>
          </p:cNvPr>
          <p:cNvSpPr/>
          <p:nvPr/>
        </p:nvSpPr>
        <p:spPr>
          <a:xfrm>
            <a:off x="980662" y="2120348"/>
            <a:ext cx="9925878" cy="3604591"/>
          </a:xfrm>
          <a:prstGeom prst="roundRect">
            <a:avLst>
              <a:gd name="adj" fmla="val 6535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sz="6000" b="1" dirty="0"/>
              <a:t>Still</a:t>
            </a:r>
            <a:r>
              <a:rPr lang="en-KR" sz="3200" dirty="0"/>
              <a:t> </a:t>
            </a:r>
          </a:p>
          <a:p>
            <a:pPr algn="ctr"/>
            <a:r>
              <a:rPr lang="en-US" sz="3200" dirty="0"/>
              <a:t>Domains are f</a:t>
            </a:r>
            <a:r>
              <a:rPr lang="en-KR" sz="3200" dirty="0"/>
              <a:t>ragmented</a:t>
            </a:r>
          </a:p>
          <a:p>
            <a:pPr algn="ctr"/>
            <a:r>
              <a:rPr lang="en-KR" sz="3200" dirty="0"/>
              <a:t>Proprietary solutions are used</a:t>
            </a:r>
          </a:p>
          <a:p>
            <a:pPr algn="ctr"/>
            <a:endParaRPr lang="en-KR" sz="3200" dirty="0"/>
          </a:p>
          <a:p>
            <a:pPr algn="ctr"/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5521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4FD56E-14AA-413F-ACBB-1BEE2E923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723704" cy="1173570"/>
          </a:xfrm>
        </p:spPr>
        <p:txBody>
          <a:bodyPr>
            <a:normAutofit/>
          </a:bodyPr>
          <a:lstStyle/>
          <a:p>
            <a:r>
              <a:rPr lang="en-US" dirty="0"/>
              <a:t>Open source communities</a:t>
            </a:r>
            <a:endParaRPr lang="de-DE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6F98D4E-6DED-3C4A-8756-28CEF8EDE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52282"/>
            <a:ext cx="11704904" cy="4978335"/>
          </a:xfrm>
        </p:spPr>
        <p:txBody>
          <a:bodyPr>
            <a:normAutofit fontScale="85000" lnSpcReduction="20000"/>
          </a:bodyPr>
          <a:lstStyle/>
          <a:p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OCEAN Mobius (active)</a:t>
            </a: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Used in Smart City and many IoT domains (factory, energy, UAV, </a:t>
            </a:r>
            <a:r>
              <a:rPr lang="en-US" altLang="ko-KR" sz="16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Rel-2</a:t>
            </a: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New features are not yet implemented </a:t>
            </a:r>
          </a:p>
          <a:p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OM2M (active)</a:t>
            </a: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Used in many IoT domains (smart city, building, energy, </a:t>
            </a:r>
            <a:r>
              <a:rPr lang="en-US" altLang="ko-KR" sz="16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Showed various interworking (e.g., interworked with IBM Watson, PoC for AI services)</a:t>
            </a: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Maintenance issues (because of a strict policy from the Eclipse foundation)</a:t>
            </a:r>
          </a:p>
          <a:p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ACME (active)</a:t>
            </a: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Easy to install and extensible CSE with a </a:t>
            </a:r>
            <a:r>
              <a:rPr lang="en-US" altLang="ko-KR" sz="1600" dirty="0" err="1">
                <a:latin typeface="Arial" panose="020B0604020202020204" pitchFamily="34" charset="0"/>
                <a:cs typeface="Arial" panose="020B0604020202020204" pitchFamily="34" charset="0"/>
              </a:rPr>
              <a:t>WebUI</a:t>
            </a:r>
            <a:endParaRPr lang="en-US" altLang="ko-K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Educational purposes</a:t>
            </a: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Keep extending </a:t>
            </a:r>
          </a:p>
          <a:p>
            <a:r>
              <a:rPr lang="en-US" altLang="ko-KR" sz="2000" dirty="0" err="1">
                <a:latin typeface="Arial" panose="020B0604020202020204" pitchFamily="34" charset="0"/>
                <a:cs typeface="Arial" panose="020B0604020202020204" pitchFamily="34" charset="0"/>
              </a:rPr>
              <a:t>TinyIoT</a:t>
            </a:r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 (new)</a:t>
            </a: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Focus on the development of tiny oneM2M server that can run even in an edge/fog node. </a:t>
            </a:r>
          </a:p>
          <a:p>
            <a:pPr lvl="1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Implemented in C</a:t>
            </a:r>
          </a:p>
          <a:p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OASIS SI (inactivate)</a:t>
            </a:r>
          </a:p>
          <a:p>
            <a:r>
              <a:rPr lang="en-US" altLang="ko-KR" sz="2000" dirty="0" err="1">
                <a:latin typeface="Arial" panose="020B0604020202020204" pitchFamily="34" charset="0"/>
                <a:cs typeface="Arial" panose="020B0604020202020204" pitchFamily="34" charset="0"/>
              </a:rPr>
              <a:t>OpenMTC</a:t>
            </a:r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 (inactivate)</a:t>
            </a:r>
          </a:p>
          <a:p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ATIS OS-IoT (inactivate)</a:t>
            </a:r>
          </a:p>
          <a:p>
            <a:r>
              <a:rPr lang="en-US" altLang="ko-KR" sz="2000" dirty="0" err="1">
                <a:latin typeface="Arial" panose="020B0604020202020204" pitchFamily="34" charset="0"/>
                <a:cs typeface="Arial" panose="020B0604020202020204" pitchFamily="34" charset="0"/>
              </a:rPr>
              <a:t>IoTDM</a:t>
            </a:r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 (inactivate)</a:t>
            </a:r>
          </a:p>
        </p:txBody>
      </p:sp>
    </p:spTree>
    <p:extLst>
      <p:ext uri="{BB962C8B-B14F-4D97-AF65-F5344CB8AC3E}">
        <p14:creationId xmlns:p14="http://schemas.microsoft.com/office/powerpoint/2010/main" val="948743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4F5C8FB5-CBA3-4CF5-BE06-6B740F8F1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go</a:t>
            </a:r>
            <a:r>
              <a:rPr lang="de-DE" dirty="0"/>
              <a:t>? 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ACE80DD8-EF33-4FF5-800D-CBC2D84DA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621873"/>
          </a:xfrm>
        </p:spPr>
        <p:txBody>
          <a:bodyPr>
            <a:normAutofit/>
          </a:bodyPr>
          <a:lstStyle/>
          <a:p>
            <a:pPr fontAlgn="ctr">
              <a:buFont typeface="Wingdings" pitchFamily="2" charset="2"/>
              <a:buChar char="q"/>
            </a:pPr>
            <a:r>
              <a:rPr lang="ko-KR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Consider to support and interwork with new technologies (some key words)</a:t>
            </a:r>
          </a:p>
          <a:p>
            <a:pPr lvl="1" fontAlgn="ctr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6G </a:t>
            </a:r>
          </a:p>
          <a:p>
            <a:pPr lvl="1" fontAlgn="ctr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Metaverse </a:t>
            </a:r>
          </a:p>
          <a:p>
            <a:pPr lvl="1" fontAlgn="ctr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Blockchain</a:t>
            </a:r>
          </a:p>
          <a:p>
            <a:pPr lvl="1" fontAlgn="ctr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AI/ML</a:t>
            </a:r>
          </a:p>
          <a:p>
            <a:pPr lvl="1" fontAlgn="ctr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Quantum computing</a:t>
            </a:r>
          </a:p>
          <a:p>
            <a:pPr lvl="1" fontAlgn="ctr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Web 3.0</a:t>
            </a:r>
          </a:p>
          <a:p>
            <a:pPr fontAlgn="ctr">
              <a:buFont typeface="Wingdings" pitchFamily="2" charset="2"/>
              <a:buChar char="q"/>
            </a:pPr>
            <a:r>
              <a:rPr lang="ko-KR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Still many features uncovered</a:t>
            </a:r>
          </a:p>
          <a:p>
            <a:pPr fontAlgn="ctr">
              <a:buFont typeface="Wingdings" pitchFamily="2" charset="2"/>
              <a:buChar char="q"/>
            </a:pPr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 Outreach to various industries (ITS, Smart City, Factory, </a:t>
            </a:r>
            <a:r>
              <a:rPr lang="en-US" altLang="ko-KR" sz="20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fontAlgn="ctr">
              <a:buFont typeface="Wingdings" pitchFamily="2" charset="2"/>
              <a:buChar char="q"/>
            </a:pPr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 Engage with other standards</a:t>
            </a:r>
          </a:p>
          <a:p>
            <a:pPr lvl="1" fontAlgn="ctr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3GPP </a:t>
            </a:r>
          </a:p>
          <a:p>
            <a:pPr lvl="1" fontAlgn="ctr"/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ETSI MEC,</a:t>
            </a:r>
            <a:r>
              <a:rPr lang="ko-KR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600" dirty="0">
                <a:latin typeface="Arial" panose="020B0604020202020204" pitchFamily="34" charset="0"/>
                <a:cs typeface="Arial" panose="020B0604020202020204" pitchFamily="34" charset="0"/>
              </a:rPr>
              <a:t>ETSI CIM, ETSI ITS, etc. </a:t>
            </a:r>
          </a:p>
          <a:p>
            <a:pPr lvl="1" fontAlgn="ctr"/>
            <a:endParaRPr lang="en-US" altLang="ko-K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fontAlgn="ctr"/>
            <a:endParaRPr lang="en-US" altLang="ko-K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983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590</Words>
  <Application>Microsoft Macintosh PowerPoint</Application>
  <PresentationFormat>Widescreen</PresentationFormat>
  <Paragraphs>140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Myriad Pro</vt:lpstr>
      <vt:lpstr>Myriad Pro Light</vt:lpstr>
      <vt:lpstr>Arial</vt:lpstr>
      <vt:lpstr>Calibri</vt:lpstr>
      <vt:lpstr>Wingdings</vt:lpstr>
      <vt:lpstr>Office Theme</vt:lpstr>
      <vt:lpstr>oneM2M development and directions</vt:lpstr>
      <vt:lpstr>oneM2M Status</vt:lpstr>
      <vt:lpstr>Recent oneM2M activities</vt:lpstr>
      <vt:lpstr>Recent oneM2M activities</vt:lpstr>
      <vt:lpstr>Others</vt:lpstr>
      <vt:lpstr>Others</vt:lpstr>
      <vt:lpstr>Others</vt:lpstr>
      <vt:lpstr>Open source communities</vt:lpstr>
      <vt:lpstr>Where to go? </vt:lpstr>
      <vt:lpstr>Thank you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JSong</cp:lastModifiedBy>
  <cp:revision>187</cp:revision>
  <dcterms:created xsi:type="dcterms:W3CDTF">2017-09-21T15:46:31Z</dcterms:created>
  <dcterms:modified xsi:type="dcterms:W3CDTF">2022-07-11T12:12:07Z</dcterms:modified>
</cp:coreProperties>
</file>