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12" r:id="rId2"/>
    <p:sldId id="449" r:id="rId3"/>
    <p:sldId id="459" r:id="rId4"/>
    <p:sldId id="268" r:id="rId5"/>
    <p:sldId id="270" r:id="rId6"/>
    <p:sldId id="271" r:id="rId7"/>
    <p:sldId id="258" r:id="rId8"/>
    <p:sldId id="260" r:id="rId9"/>
    <p:sldId id="454" r:id="rId10"/>
    <p:sldId id="460" r:id="rId11"/>
    <p:sldId id="457" r:id="rId12"/>
    <p:sldId id="263" r:id="rId13"/>
    <p:sldId id="264" r:id="rId14"/>
    <p:sldId id="266" r:id="rId15"/>
    <p:sldId id="44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7354CB4-959C-B3AD-07C1-1C037DF4065F}" name="James Page" initials="JP" userId="James Page" providerId="None"/>
  <p188:author id="{93D88DEB-2362-AF2E-71B5-BB5B3975D364}" name="Toni Brown" initials="TB" userId="Toni Brown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ne Garfitt" initials="JG" lastIdx="5" clrIdx="0">
    <p:extLst>
      <p:ext uri="{19B8F6BF-5375-455C-9EA6-DF929625EA0E}">
        <p15:presenceInfo xmlns:p15="http://schemas.microsoft.com/office/powerpoint/2012/main" userId="1cbd19617fdeafa9" providerId="Windows Live"/>
      </p:ext>
    </p:extLst>
  </p:cmAuthor>
  <p:cmAuthor id="2" name="Callie Sowerby" initials="CS" lastIdx="2" clrIdx="1">
    <p:extLst>
      <p:ext uri="{19B8F6BF-5375-455C-9EA6-DF929625EA0E}">
        <p15:presenceInfo xmlns:p15="http://schemas.microsoft.com/office/powerpoint/2012/main" userId="713725295af3f341" providerId="Windows Live"/>
      </p:ext>
    </p:extLst>
  </p:cmAuthor>
  <p:cmAuthor id="3" name="Jayne Garfitt" initials="JG [2]" lastIdx="1" clrIdx="2">
    <p:extLst>
      <p:ext uri="{19B8F6BF-5375-455C-9EA6-DF929625EA0E}">
        <p15:presenceInfo xmlns:p15="http://schemas.microsoft.com/office/powerpoint/2012/main" userId="Jayne Garfitt" providerId="None"/>
      </p:ext>
    </p:extLst>
  </p:cmAuthor>
  <p:cmAuthor id="4" name="kelly.pyart@proactivepr.onmicrosoft.com" initials="k" lastIdx="1" clrIdx="3">
    <p:extLst>
      <p:ext uri="{19B8F6BF-5375-455C-9EA6-DF929625EA0E}">
        <p15:presenceInfo xmlns:p15="http://schemas.microsoft.com/office/powerpoint/2012/main" userId="S::kelly.pyart@proactivepr.onmicrosoft.com::0987e96c-6a2a-47a0-87e1-9a34a4e50dd3" providerId="AD"/>
      </p:ext>
    </p:extLst>
  </p:cmAuthor>
  <p:cmAuthor id="5" name="Jessica Seddon" initials="JS" lastIdx="2" clrIdx="4">
    <p:extLst>
      <p:ext uri="{19B8F6BF-5375-455C-9EA6-DF929625EA0E}">
        <p15:presenceInfo xmlns:p15="http://schemas.microsoft.com/office/powerpoint/2012/main" userId="4887c9b75c1a779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5054"/>
    <a:srgbClr val="668C97"/>
    <a:srgbClr val="8C0000"/>
    <a:srgbClr val="C63133"/>
    <a:srgbClr val="668C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594" autoAdjust="0"/>
    <p:restoredTop sz="94061" autoAdjust="0"/>
  </p:normalViewPr>
  <p:slideViewPr>
    <p:cSldViewPr snapToGrid="0">
      <p:cViewPr varScale="1">
        <p:scale>
          <a:sx n="85" d="100"/>
          <a:sy n="85" d="100"/>
        </p:scale>
        <p:origin x="58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62" b="0" i="0" u="none" strike="noStrike" baseline="0" dirty="0">
                <a:effectLst/>
                <a:latin typeface="Myriad Pro" panose="020B0503030403020204" charset="0"/>
              </a:rPr>
              <a:t>Views of Executive Viewpoints</a:t>
            </a:r>
            <a:endParaRPr lang="en-US" dirty="0">
              <a:latin typeface="Myriad Pro" panose="020B050303040302020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592430062453525E-2"/>
          <c:y val="0.17202324833858046"/>
          <c:w val="0.93265106684546573"/>
          <c:h val="0.715833508921142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yriad Pro" panose="020B0503030403020204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Sheet1!$A$2:$A$14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74</c:v>
                </c:pt>
                <c:pt idx="1">
                  <c:v>27</c:v>
                </c:pt>
                <c:pt idx="2">
                  <c:v>25</c:v>
                </c:pt>
                <c:pt idx="3">
                  <c:v>42</c:v>
                </c:pt>
                <c:pt idx="4">
                  <c:v>45</c:v>
                </c:pt>
                <c:pt idx="5">
                  <c:v>106</c:v>
                </c:pt>
                <c:pt idx="6">
                  <c:v>14</c:v>
                </c:pt>
                <c:pt idx="7">
                  <c:v>17</c:v>
                </c:pt>
                <c:pt idx="8">
                  <c:v>28</c:v>
                </c:pt>
                <c:pt idx="9">
                  <c:v>27</c:v>
                </c:pt>
                <c:pt idx="10">
                  <c:v>179</c:v>
                </c:pt>
                <c:pt idx="11">
                  <c:v>215</c:v>
                </c:pt>
                <c:pt idx="12">
                  <c:v>399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BE-4FAD-91B2-9CD079821E5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8339263"/>
        <c:axId val="178339679"/>
      </c:barChart>
      <c:dateAx>
        <c:axId val="178339263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/>
                <a:ea typeface="+mn-ea"/>
                <a:cs typeface="+mn-cs"/>
              </a:defRPr>
            </a:pPr>
            <a:endParaRPr lang="en-US"/>
          </a:p>
        </c:txPr>
        <c:crossAx val="178339679"/>
        <c:crosses val="autoZero"/>
        <c:auto val="1"/>
        <c:lblOffset val="100"/>
        <c:baseTimeUnit val="months"/>
      </c:dateAx>
      <c:valAx>
        <c:axId val="1783396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339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/>
                <a:ea typeface="+mn-ea"/>
                <a:cs typeface="+mn-cs"/>
              </a:defRPr>
            </a:pPr>
            <a:r>
              <a:rPr lang="en-US"/>
              <a:t>oneM2M - total number of unique visits monthly</a:t>
            </a:r>
            <a:endParaRPr lang="en-IN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yriad Pro" panose="020B0503030403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885171659852759"/>
          <c:y val="0.29466131058433842"/>
          <c:w val="0.84715125753113463"/>
          <c:h val="0.4618295674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Unique visitors
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yriad Pro" panose="020B0503030403020204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Sheet1!$A$2:$A$14</c:f>
              <c:numCache>
                <c:formatCode>mmm\-yy</c:formatCode>
                <c:ptCount val="13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2239</c:v>
                </c:pt>
                <c:pt idx="1">
                  <c:v>2293</c:v>
                </c:pt>
                <c:pt idx="2">
                  <c:v>1946</c:v>
                </c:pt>
                <c:pt idx="3">
                  <c:v>1886</c:v>
                </c:pt>
                <c:pt idx="4">
                  <c:v>2197</c:v>
                </c:pt>
                <c:pt idx="5">
                  <c:v>2030</c:v>
                </c:pt>
                <c:pt idx="6">
                  <c:v>1671</c:v>
                </c:pt>
                <c:pt idx="7">
                  <c:v>1547</c:v>
                </c:pt>
                <c:pt idx="8">
                  <c:v>1529</c:v>
                </c:pt>
                <c:pt idx="9">
                  <c:v>1684</c:v>
                </c:pt>
                <c:pt idx="10">
                  <c:v>1783</c:v>
                </c:pt>
                <c:pt idx="11">
                  <c:v>2188</c:v>
                </c:pt>
                <c:pt idx="12">
                  <c:v>1943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17-4874-958D-5BD6CAD7B69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11709488"/>
        <c:axId val="1911722384"/>
      </c:barChart>
      <c:dateAx>
        <c:axId val="1911709488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/>
                <a:ea typeface="+mn-ea"/>
                <a:cs typeface="+mn-cs"/>
              </a:defRPr>
            </a:pPr>
            <a:endParaRPr lang="en-US"/>
          </a:p>
        </c:txPr>
        <c:crossAx val="1911722384"/>
        <c:crosses val="autoZero"/>
        <c:auto val="1"/>
        <c:lblOffset val="100"/>
        <c:baseTimeUnit val="months"/>
      </c:dateAx>
      <c:valAx>
        <c:axId val="1911722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/>
                <a:ea typeface="+mn-ea"/>
                <a:cs typeface="+mn-cs"/>
              </a:defRPr>
            </a:pPr>
            <a:endParaRPr lang="en-US"/>
          </a:p>
        </c:txPr>
        <c:crossAx val="1911709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Myriad Pro" panose="020B0503030403020204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51F4-7F07-400E-A03E-ADA4CCC86208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F79383-E4C0-4FC2-A15A-FDB4117861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205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imlsystems.org/2022/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7" name="Google Shape;177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8" name="Google Shape;178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IN"/>
              <a:t>4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5" name="Google Shape;195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050"/>
          </a:p>
        </p:txBody>
      </p:sp>
      <p:sp>
        <p:nvSpPr>
          <p:cNvPr id="196" name="Google Shape;196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IN"/>
              <a:t>5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6" name="Google Shape;206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050"/>
          </a:p>
        </p:txBody>
      </p:sp>
      <p:sp>
        <p:nvSpPr>
          <p:cNvPr id="207" name="Google Shape;207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IN"/>
              <a:t>6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IN" sz="1000" b="1" dirty="0">
                <a:solidFill>
                  <a:srgbClr val="545054"/>
                </a:solidFill>
                <a:latin typeface="Open Sans"/>
                <a:ea typeface="Open Sans"/>
                <a:cs typeface="Open Sans"/>
                <a:sym typeface="Open Sans"/>
              </a:rPr>
              <a:t>Partner Driven: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tabLst/>
              <a:defRPr/>
            </a:pPr>
            <a:endParaRPr lang="nl-NL" sz="1000" u="none" strike="noStrike" cap="none" dirty="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en-IN" sz="1000" b="1" dirty="0">
              <a:solidFill>
                <a:srgbClr val="545054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IN" sz="1000" b="1" dirty="0">
                <a:solidFill>
                  <a:srgbClr val="545054"/>
                </a:solidFill>
                <a:latin typeface="Open Sans"/>
                <a:ea typeface="Open Sans"/>
                <a:cs typeface="Open Sans"/>
                <a:sym typeface="Open Sans"/>
              </a:rPr>
              <a:t>Industry Event</a:t>
            </a:r>
            <a:endParaRPr sz="1000" dirty="0">
              <a:latin typeface="Open Sans"/>
              <a:ea typeface="Open Sans"/>
              <a:cs typeface="Open Sans"/>
              <a:sym typeface="Open Sans"/>
            </a:endParaRPr>
          </a:p>
          <a:p>
            <a:pPr marL="269999" lvl="0" indent="-153499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1000"/>
              <a:buChar char="•"/>
            </a:pPr>
            <a:r>
              <a:rPr lang="en-IN" sz="1000" u="sng" dirty="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12-15 Oct’22: The 2</a:t>
            </a:r>
            <a:r>
              <a:rPr lang="en-IN" sz="1000" u="sng" baseline="30000" dirty="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nd</a:t>
            </a:r>
            <a:r>
              <a:rPr lang="en-IN" sz="1000" u="sng" dirty="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International Conference on AI-ML-Systems (AIMLSystems'22), Bangalore, India</a:t>
            </a:r>
            <a:endParaRPr sz="1000" u="sng" dirty="0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None/>
            </a:pPr>
            <a:endParaRPr sz="1050" dirty="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None/>
            </a:pPr>
            <a:r>
              <a:rPr lang="en-IN" sz="1150" b="1" dirty="0">
                <a:latin typeface="Open Sans"/>
                <a:ea typeface="Open Sans"/>
                <a:cs typeface="Open Sans"/>
                <a:sym typeface="Open Sans"/>
              </a:rPr>
              <a:t>Total Speaking Opportunities for CY’22</a:t>
            </a:r>
            <a:endParaRPr sz="1150" b="1"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Char char="-"/>
            </a:pPr>
            <a:r>
              <a:rPr lang="en-IN" sz="1000" dirty="0">
                <a:latin typeface="Open Sans"/>
                <a:ea typeface="Open Sans"/>
                <a:cs typeface="Open Sans"/>
                <a:sym typeface="Open Sans"/>
              </a:rPr>
              <a:t>WORLD SMART CITY EXPO 2022 – Korea - 31 Aug-2 Sep’22</a:t>
            </a:r>
            <a:endParaRPr sz="1000"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rial"/>
              <a:buChar char="-"/>
            </a:pPr>
            <a:r>
              <a:rPr lang="en-IN" sz="1000" dirty="0">
                <a:latin typeface="Open Sans"/>
                <a:ea typeface="Open Sans"/>
                <a:cs typeface="Open Sans"/>
                <a:sym typeface="Open Sans"/>
              </a:rPr>
              <a:t>Embedded Technology Convention ASIA - 28-29 Sep’22</a:t>
            </a:r>
            <a:endParaRPr sz="1000"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rial"/>
              <a:buChar char="-"/>
            </a:pPr>
            <a:r>
              <a:rPr lang="en-IN" sz="1000" dirty="0">
                <a:latin typeface="Open Sans"/>
                <a:ea typeface="Open Sans"/>
                <a:cs typeface="Open Sans"/>
                <a:sym typeface="Open Sans"/>
              </a:rPr>
              <a:t>India Mobile Congress- 18-20 Oct’22</a:t>
            </a:r>
            <a:endParaRPr sz="1000"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rial"/>
              <a:buChar char="-"/>
            </a:pPr>
            <a:r>
              <a:rPr lang="en-IN" sz="1000" dirty="0">
                <a:latin typeface="Open Sans"/>
                <a:ea typeface="Open Sans"/>
                <a:cs typeface="Open Sans"/>
                <a:sym typeface="Open Sans"/>
              </a:rPr>
              <a:t>TSDSI Tech Deep Dive - 15-18 Nov’22</a:t>
            </a:r>
            <a:endParaRPr sz="1000"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rial"/>
              <a:buChar char="-"/>
            </a:pPr>
            <a:r>
              <a:rPr lang="en-IN" sz="1000" dirty="0">
                <a:latin typeface="Open Sans"/>
                <a:ea typeface="Open Sans"/>
                <a:cs typeface="Open Sans"/>
                <a:sym typeface="Open Sans"/>
              </a:rPr>
              <a:t>5th INTERNATIONAL CONFERENCE ON FUTURE SMART CITIES (FSC) - 18-20 Nov’22 (Malaysia)</a:t>
            </a:r>
            <a:endParaRPr sz="1000"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Arial"/>
              <a:buChar char="-"/>
            </a:pPr>
            <a:r>
              <a:rPr lang="en-IN" sz="1000" dirty="0">
                <a:latin typeface="Open Sans"/>
                <a:ea typeface="Open Sans"/>
                <a:cs typeface="Open Sans"/>
                <a:sym typeface="Open Sans"/>
              </a:rPr>
              <a:t>IET Future Tech Congress 2022 (</a:t>
            </a:r>
            <a:r>
              <a:rPr lang="en-IN" sz="1000" dirty="0" err="1">
                <a:latin typeface="Open Sans"/>
                <a:ea typeface="Open Sans"/>
                <a:cs typeface="Open Sans"/>
                <a:sym typeface="Open Sans"/>
              </a:rPr>
              <a:t>phygital</a:t>
            </a:r>
            <a:r>
              <a:rPr lang="en-IN" sz="1000" dirty="0">
                <a:latin typeface="Open Sans"/>
                <a:ea typeface="Open Sans"/>
                <a:cs typeface="Open Sans"/>
                <a:sym typeface="Open Sans"/>
              </a:rPr>
              <a:t> event) - 22-23 Nov’22</a:t>
            </a:r>
            <a:endParaRPr sz="1000"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5" name="Google Shape;9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IN"/>
              <a:t>7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IN"/>
              <a:t>8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5" name="Google Shape;13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3" name="Google Shape;1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2" name="Google Shape;162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IN"/>
              <a:t>14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9E4586-2DBB-4F6A-8761-93F509B94B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73101" y="233777"/>
            <a:ext cx="2475191" cy="1816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931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7948F3-CF53-4D48-A11E-3282FDFFE2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9790" y="215009"/>
            <a:ext cx="2472419" cy="181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25E693-F9D9-4F55-8CA6-8DAB53C5DF0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59780" y="293244"/>
            <a:ext cx="2296511" cy="1685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  <a:lvl2pPr>
              <a:defRPr>
                <a:latin typeface="Myriad Pro" panose="020B0503030403020204" pitchFamily="34" charset="0"/>
              </a:defRPr>
            </a:lvl2pPr>
            <a:lvl3pPr>
              <a:defRPr>
                <a:latin typeface="Myriad Pro" panose="020B0503030403020204" pitchFamily="34" charset="0"/>
              </a:defRPr>
            </a:lvl3pPr>
            <a:lvl4pPr>
              <a:defRPr>
                <a:latin typeface="Myriad Pro" panose="020B0503030403020204" pitchFamily="34" charset="0"/>
              </a:defRPr>
            </a:lvl4pPr>
            <a:lvl5pPr>
              <a:defRPr>
                <a:latin typeface="Myriad Pro" panose="020B0503030403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91D535-84AE-4290-9F60-28C8C000F53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748241" y="91052"/>
            <a:ext cx="1325890" cy="973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62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onem2m.org/membership/executive-viewpoints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onem2m.org/index.php?title=Main_Page" TargetMode="External"/><Relationship Id="rId7" Type="http://schemas.openxmlformats.org/officeDocument/2006/relationships/hyperlink" Target="https://mooc.indiaeu-ictstandards.in/courses/onem2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iki.onem2m.org/index.php?title=OneM2M_hackster" TargetMode="External"/><Relationship Id="rId5" Type="http://schemas.openxmlformats.org/officeDocument/2006/relationships/hyperlink" Target="https://wiki.onem2m.org/index.php?title=Semantic_tutorials" TargetMode="Externa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onem2m/" TargetMode="External"/><Relationship Id="rId13" Type="http://schemas.openxmlformats.org/officeDocument/2006/relationships/image" Target="../media/image15.svg"/><Relationship Id="rId18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1.svg"/><Relationship Id="rId12" Type="http://schemas.openxmlformats.org/officeDocument/2006/relationships/image" Target="../media/image14.png"/><Relationship Id="rId17" Type="http://schemas.openxmlformats.org/officeDocument/2006/relationships/hyperlink" Target="https://www.onem2m.org/" TargetMode="External"/><Relationship Id="rId2" Type="http://schemas.openxmlformats.org/officeDocument/2006/relationships/hyperlink" Target="https://twitter.com/oneM2M" TargetMode="External"/><Relationship Id="rId16" Type="http://schemas.openxmlformats.org/officeDocument/2006/relationships/image" Target="../media/image17.sv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11" Type="http://schemas.openxmlformats.org/officeDocument/2006/relationships/hyperlink" Target="https://github.com/oneM2M-Tutorials" TargetMode="External"/><Relationship Id="rId5" Type="http://schemas.openxmlformats.org/officeDocument/2006/relationships/hyperlink" Target="https://www.youtube.com/c/Onem2mOrg" TargetMode="External"/><Relationship Id="rId15" Type="http://schemas.openxmlformats.org/officeDocument/2006/relationships/image" Target="../media/image16.png"/><Relationship Id="rId10" Type="http://schemas.openxmlformats.org/officeDocument/2006/relationships/image" Target="../media/image13.svg"/><Relationship Id="rId19" Type="http://schemas.openxmlformats.org/officeDocument/2006/relationships/image" Target="../media/image19.svg"/><Relationship Id="rId4" Type="http://schemas.openxmlformats.org/officeDocument/2006/relationships/image" Target="../media/image9.svg"/><Relationship Id="rId9" Type="http://schemas.openxmlformats.org/officeDocument/2006/relationships/image" Target="../media/image12.png"/><Relationship Id="rId14" Type="http://schemas.openxmlformats.org/officeDocument/2006/relationships/hyperlink" Target="https://wiki.onem2m.org/index.php?title=Main_Pag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onem2m.org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tsi.org/e-brochure/Magazine/April-2022/mobile/index.html#p=21" TargetMode="External"/><Relationship Id="rId3" Type="http://schemas.openxmlformats.org/officeDocument/2006/relationships/hyperlink" Target="https://onem2m.org/iot-news/777-a-scalable-standards-based-approach-for-iot-data-sharing-and-ecosystem-monetization" TargetMode="External"/><Relationship Id="rId7" Type="http://schemas.openxmlformats.org/officeDocument/2006/relationships/hyperlink" Target="https://www.innovatingcanada.ca/technology/internet-of-things/iot-standardisation-for-long-term-innovati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pipelinepub.com/IoT-2022/intelligent-IoT-systems" TargetMode="External"/><Relationship Id="rId5" Type="http://schemas.openxmlformats.org/officeDocument/2006/relationships/hyperlink" Target="https://interoperability.news/2022/05/interoperability-of-things/" TargetMode="External"/><Relationship Id="rId4" Type="http://schemas.openxmlformats.org/officeDocument/2006/relationships/hyperlink" Target="https://iotbusinessnews.com/2022/04/06/71164-iot-and-sustainability/" TargetMode="External"/><Relationship Id="rId9" Type="http://schemas.openxmlformats.org/officeDocument/2006/relationships/hyperlink" Target="https://www.etsi.org/e-brochure/Magazine/July-2022/mobile/index.html#p=22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onem2m.org/membership/executive-viewpoints/785-m-wetterwald-interview" TargetMode="External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onem2m.org/iot-news/794-resources-for-developers-working-with-onem2m" TargetMode="External"/><Relationship Id="rId5" Type="http://schemas.openxmlformats.org/officeDocument/2006/relationships/hyperlink" Target="https://onem2m.org/membership/executive-viewpoints/795-onem2m-interview-selvan-ss" TargetMode="External"/><Relationship Id="rId4" Type="http://schemas.openxmlformats.org/officeDocument/2006/relationships/hyperlink" Target="https://onem2m.org/membership/executive-viewpoints/793-onem2m-roadmap-interview-hechwartner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sites.google.com/view/intranse." TargetMode="External"/><Relationship Id="rId3" Type="http://schemas.openxmlformats.org/officeDocument/2006/relationships/hyperlink" Target="https://docs.google.com/spreadsheets/d/1RikZmqw7vbcXsvmrHTCGTgK2TDCld51rI7za7ZtpYAk/edit#gid=1270870760" TargetMode="External"/><Relationship Id="rId7" Type="http://schemas.openxmlformats.org/officeDocument/2006/relationships/hyperlink" Target="https://tsdsi.in/event/webinar-series-on-iot-m2m-applications-for-verticals-webinar-on-utilitie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tsdsi.in/event/webinar-series-on-iot-m2m-applications-for-verticals-webinar-on-transportation/" TargetMode="External"/><Relationship Id="rId11" Type="http://schemas.openxmlformats.org/officeDocument/2006/relationships/hyperlink" Target="https://onem2m.org/iot-events/event/796-webinar-on-iot-m2m-security" TargetMode="External"/><Relationship Id="rId5" Type="http://schemas.openxmlformats.org/officeDocument/2006/relationships/hyperlink" Target="https://www.indico-ictstandards.eu/upcoming-events/brazil/eu-brazil-cooperation-workshop-on-iot-policy-regulations-and-standards" TargetMode="External"/><Relationship Id="rId10" Type="http://schemas.openxmlformats.org/officeDocument/2006/relationships/hyperlink" Target="https://www.embeddedtechconvention.com/speakers/bob-flynn/" TargetMode="External"/><Relationship Id="rId4" Type="http://schemas.openxmlformats.org/officeDocument/2006/relationships/hyperlink" Target="https://www.onem2m.org/iot-events/event/779-eu-republic-of-korea-cooperation-workshop-on-iot-and-smart-cities" TargetMode="External"/><Relationship Id="rId9" Type="http://schemas.openxmlformats.org/officeDocument/2006/relationships/hyperlink" Target="https://onem2m.org/iot-events/event/778-ccsp-and-cosmi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tsi.org/events/2068-etsi-security-conference#pane-2/" TargetMode="External"/><Relationship Id="rId7" Type="http://schemas.openxmlformats.org/officeDocument/2006/relationships/hyperlink" Target="https://docs.google.com/spreadsheets/d/1RikZmqw7vbcXsvmrHTCGTgK2TDCld51rI7za7ZtpYAk/edit#gid=127087076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iotconferences.org/" TargetMode="External"/><Relationship Id="rId5" Type="http://schemas.openxmlformats.org/officeDocument/2006/relationships/hyperlink" Target="https://www.embeddedtechconventionasia.com/" TargetMode="External"/><Relationship Id="rId4" Type="http://schemas.openxmlformats.org/officeDocument/2006/relationships/hyperlink" Target="https://onem2m.org/iot-events/event/780-etsi-iot-week-2022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7AE66-A952-421C-B0D0-F3D4B45DC6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Marcom Report to TP# 55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763977-84BD-4E99-AD18-9DDEF7B29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1</a:t>
            </a:fld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1235D6C-698B-42A0-9227-F725EBA75B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Bindoo Srivastava</a:t>
            </a:r>
          </a:p>
          <a:p>
            <a:r>
              <a:rPr lang="en-GB" dirty="0"/>
              <a:t>11 July 2022</a:t>
            </a:r>
          </a:p>
        </p:txBody>
      </p:sp>
    </p:spTree>
    <p:extLst>
      <p:ext uri="{BB962C8B-B14F-4D97-AF65-F5344CB8AC3E}">
        <p14:creationId xmlns:p14="http://schemas.microsoft.com/office/powerpoint/2010/main" val="4093725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37249-5599-E0C5-9918-6EA533999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039" y="3875314"/>
            <a:ext cx="7850299" cy="1173570"/>
          </a:xfrm>
        </p:spPr>
        <p:txBody>
          <a:bodyPr/>
          <a:lstStyle/>
          <a:p>
            <a:r>
              <a:rPr lang="en-US" dirty="0"/>
              <a:t>Reference Slides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D3D34-B094-3A21-37CE-A27C6BC61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488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CCA0B-A7AB-6A68-A473-7D1057CEA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9E54A9-0DE6-3852-E91D-0F053DC22334}"/>
              </a:ext>
            </a:extLst>
          </p:cNvPr>
          <p:cNvSpPr txBox="1"/>
          <p:nvPr/>
        </p:nvSpPr>
        <p:spPr>
          <a:xfrm>
            <a:off x="334696" y="1308853"/>
            <a:ext cx="11515182" cy="487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b="1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Thought Leadership:</a:t>
            </a:r>
            <a:r>
              <a:rPr lang="en-US" sz="1800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 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Total 12 Articles Published YTD , 4 in Pipeline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b="1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Engagement:</a:t>
            </a:r>
            <a:endParaRPr lang="en-US" sz="1800" dirty="0">
              <a:highlight>
                <a:schemeClr val="lt1"/>
              </a:highlight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SzPct val="100000"/>
            </a:pPr>
            <a:r>
              <a:rPr lang="en-US" sz="1800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7 Total Executive Insights published (</a:t>
            </a:r>
            <a:r>
              <a:rPr lang="en-GB" sz="1800" dirty="0">
                <a:latin typeface="Myriad Pro" panose="020B0503030403020204" charset="0"/>
                <a:hlinkClick r:id="rId2"/>
              </a:rPr>
              <a:t>visit link here</a:t>
            </a:r>
            <a:r>
              <a:rPr lang="en-GB" sz="1800" dirty="0">
                <a:latin typeface="Myriad Pro" panose="020B0503030403020204" charset="0"/>
              </a:rPr>
              <a:t>)</a:t>
            </a:r>
            <a:r>
              <a:rPr lang="en-US" dirty="0">
                <a:highlight>
                  <a:schemeClr val="lt1"/>
                </a:highlight>
                <a:latin typeface="Myriad Pro" panose="020B0503030403020204" charset="0"/>
                <a:sym typeface="Open Sans"/>
              </a:rPr>
              <a:t>, </a:t>
            </a:r>
            <a:r>
              <a:rPr lang="en-US" sz="1800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  <a:extLst>
                  <a:ext uri="http://customooxmlschemas.google.com/">
                    <go:slidesCustomData xmlns:lc="http://schemas.openxmlformats.org/drawingml/2006/lockedCanvas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4 in Pipeline</a:t>
            </a:r>
            <a:r>
              <a:rPr lang="en-US" sz="1800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, </a:t>
            </a:r>
            <a:r>
              <a:rPr lang="en-US" sz="1800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  <a:extLst>
                  <a:ext uri="http://customooxmlschemas.google.com/">
                    <go:slidesCustomData xmlns:lc="http://schemas.openxmlformats.org/drawingml/2006/lockedCanvas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2 planned</a:t>
            </a:r>
            <a:r>
              <a:rPr lang="en-US" sz="1800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	</a:t>
            </a:r>
            <a:endParaRPr lang="en-US" dirty="0">
              <a:highlight>
                <a:schemeClr val="lt1"/>
              </a:highlight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b="1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Visibility: 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dirty="0">
                <a:latin typeface="Myriad Pro" panose="020B0503030403020204" charset="0"/>
                <a:ea typeface="Open Sans"/>
                <a:cs typeface="Open Sans"/>
                <a:sym typeface="Open Sans"/>
              </a:rPr>
              <a:t>Events Total organized (</a:t>
            </a:r>
            <a:r>
              <a:rPr lang="en-US" sz="1800" b="1" dirty="0">
                <a:latin typeface="Myriad Pro" panose="020B0503030403020204" charset="0"/>
                <a:ea typeface="Open Sans"/>
                <a:cs typeface="Open Sans"/>
                <a:sym typeface="Open Sans"/>
              </a:rPr>
              <a:t>NIL @oneM2M, 5@Partner, 8</a:t>
            </a:r>
            <a:r>
              <a:rPr lang="en-US" sz="1800" b="1" dirty="0">
                <a:latin typeface="Myriad Pro" panose="020B0503030403020204" charset="0"/>
                <a:ea typeface="Open Sans"/>
                <a:cs typeface="Open Sans"/>
                <a:sym typeface="Open Sans"/>
                <a:extLst>
                  <a:ext uri="http://customooxmlschemas.google.com/">
                    <go:slidesCustomData xmlns:lc="http://schemas.openxmlformats.org/drawingml/2006/lockedCanvas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@ Regional level</a:t>
            </a:r>
            <a:r>
              <a:rPr lang="en-US" sz="1800" dirty="0">
                <a:latin typeface="Myriad Pro" panose="020B0503030403020204" charset="0"/>
                <a:ea typeface="Open Sans"/>
                <a:cs typeface="Open Sans"/>
                <a:sym typeface="Open Sans"/>
                <a:extLst>
                  <a:ext uri="http://customooxmlschemas.google.com/">
                    <go:slidesCustomData xmlns:lc="http://schemas.openxmlformats.org/drawingml/2006/lockedCanvas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)</a:t>
            </a:r>
            <a:endParaRPr lang="en-US" dirty="0"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Total Speaking Opportunities – 8</a:t>
            </a:r>
            <a:r>
              <a:rPr lang="en-US" sz="1800" dirty="0">
                <a:highlight>
                  <a:srgbClr val="00FFFF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+3</a:t>
            </a:r>
            <a:r>
              <a:rPr lang="en-US" sz="1800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 availed in CY’22</a:t>
            </a:r>
            <a:endParaRPr lang="en-US" dirty="0">
              <a:highlight>
                <a:schemeClr val="lt1"/>
              </a:highlight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b="1" dirty="0">
                <a:latin typeface="Myriad Pro" panose="020B0503030403020204" charset="0"/>
                <a:ea typeface="Open Sans"/>
                <a:cs typeface="Open Sans"/>
                <a:sym typeface="Open Sans"/>
              </a:rPr>
              <a:t>Social Media:</a:t>
            </a:r>
            <a:endParaRPr lang="en-US" dirty="0"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dirty="0">
                <a:latin typeface="Myriad Pro" panose="020B0503030403020204" charset="0"/>
                <a:ea typeface="Open Sans"/>
                <a:cs typeface="Open Sans"/>
                <a:sym typeface="Open Sans"/>
              </a:rPr>
              <a:t>1416 Twitter followers on 1 Jul (-4 in Jun), 187 posts CY’22 till 1 Jul</a:t>
            </a:r>
            <a:endParaRPr lang="en-US" dirty="0">
              <a:highlight>
                <a:srgbClr val="00FFFF"/>
              </a:highlight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dirty="0">
                <a:latin typeface="Myriad Pro" panose="020B0503030403020204" charset="0"/>
                <a:ea typeface="Open Sans"/>
                <a:cs typeface="Open Sans"/>
                <a:sym typeface="Open Sans"/>
              </a:rPr>
              <a:t>1247 LinkedIn followers on 1 Jul (+16 in Jun), 32 posts CY’22 YTD till 1 Jul</a:t>
            </a:r>
            <a:endParaRPr lang="en-US" dirty="0"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b="1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Communiques &amp; PRs: </a:t>
            </a:r>
            <a:endParaRPr lang="en-US" dirty="0">
              <a:highlight>
                <a:schemeClr val="lt1"/>
              </a:highlight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dirty="0">
                <a:latin typeface="Myriad Pro" panose="020B0503030403020204" charset="0"/>
                <a:ea typeface="Open Sans"/>
                <a:cs typeface="Open Sans"/>
                <a:sym typeface="Open Sans"/>
              </a:rPr>
              <a:t>oneM2M in the News – 1200 followers</a:t>
            </a:r>
            <a:endParaRPr lang="en-US" dirty="0"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dirty="0">
                <a:highlight>
                  <a:schemeClr val="lt1"/>
                </a:highlight>
                <a:latin typeface="Myriad Pro" panose="020B0503030403020204" charset="0"/>
                <a:ea typeface="Open Sans"/>
                <a:cs typeface="Open Sans"/>
                <a:sym typeface="Open Sans"/>
              </a:rPr>
              <a:t>PRs issued – 0</a:t>
            </a:r>
            <a:endParaRPr lang="en-US" sz="1000" dirty="0">
              <a:highlight>
                <a:schemeClr val="lt1"/>
              </a:highlight>
              <a:latin typeface="Myriad Pro" panose="020B0503030403020204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7B733A2-52B9-7D26-3884-6F93C58F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>
            <a:noAutofit/>
          </a:bodyPr>
          <a:lstStyle/>
          <a:p>
            <a:r>
              <a:rPr lang="en-GB" sz="3600" dirty="0">
                <a:latin typeface="Myriad Pro" panose="020B0503030403020204" charset="0"/>
              </a:rPr>
              <a:t>Metrics</a:t>
            </a:r>
          </a:p>
        </p:txBody>
      </p:sp>
    </p:spTree>
    <p:extLst>
      <p:ext uri="{BB962C8B-B14F-4D97-AF65-F5344CB8AC3E}">
        <p14:creationId xmlns:p14="http://schemas.microsoft.com/office/powerpoint/2010/main" val="636822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63133"/>
              </a:buClr>
              <a:buSzPts val="4400"/>
              <a:buFont typeface="Open Sans"/>
              <a:buNone/>
            </a:pPr>
            <a:r>
              <a:rPr lang="en-IN" sz="3600" dirty="0">
                <a:solidFill>
                  <a:srgbClr val="C00000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oneM2M </a:t>
            </a:r>
            <a:r>
              <a:rPr lang="en-IN" sz="3600" dirty="0" err="1">
                <a:solidFill>
                  <a:srgbClr val="C00000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WiKi</a:t>
            </a:r>
            <a:endParaRPr sz="3600" dirty="0">
              <a:solidFill>
                <a:srgbClr val="C00000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38" name="Google Shape;138;p8"/>
          <p:cNvSpPr txBox="1">
            <a:spLocks noGrp="1"/>
          </p:cNvSpPr>
          <p:nvPr>
            <p:ph type="sldNum" idx="12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IN"/>
              <a:t>12</a:t>
            </a:fld>
            <a:endParaRPr/>
          </a:p>
        </p:txBody>
      </p:sp>
      <p:pic>
        <p:nvPicPr>
          <p:cNvPr id="139" name="Google Shape;139;p8"/>
          <p:cNvPicPr preferRelativeResize="0"/>
          <p:nvPr/>
        </p:nvPicPr>
        <p:blipFill rotWithShape="1">
          <a:blip r:embed="rId4">
            <a:alphaModFix/>
          </a:blip>
          <a:srcRect t="8115" b="5303"/>
          <a:stretch/>
        </p:blipFill>
        <p:spPr>
          <a:xfrm>
            <a:off x="3637722" y="1265835"/>
            <a:ext cx="7973484" cy="4653425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8"/>
          <p:cNvSpPr txBox="1"/>
          <p:nvPr/>
        </p:nvSpPr>
        <p:spPr>
          <a:xfrm>
            <a:off x="245994" y="1559869"/>
            <a:ext cx="339172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IN" sz="1600" b="1" i="0" u="sng" strike="noStrike" cap="none" dirty="0">
                <a:solidFill>
                  <a:srgbClr val="337AB7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Teaching Material - </a:t>
            </a:r>
            <a:endParaRPr sz="1600" b="0" i="0" u="none" strike="noStrike" cap="none" dirty="0">
              <a:solidFill>
                <a:srgbClr val="000000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337AB7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7AB7"/>
              </a:buClr>
              <a:buSzPts val="1600"/>
              <a:buFont typeface="Arial"/>
              <a:buChar char="•"/>
            </a:pPr>
            <a:r>
              <a:rPr lang="en-IN" sz="1600" b="1" i="0" u="none" strike="noStrike" cap="none" dirty="0">
                <a:solidFill>
                  <a:srgbClr val="337AB7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oneM2M Advanced Tutorial</a:t>
            </a:r>
            <a:r>
              <a:rPr lang="en-IN" sz="1600" b="0" i="0" u="none" strike="noStrike" cap="none" dirty="0">
                <a:solidFill>
                  <a:srgbClr val="333333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 Full 2-day training to allow to build a complete IoT solution based on oneM2M</a:t>
            </a:r>
            <a:endParaRPr sz="1600" b="0" i="0" u="none" strike="noStrike" cap="none" dirty="0">
              <a:solidFill>
                <a:srgbClr val="000000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7AB7"/>
              </a:buClr>
              <a:buSzPts val="1600"/>
              <a:buFont typeface="Arial"/>
              <a:buChar char="•"/>
            </a:pPr>
            <a:r>
              <a:rPr lang="en-IN" sz="1600" b="1" i="0" u="sng" strike="noStrike" cap="none" dirty="0">
                <a:solidFill>
                  <a:srgbClr val="337AB7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oneM2M Semantic Tutorial:</a:t>
            </a:r>
            <a:r>
              <a:rPr lang="en-IN" sz="1600" b="0" i="0" u="none" strike="noStrike" cap="none" dirty="0">
                <a:solidFill>
                  <a:srgbClr val="333333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 An overview of semantics, applied to IoT and how using ontology can considerably enrich IoT applications and use cases.</a:t>
            </a:r>
            <a:endParaRPr sz="1600" b="0" i="0" u="none" strike="noStrike" cap="none" dirty="0">
              <a:solidFill>
                <a:srgbClr val="000000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7AB7"/>
              </a:buClr>
              <a:buSzPts val="1600"/>
              <a:buFont typeface="Arial"/>
              <a:buChar char="•"/>
            </a:pPr>
            <a:r>
              <a:rPr lang="en-IN" sz="1600" b="1" i="0" u="sng" strike="noStrike" cap="none" dirty="0">
                <a:solidFill>
                  <a:srgbClr val="337AB7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oneM2M </a:t>
            </a:r>
            <a:r>
              <a:rPr lang="en-IN" sz="1600" b="1" i="0" u="sng" strike="noStrike" cap="none" dirty="0" err="1">
                <a:solidFill>
                  <a:srgbClr val="337AB7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Hackster</a:t>
            </a:r>
            <a:r>
              <a:rPr lang="en-IN" sz="1600" b="0" i="0" u="none" strike="noStrike" cap="none" dirty="0">
                <a:solidFill>
                  <a:srgbClr val="333333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 List of Hackster.io projects based on oneM2M. Some projects have been produced at the oneM2M International hackathon in Fall 2021.</a:t>
            </a:r>
            <a:endParaRPr sz="1600" b="0" i="0" u="none" strike="noStrike" cap="none" dirty="0">
              <a:solidFill>
                <a:srgbClr val="000000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7AB7"/>
              </a:buClr>
              <a:buSzPts val="1600"/>
              <a:buFont typeface="Arial"/>
              <a:buChar char="•"/>
            </a:pPr>
            <a:r>
              <a:rPr lang="en-IN" sz="1600" b="1" i="0" u="sng" strike="noStrike" cap="none" dirty="0">
                <a:solidFill>
                  <a:srgbClr val="337AB7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IIIT Hyderabad MOOC</a:t>
            </a:r>
            <a:r>
              <a:rPr lang="en-IN" sz="1600" b="0" i="0" u="none" strike="noStrike" cap="none" dirty="0">
                <a:solidFill>
                  <a:srgbClr val="333333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:</a:t>
            </a:r>
            <a:endParaRPr sz="1600" b="0" i="0" u="none" strike="noStrike" cap="none" dirty="0">
              <a:solidFill>
                <a:srgbClr val="000000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63133"/>
              </a:buClr>
              <a:buSzPts val="4400"/>
              <a:buFont typeface="Open Sans"/>
              <a:buNone/>
            </a:pPr>
            <a:r>
              <a:rPr lang="en-IN" sz="3600" dirty="0" err="1">
                <a:latin typeface="Myriad Pro" panose="020B0503030403020204" charset="0"/>
                <a:ea typeface="Open Sans"/>
                <a:cs typeface="Open Sans"/>
                <a:sym typeface="Open Sans"/>
              </a:rPr>
              <a:t>WiKi</a:t>
            </a:r>
            <a:r>
              <a:rPr lang="en-IN" sz="3600" dirty="0">
                <a:latin typeface="Myriad Pro" panose="020B0503030403020204" charset="0"/>
                <a:ea typeface="Open Sans"/>
                <a:cs typeface="Open Sans"/>
                <a:sym typeface="Open Sans"/>
              </a:rPr>
              <a:t>- Repositories</a:t>
            </a:r>
            <a:endParaRPr sz="3600" dirty="0">
              <a:latin typeface="Myriad Pro" panose="020B0503030403020204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46" name="Google Shape;146;p9"/>
          <p:cNvSpPr txBox="1">
            <a:spLocks noGrp="1"/>
          </p:cNvSpPr>
          <p:nvPr>
            <p:ph type="sldNum" idx="12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IN"/>
              <a:t>13</a:t>
            </a:fld>
            <a:endParaRPr/>
          </a:p>
        </p:txBody>
      </p:sp>
      <p:pic>
        <p:nvPicPr>
          <p:cNvPr id="147" name="Google Shape;147;p9"/>
          <p:cNvPicPr preferRelativeResize="0"/>
          <p:nvPr/>
        </p:nvPicPr>
        <p:blipFill rotWithShape="1">
          <a:blip r:embed="rId3">
            <a:alphaModFix/>
          </a:blip>
          <a:srcRect l="12077" t="9699" r="12285" b="10939"/>
          <a:stretch/>
        </p:blipFill>
        <p:spPr>
          <a:xfrm>
            <a:off x="4076054" y="1493918"/>
            <a:ext cx="7608588" cy="44884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"/>
          <p:cNvSpPr txBox="1">
            <a:spLocks noGrp="1"/>
          </p:cNvSpPr>
          <p:nvPr>
            <p:ph type="title"/>
          </p:nvPr>
        </p:nvSpPr>
        <p:spPr>
          <a:xfrm>
            <a:off x="334696" y="0"/>
            <a:ext cx="9177052" cy="1173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63133"/>
              </a:buClr>
              <a:buSzPts val="4400"/>
              <a:buFont typeface="Open Sans"/>
              <a:buNone/>
            </a:pPr>
            <a:r>
              <a:rPr lang="en-IN" sz="3600" dirty="0">
                <a:latin typeface="Myriad Pro" panose="020B0503030403020204" charset="0"/>
                <a:ea typeface="Open Sans"/>
                <a:cs typeface="Open Sans"/>
                <a:sym typeface="Open Sans"/>
              </a:rPr>
              <a:t>Website Engagement by Channels</a:t>
            </a:r>
            <a:endParaRPr sz="3600" dirty="0">
              <a:latin typeface="Myriad Pro" panose="020B0503030403020204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65" name="Google Shape;165;p11"/>
          <p:cNvSpPr txBox="1">
            <a:spLocks noGrp="1"/>
          </p:cNvSpPr>
          <p:nvPr>
            <p:ph type="sldNum" idx="12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IN">
                <a:latin typeface="Open Sans"/>
                <a:ea typeface="Open Sans"/>
                <a:cs typeface="Open Sans"/>
                <a:sym typeface="Open Sans"/>
              </a:rPr>
              <a:t>14</a:t>
            </a:fld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6" name="Google Shape;166;p11"/>
          <p:cNvSpPr txBox="1"/>
          <p:nvPr/>
        </p:nvSpPr>
        <p:spPr>
          <a:xfrm>
            <a:off x="334696" y="1405622"/>
            <a:ext cx="987610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This is the engagement by channel for last 2 months :</a:t>
            </a: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167" name="Google Shape;167;p11"/>
          <p:cNvGraphicFramePr/>
          <p:nvPr/>
        </p:nvGraphicFramePr>
        <p:xfrm>
          <a:off x="334696" y="2095499"/>
          <a:ext cx="5336550" cy="21747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66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3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Default Channel Grouping</a:t>
                      </a:r>
                      <a:endParaRPr sz="14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Visit May’22</a:t>
                      </a:r>
                      <a:endParaRPr sz="14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b="1" i="0" u="none" strike="noStrike" cap="none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Visit Jun’22</a:t>
                      </a:r>
                      <a:endParaRPr sz="1800" b="1" i="0" u="none" strike="noStrike" cap="none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Organic Search</a:t>
                      </a:r>
                      <a:endParaRPr sz="14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1158</a:t>
                      </a:r>
                      <a:endParaRPr sz="14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b="0" i="0" u="none" strike="noStrike" cap="none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1046</a:t>
                      </a:r>
                      <a:endParaRPr sz="1800" b="0" i="0" u="none" strike="noStrike" cap="none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Direct </a:t>
                      </a:r>
                      <a:endParaRPr sz="14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927</a:t>
                      </a:r>
                      <a:endParaRPr sz="14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b="0" i="0" u="none" strike="noStrike" cap="none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773</a:t>
                      </a:r>
                      <a:endParaRPr sz="1800" b="0" i="0" u="none" strike="noStrike" cap="none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Referral</a:t>
                      </a:r>
                      <a:endParaRPr sz="14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143</a:t>
                      </a:r>
                      <a:endParaRPr sz="14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b="0" i="0" u="none" strike="noStrike" cap="none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124</a:t>
                      </a:r>
                      <a:endParaRPr sz="1800" b="0" i="0" u="none" strike="noStrike" cap="none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Social</a:t>
                      </a:r>
                      <a:endParaRPr sz="14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24</a:t>
                      </a:r>
                      <a:endParaRPr sz="14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b="0" i="0" u="none" strike="noStrike" cap="none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71</a:t>
                      </a:r>
                      <a:endParaRPr sz="1800" b="0" i="0" u="none" strike="noStrike" cap="none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8" name="Google Shape;168;p11"/>
          <p:cNvSpPr txBox="1"/>
          <p:nvPr/>
        </p:nvSpPr>
        <p:spPr>
          <a:xfrm>
            <a:off x="6323231" y="2095499"/>
            <a:ext cx="5534073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Organic: </a:t>
            </a:r>
            <a:r>
              <a:rPr lang="en-IN"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visitors that arrive from search engines by typing a keyword.</a:t>
            </a: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Direct: </a:t>
            </a:r>
            <a:r>
              <a:rPr lang="en-IN"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visitors arriving at website by typing the URL </a:t>
            </a: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into the address bar</a:t>
            </a: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Referral:</a:t>
            </a:r>
            <a:r>
              <a:rPr lang="en-IN"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someone referred to oneM2M website/page from another webpage where oneM2M related link is embedded</a:t>
            </a: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Social:</a:t>
            </a:r>
            <a:r>
              <a:rPr lang="en-IN"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someone clicks on oneM2M link embedded in a Tweet/LinkedIn post</a:t>
            </a: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87FFBE-7149-42D9-BA4C-ACF5D75DA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15</a:t>
            </a:fld>
            <a:endParaRPr lang="en-US" dirty="0"/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7CA5A90D-C9F9-C944-466C-F7FBF8D4283C}"/>
              </a:ext>
            </a:extLst>
          </p:cNvPr>
          <p:cNvSpPr txBox="1">
            <a:spLocks/>
          </p:cNvSpPr>
          <p:nvPr/>
        </p:nvSpPr>
        <p:spPr>
          <a:xfrm>
            <a:off x="924305" y="3207224"/>
            <a:ext cx="10447363" cy="892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C63133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pPr algn="ctr">
              <a:tabLst>
                <a:tab pos="4935538" algn="l"/>
              </a:tabLst>
            </a:pPr>
            <a:r>
              <a:rPr lang="en-US" sz="5400" dirty="0"/>
              <a:t>Thank You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F05367-469C-6BFD-78FD-F988751F029E}"/>
              </a:ext>
            </a:extLst>
          </p:cNvPr>
          <p:cNvGrpSpPr/>
          <p:nvPr/>
        </p:nvGrpSpPr>
        <p:grpSpPr>
          <a:xfrm>
            <a:off x="4892595" y="4099722"/>
            <a:ext cx="2406810" cy="314989"/>
            <a:chOff x="4971957" y="4099722"/>
            <a:chExt cx="2406810" cy="314989"/>
          </a:xfrm>
        </p:grpSpPr>
        <p:pic>
          <p:nvPicPr>
            <p:cNvPr id="16" name="Graphic 15">
              <a:hlinkClick r:id="rId2"/>
              <a:extLst>
                <a:ext uri="{FF2B5EF4-FFF2-40B4-BE49-F238E27FC236}">
                  <a16:creationId xmlns:a16="http://schemas.microsoft.com/office/drawing/2014/main" id="{1700795C-FB58-2963-BA96-7398092C9A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388943" y="4100079"/>
              <a:ext cx="314632" cy="314632"/>
            </a:xfrm>
            <a:prstGeom prst="rect">
              <a:avLst/>
            </a:prstGeom>
          </p:spPr>
        </p:pic>
        <p:pic>
          <p:nvPicPr>
            <p:cNvPr id="17" name="Graphic 16">
              <a:hlinkClick r:id="rId5"/>
              <a:extLst>
                <a:ext uri="{FF2B5EF4-FFF2-40B4-BE49-F238E27FC236}">
                  <a16:creationId xmlns:a16="http://schemas.microsoft.com/office/drawing/2014/main" id="{1FA77F83-3F3F-BC61-9C7E-423BE9E5299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227349" y="4099722"/>
              <a:ext cx="314632" cy="314632"/>
            </a:xfrm>
            <a:prstGeom prst="rect">
              <a:avLst/>
            </a:prstGeom>
          </p:spPr>
        </p:pic>
        <p:pic>
          <p:nvPicPr>
            <p:cNvPr id="18" name="Graphic 17">
              <a:hlinkClick r:id="rId8"/>
              <a:extLst>
                <a:ext uri="{FF2B5EF4-FFF2-40B4-BE49-F238E27FC236}">
                  <a16:creationId xmlns:a16="http://schemas.microsoft.com/office/drawing/2014/main" id="{75F29A90-2C65-74EC-E722-A0998AA7312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14575" y="4105341"/>
              <a:ext cx="309013" cy="309013"/>
            </a:xfrm>
            <a:prstGeom prst="rect">
              <a:avLst/>
            </a:prstGeom>
          </p:spPr>
        </p:pic>
        <p:pic>
          <p:nvPicPr>
            <p:cNvPr id="19" name="Graphic 18">
              <a:hlinkClick r:id="rId11"/>
              <a:extLst>
                <a:ext uri="{FF2B5EF4-FFF2-40B4-BE49-F238E27FC236}">
                  <a16:creationId xmlns:a16="http://schemas.microsoft.com/office/drawing/2014/main" id="{FEFB1140-3935-81C5-D4AD-7EBD9569A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6645742" y="4099722"/>
              <a:ext cx="314632" cy="314632"/>
            </a:xfrm>
            <a:prstGeom prst="rect">
              <a:avLst/>
            </a:prstGeom>
          </p:spPr>
        </p:pic>
        <p:pic>
          <p:nvPicPr>
            <p:cNvPr id="20" name="Graphic 19">
              <a:hlinkClick r:id="rId14"/>
              <a:extLst>
                <a:ext uri="{FF2B5EF4-FFF2-40B4-BE49-F238E27FC236}">
                  <a16:creationId xmlns:a16="http://schemas.microsoft.com/office/drawing/2014/main" id="{A0851CAD-21B8-F5CE-F630-0A8652889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7064135" y="4100079"/>
              <a:ext cx="314632" cy="314632"/>
            </a:xfrm>
            <a:prstGeom prst="rect">
              <a:avLst/>
            </a:prstGeom>
          </p:spPr>
        </p:pic>
        <p:pic>
          <p:nvPicPr>
            <p:cNvPr id="21" name="Graphic 20">
              <a:hlinkClick r:id="rId17"/>
              <a:extLst>
                <a:ext uri="{FF2B5EF4-FFF2-40B4-BE49-F238E27FC236}">
                  <a16:creationId xmlns:a16="http://schemas.microsoft.com/office/drawing/2014/main" id="{72F6F2DD-CFC3-85C7-35E1-5DCA0C1FC3B1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4971957" y="4100257"/>
              <a:ext cx="313200" cy="313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93886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B7D49B-310F-4099-AADA-FF6EA9C19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68A0A8-3772-41CB-8D4F-34AA2C767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>
            <a:normAutofit/>
          </a:bodyPr>
          <a:lstStyle/>
          <a:p>
            <a:r>
              <a:rPr lang="en-IN" sz="3600" dirty="0"/>
              <a:t>Overview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E733FAA-E2EC-4F1C-9FD4-E675A765C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MARCOM Initiatives CY’22 - Status</a:t>
            </a:r>
          </a:p>
          <a:p>
            <a:pPr lvl="0"/>
            <a:r>
              <a:rPr lang="en-US" dirty="0"/>
              <a:t>Updates:</a:t>
            </a:r>
          </a:p>
          <a:p>
            <a:pPr lvl="1"/>
            <a:r>
              <a:rPr lang="en-US" dirty="0"/>
              <a:t>Articles</a:t>
            </a:r>
          </a:p>
          <a:p>
            <a:pPr lvl="1"/>
            <a:r>
              <a:rPr lang="en-US" dirty="0"/>
              <a:t>Events &amp; Speaking </a:t>
            </a:r>
            <a:r>
              <a:rPr lang="en-US" dirty="0" err="1"/>
              <a:t>Opps</a:t>
            </a:r>
            <a:endParaRPr lang="en-US" dirty="0"/>
          </a:p>
          <a:p>
            <a:pPr lvl="1"/>
            <a:r>
              <a:rPr lang="en-US" dirty="0"/>
              <a:t>Website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10</a:t>
            </a:r>
            <a:r>
              <a:rPr lang="en-US" baseline="30000" dirty="0"/>
              <a:t>th</a:t>
            </a:r>
            <a:r>
              <a:rPr lang="en-US" dirty="0"/>
              <a:t> Anniversary Celebrations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6133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0456520-729D-F143-5F91-4248E7064A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7365975"/>
              </p:ext>
            </p:extLst>
          </p:nvPr>
        </p:nvGraphicFramePr>
        <p:xfrm>
          <a:off x="334696" y="1173570"/>
          <a:ext cx="11362664" cy="550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054">
                  <a:extLst>
                    <a:ext uri="{9D8B030D-6E8A-4147-A177-3AD203B41FA5}">
                      <a16:colId xmlns:a16="http://schemas.microsoft.com/office/drawing/2014/main" val="4086093211"/>
                    </a:ext>
                  </a:extLst>
                </a:gridCol>
                <a:gridCol w="7181610">
                  <a:extLst>
                    <a:ext uri="{9D8B030D-6E8A-4147-A177-3AD203B41FA5}">
                      <a16:colId xmlns:a16="http://schemas.microsoft.com/office/drawing/2014/main" val="35451768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Myriad Pro" panose="020B0503030403020204" charset="0"/>
                        </a:rPr>
                        <a:t>Focus Area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yriad Pro" panose="020B0503030403020204" charset="0"/>
                        </a:rPr>
                        <a:t>Status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601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Myriad Pro" panose="020B0503030403020204" charset="0"/>
                        </a:rPr>
                        <a:t>Celebrate 10</a:t>
                      </a:r>
                      <a:r>
                        <a:rPr lang="en-GB" sz="1800" baseline="30000" dirty="0">
                          <a:latin typeface="Myriad Pro" panose="020B0503030403020204" charset="0"/>
                        </a:rPr>
                        <a:t>th</a:t>
                      </a:r>
                      <a:r>
                        <a:rPr lang="en-GB" sz="1800" dirty="0">
                          <a:latin typeface="Myriad Pro" panose="020B0503030403020204" charset="0"/>
                        </a:rPr>
                        <a:t> Anniversary of oneM2M 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yriad Pro" panose="020B0503030403020204" charset="0"/>
                        </a:rPr>
                        <a:t>Details in separate slide 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092131"/>
                  </a:ext>
                </a:extLst>
              </a:tr>
              <a:tr h="212959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Myriad Pro" panose="020B0503030403020204" charset="0"/>
                        </a:rPr>
                        <a:t>Actively seeking speaking Opportunities in Global /Regional Events 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yriad Pro" panose="020B0503030403020204" charset="0"/>
                        </a:rPr>
                        <a:t>Secured Speaking Slot for Dale Seed in IEEE IoT WF hybrid conference in Tokyo Oct-Nov 2022 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649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Myriad Pro" panose="020B0503030403020204" charset="0"/>
                        </a:rPr>
                        <a:t>Promote the </a:t>
                      </a:r>
                      <a:r>
                        <a:rPr lang="en-GB" sz="1800" dirty="0">
                          <a:solidFill>
                            <a:srgbClr val="668C97"/>
                          </a:solidFill>
                          <a:latin typeface="Myriad Pro" panose="020B050303040302020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oneM2M </a:t>
                      </a:r>
                      <a:r>
                        <a:rPr lang="en-GB" sz="1800" dirty="0" err="1">
                          <a:solidFill>
                            <a:srgbClr val="668C97"/>
                          </a:solidFill>
                          <a:latin typeface="Myriad Pro" panose="020B050303040302020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WiKi</a:t>
                      </a:r>
                      <a:r>
                        <a:rPr lang="en-GB" sz="1800" dirty="0">
                          <a:solidFill>
                            <a:srgbClr val="668C97"/>
                          </a:solidFill>
                          <a:latin typeface="Myriad Pro" panose="020B0503030403020204" charset="0"/>
                        </a:rPr>
                        <a:t> </a:t>
                      </a:r>
                      <a:r>
                        <a:rPr lang="en-GB" sz="1800" dirty="0">
                          <a:latin typeface="Myriad Pro" panose="020B0503030403020204" charset="0"/>
                        </a:rPr>
                        <a:t>and Developer Resources</a:t>
                      </a:r>
                    </a:p>
                    <a:p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Myriad Pro" panose="020B0503030403020204" charset="0"/>
                        </a:rPr>
                        <a:t>Presentation by Andreas Kraft on Developer Engagement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Myriad Pro" panose="020B0503030403020204" charset="0"/>
                        </a:rPr>
                        <a:t>Short tutorial videos for Developers under preparation by Andreas Kraft and Ken Figueredo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72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Myriad Pro" panose="020B0503030403020204" charset="0"/>
                        </a:rPr>
                        <a:t>Short video tutorials on oneM2M 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568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545054"/>
                          </a:solidFill>
                          <a:latin typeface="Myriad Pro" panose="020B0503030403020204" charset="0"/>
                        </a:rPr>
                        <a:t>Strategic/oneM2M Level events </a:t>
                      </a:r>
                    </a:p>
                    <a:p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Myriad Pro" panose="020B0503030403020204" charset="0"/>
                        </a:rPr>
                        <a:t>oneM2M Hybrid Conference planned on 1-2 Dec’22 collocated with TP57 in TTA premises, Seoul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Myriad Pro" panose="020B0503030403020204" charset="0"/>
                        </a:rPr>
                        <a:t>A oneM2M Webinar to mark our 10</a:t>
                      </a:r>
                      <a:r>
                        <a:rPr lang="en-GB" sz="1800" baseline="30000" dirty="0">
                          <a:latin typeface="Myriad Pro" panose="020B0503030403020204" charset="0"/>
                        </a:rPr>
                        <a:t>th</a:t>
                      </a:r>
                      <a:r>
                        <a:rPr lang="en-GB" sz="1800" dirty="0">
                          <a:latin typeface="Myriad Pro" panose="020B0503030403020204" charset="0"/>
                        </a:rPr>
                        <a:t> anniversary in planning stage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413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Myriad Pro" panose="020B0503030403020204" charset="0"/>
                        </a:rPr>
                        <a:t>Thought Leadership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Myriad Pro" panose="020B0503030403020204" charset="0"/>
                        </a:rPr>
                        <a:t>oneM2M article on Smart Cities for IEEE Networks special edition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Myriad Pro" panose="020B0503030403020204" charset="0"/>
                        </a:rPr>
                        <a:t>Pipeline for Executive Insights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60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Myriad Pro" panose="020B0503030403020204" charset="0"/>
                        </a:rPr>
                        <a:t>Introspection</a:t>
                      </a:r>
                      <a:endParaRPr lang="en-IN" dirty="0">
                        <a:latin typeface="Myriad Pro" panose="020B0503030403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Myriad Pro" panose="020B0503030403020204" charset="0"/>
                        </a:rPr>
                        <a:t>2</a:t>
                      </a:r>
                      <a:r>
                        <a:rPr lang="en-US" baseline="30000" dirty="0">
                          <a:latin typeface="Myriad Pro" panose="020B0503030403020204" charset="0"/>
                        </a:rPr>
                        <a:t>nd</a:t>
                      </a:r>
                      <a:r>
                        <a:rPr lang="en-US" dirty="0">
                          <a:latin typeface="Myriad Pro" panose="020B0503030403020204" charset="0"/>
                        </a:rPr>
                        <a:t> </a:t>
                      </a:r>
                      <a:r>
                        <a:rPr lang="en-US" dirty="0" err="1">
                          <a:latin typeface="Myriad Pro" panose="020B0503030403020204" charset="0"/>
                        </a:rPr>
                        <a:t>Adhoc</a:t>
                      </a:r>
                      <a:r>
                        <a:rPr lang="en-US" dirty="0">
                          <a:latin typeface="Myriad Pro" panose="020B0503030403020204" charset="0"/>
                        </a:rPr>
                        <a:t> MARCOM-TP scheduled - </a:t>
                      </a:r>
                      <a:r>
                        <a:rPr lang="en-US" dirty="0" err="1">
                          <a:latin typeface="Myriad Pro" panose="020B0503030403020204" charset="0"/>
                        </a:rPr>
                        <a:t>JaeSeung’s</a:t>
                      </a:r>
                      <a:r>
                        <a:rPr lang="en-US" dirty="0">
                          <a:latin typeface="Myriad Pro" panose="020B0503030403020204" charset="0"/>
                        </a:rPr>
                        <a:t> contribution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>
                          <a:latin typeface="Myriad Pro" panose="020B0503030403020204" charset="0"/>
                        </a:rPr>
                        <a:t>Investigation into attrition /waning engagement TBD</a:t>
                      </a:r>
                      <a:endParaRPr lang="en-IN" i="1" dirty="0">
                        <a:latin typeface="Myriad Pro" panose="020B0503030403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750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Myriad Pro" panose="020B0503030403020204" charset="0"/>
                        </a:rPr>
                        <a:t>MARCOM Budget for CY23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i="1" dirty="0">
                          <a:latin typeface="Myriad Pro" panose="020B0503030403020204" charset="0"/>
                        </a:rPr>
                        <a:t>In Progress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35966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74EF2-4F86-BEA4-E8EE-C9149D001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8C1C345-E58A-2B3E-4C3A-275A78875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>
            <a:normAutofit/>
          </a:bodyPr>
          <a:lstStyle/>
          <a:p>
            <a:r>
              <a:rPr lang="en-IN" sz="3600" dirty="0"/>
              <a:t>Key Highlights</a:t>
            </a:r>
          </a:p>
        </p:txBody>
      </p:sp>
    </p:spTree>
    <p:extLst>
      <p:ext uri="{BB962C8B-B14F-4D97-AF65-F5344CB8AC3E}">
        <p14:creationId xmlns:p14="http://schemas.microsoft.com/office/powerpoint/2010/main" val="3952129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3"/>
          <p:cNvSpPr/>
          <p:nvPr/>
        </p:nvSpPr>
        <p:spPr>
          <a:xfrm>
            <a:off x="334696" y="1232564"/>
            <a:ext cx="11362932" cy="3600945"/>
          </a:xfrm>
          <a:prstGeom prst="rect">
            <a:avLst/>
          </a:prstGeom>
          <a:noFill/>
          <a:ln>
            <a:noFill/>
          </a:ln>
          <a:effectLst>
            <a:outerShdw blurRad="76200" sy="23000" kx="1200000" algn="br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0" i="1" u="none" strike="noStrike" cap="none" dirty="0">
                <a:solidFill>
                  <a:schemeClr val="dk1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Global Journals</a:t>
            </a:r>
            <a:endParaRPr sz="1800" b="0" i="0" u="none" strike="noStrike" cap="none" dirty="0">
              <a:solidFill>
                <a:srgbClr val="000000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Font typeface="Open Sans"/>
              <a:buChar char="•"/>
            </a:pPr>
            <a:r>
              <a:rPr lang="en-IN" u="sng" dirty="0">
                <a:solidFill>
                  <a:srgbClr val="1155CC"/>
                </a:solidFill>
                <a:latin typeface="Myriad Pro" panose="020B0503030403020204" charset="0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Paper in IEEE Internet of Things Journal</a:t>
            </a:r>
            <a:r>
              <a:rPr lang="en-IN" u="sng" dirty="0">
                <a:solidFill>
                  <a:srgbClr val="1155CC"/>
                </a:solidFill>
                <a:latin typeface="Myriad Pro" panose="020B0503030403020204" charset="0"/>
                <a:sym typeface="Open Sans"/>
              </a:rPr>
              <a:t> (CDAC India)</a:t>
            </a:r>
            <a:endParaRPr u="sng" dirty="0">
              <a:solidFill>
                <a:srgbClr val="1155CC"/>
              </a:solidFill>
              <a:latin typeface="Myriad Pro" panose="020B0503030403020204" charset="0"/>
              <a:sym typeface="Open Sans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u="sng" dirty="0">
              <a:solidFill>
                <a:srgbClr val="1155CC"/>
              </a:solidFill>
              <a:latin typeface="Myriad Pro" panose="020B0503030403020204" charset="0"/>
              <a:sym typeface="Open Sans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0" i="1" u="none" strike="noStrike" cap="none" dirty="0">
                <a:solidFill>
                  <a:schemeClr val="dk1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Trade Journals</a:t>
            </a:r>
            <a:endParaRPr sz="1800" b="0" i="0" u="none" strike="noStrike" cap="none" dirty="0">
              <a:solidFill>
                <a:srgbClr val="000000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Font typeface="Open Sans"/>
              <a:buChar char="•"/>
            </a:pPr>
            <a:r>
              <a:rPr lang="en-IN" u="sng" dirty="0">
                <a:solidFill>
                  <a:srgbClr val="1155CC"/>
                </a:solidFill>
                <a:latin typeface="Myriad Pro" panose="020B0503030403020204" charset="0"/>
                <a:sym typeface="Open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oneM2M and sustainability - IoT Business News</a:t>
            </a:r>
            <a:r>
              <a:rPr lang="en-IN" u="sng" dirty="0">
                <a:solidFill>
                  <a:srgbClr val="1155CC"/>
                </a:solidFill>
                <a:latin typeface="Myriad Pro" panose="020B0503030403020204" charset="0"/>
                <a:sym typeface="Open Sans"/>
              </a:rPr>
              <a:t> (Ken Figueredo) </a:t>
            </a:r>
            <a:endParaRPr u="sng" dirty="0">
              <a:solidFill>
                <a:srgbClr val="1155CC"/>
              </a:solidFill>
              <a:latin typeface="Myriad Pro" panose="020B0503030403020204" charset="0"/>
              <a:sym typeface="Open Sans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Font typeface="Open Sans"/>
              <a:buChar char="•"/>
            </a:pPr>
            <a:r>
              <a:rPr lang="en-IN" u="sng" dirty="0">
                <a:solidFill>
                  <a:srgbClr val="1155CC"/>
                </a:solidFill>
                <a:latin typeface="Myriad Pro" panose="020B0503030403020204" charset="0"/>
                <a:sym typeface="Open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 Standards article for Interoperability News EU</a:t>
            </a:r>
            <a:r>
              <a:rPr lang="en-IN" u="sng" dirty="0">
                <a:solidFill>
                  <a:srgbClr val="1155CC"/>
                </a:solidFill>
                <a:latin typeface="Myriad Pro" panose="020B0503030403020204" charset="0"/>
                <a:sym typeface="Open Sans"/>
              </a:rPr>
              <a:t> (Ken Figueredo)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Font typeface="Open Sans"/>
              <a:buChar char="•"/>
            </a:pPr>
            <a:r>
              <a:rPr lang="en-IN" u="sng" dirty="0">
                <a:solidFill>
                  <a:srgbClr val="1155CC"/>
                </a:solidFill>
                <a:latin typeface="Myriad Pro" panose="020B050303040302020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Pipeline Magazine - Making IoT Intelligent</a:t>
            </a:r>
            <a:r>
              <a:rPr lang="en-IN" u="sng" dirty="0">
                <a:solidFill>
                  <a:srgbClr val="1155CC"/>
                </a:solidFill>
                <a:latin typeface="Myriad Pro" panose="020B0503030403020204" charset="0"/>
              </a:rPr>
              <a:t> by Ken Figueredo</a:t>
            </a:r>
            <a:endParaRPr u="sng" dirty="0">
              <a:solidFill>
                <a:srgbClr val="1155CC"/>
              </a:solidFill>
              <a:latin typeface="Myriad Pro" panose="020B0503030403020204" charset="0"/>
              <a:sym typeface="Open Sans"/>
            </a:endParaRPr>
          </a:p>
          <a:p>
            <a:pPr marL="9144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1155CC"/>
              </a:solidFill>
              <a:uFill>
                <a:noFill/>
              </a:uFill>
              <a:latin typeface="Myriad Pro" panose="020B0503030403020204" charset="0"/>
              <a:ea typeface="Open Sans"/>
              <a:cs typeface="Open Sans"/>
              <a:sym typeface="Open Sans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0" i="1" u="none" strike="noStrike" cap="none" dirty="0">
                <a:solidFill>
                  <a:schemeClr val="dk1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Regional (none)</a:t>
            </a:r>
            <a:endParaRPr sz="1800" b="0" i="0" u="sng" strike="noStrike" cap="none" dirty="0">
              <a:solidFill>
                <a:schemeClr val="dk1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8001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sng" strike="noStrike" cap="none" dirty="0">
              <a:solidFill>
                <a:srgbClr val="1155CC"/>
              </a:solidFill>
              <a:latin typeface="Myriad Pro" panose="020B0503030403020204" charset="0"/>
              <a:ea typeface="Open Sans"/>
              <a:cs typeface="Open Sans"/>
              <a:sym typeface="Open Sans"/>
              <a:hlinkClick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0" i="1" u="none" strike="noStrike" cap="none" dirty="0">
                <a:solidFill>
                  <a:schemeClr val="dk1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Partner Communiques</a:t>
            </a:r>
            <a:endParaRPr sz="1800" b="0" i="0" u="none" strike="noStrike" cap="none" dirty="0">
              <a:solidFill>
                <a:srgbClr val="1155CC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Font typeface="Open Sans"/>
              <a:buChar char="•"/>
            </a:pPr>
            <a:r>
              <a:rPr lang="en-US" u="sng" dirty="0">
                <a:solidFill>
                  <a:srgbClr val="1155CC"/>
                </a:solidFill>
                <a:latin typeface="Myriad Pro" panose="020B050303040302020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ETSI Enjoy: Standards to Support AI/ML Services (JaeSeung)</a:t>
            </a:r>
            <a:endParaRPr u="sng" dirty="0">
              <a:solidFill>
                <a:srgbClr val="1155CC"/>
              </a:solidFill>
              <a:latin typeface="Myriad Pro" panose="020B0503030403020204" charset="0"/>
              <a:sym typeface="Open Sans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2" name="Google Shape;182;p13"/>
          <p:cNvSpPr txBox="1">
            <a:spLocks noGrp="1"/>
          </p:cNvSpPr>
          <p:nvPr>
            <p:ph type="sldNum" idx="12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IN">
                <a:latin typeface="Open Sans"/>
                <a:ea typeface="Open Sans"/>
                <a:cs typeface="Open Sans"/>
                <a:sym typeface="Open Sans"/>
              </a:rPr>
              <a:t>4</a:t>
            </a:fld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1A4D4D3-C84C-CA0A-1D20-BEBC1F3FE14C}"/>
              </a:ext>
            </a:extLst>
          </p:cNvPr>
          <p:cNvSpPr txBox="1">
            <a:spLocks/>
          </p:cNvSpPr>
          <p:nvPr/>
        </p:nvSpPr>
        <p:spPr>
          <a:xfrm>
            <a:off x="334696" y="0"/>
            <a:ext cx="8388390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C63133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r>
              <a:rPr lang="en-IN" sz="3600" dirty="0"/>
              <a:t>Thought Leadership (Q2 CY’22)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5"/>
          <p:cNvSpPr txBox="1">
            <a:spLocks noGrp="1"/>
          </p:cNvSpPr>
          <p:nvPr>
            <p:ph type="sldNum" idx="12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IN">
                <a:latin typeface="Open Sans"/>
                <a:ea typeface="Open Sans"/>
                <a:cs typeface="Open Sans"/>
                <a:sym typeface="Open Sans"/>
              </a:rPr>
              <a:t>5</a:t>
            </a:fld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0" name="Google Shape;200;p15"/>
          <p:cNvSpPr/>
          <p:nvPr/>
        </p:nvSpPr>
        <p:spPr>
          <a:xfrm>
            <a:off x="71284" y="1214905"/>
            <a:ext cx="7549485" cy="1200288"/>
          </a:xfrm>
          <a:prstGeom prst="rect">
            <a:avLst/>
          </a:prstGeom>
          <a:noFill/>
          <a:ln>
            <a:noFill/>
          </a:ln>
          <a:effectLst>
            <a:outerShdw blurRad="76200" sy="23000" kx="1200000" algn="br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1" i="0" u="none" strike="noStrike" cap="none" dirty="0">
                <a:solidFill>
                  <a:schemeClr val="dk1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Executive Insights</a:t>
            </a:r>
            <a:endParaRPr sz="1800" b="1" i="0" u="none" strike="noStrike" cap="none" dirty="0">
              <a:solidFill>
                <a:schemeClr val="dk1"/>
              </a:solidFill>
              <a:highlight>
                <a:srgbClr val="00FF00"/>
              </a:highlight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•"/>
            </a:pPr>
            <a:r>
              <a:rPr lang="en-IN" sz="1800" b="0" i="0" u="sng" strike="noStrike" cap="none" dirty="0">
                <a:solidFill>
                  <a:srgbClr val="1155CC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SMARTM2M study on IoT data for AI - Michelle W</a:t>
            </a:r>
            <a:r>
              <a:rPr lang="en-IN" sz="1800" b="0" i="0" u="none" strike="noStrike" cap="none" dirty="0">
                <a:solidFill>
                  <a:srgbClr val="1155CC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 </a:t>
            </a:r>
            <a:r>
              <a:rPr lang="en-IN" sz="1800" b="0" i="0" u="none" strike="noStrike" cap="none" dirty="0">
                <a:solidFill>
                  <a:schemeClr val="dk1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25 May’22</a:t>
            </a:r>
            <a:endParaRPr sz="1800" b="0" i="0" u="none" strike="noStrike" cap="none" dirty="0">
              <a:solidFill>
                <a:srgbClr val="000000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Font typeface="Open Sans"/>
              <a:buChar char="•"/>
            </a:pPr>
            <a:r>
              <a:rPr lang="en-IN" sz="1800" b="0" i="0" u="sng" strike="noStrike" cap="none" dirty="0">
                <a:solidFill>
                  <a:srgbClr val="1155CC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TP #54 (Roland)</a:t>
            </a:r>
            <a:r>
              <a:rPr lang="en-IN" sz="1800" b="1" i="0" u="none" strike="noStrike" cap="none" dirty="0">
                <a:solidFill>
                  <a:srgbClr val="1155CC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 - </a:t>
            </a:r>
            <a:r>
              <a:rPr lang="en-IN" sz="1800" b="0" i="0" u="none" strike="noStrike" cap="none" dirty="0">
                <a:solidFill>
                  <a:schemeClr val="dk1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3 June 2022</a:t>
            </a:r>
            <a:endParaRPr sz="1800" b="0" i="0" u="sng" strike="noStrike" cap="none" dirty="0">
              <a:solidFill>
                <a:srgbClr val="1155CC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Font typeface="Open Sans"/>
              <a:buChar char="•"/>
            </a:pPr>
            <a:r>
              <a:rPr lang="en-IN" sz="1800" b="0" i="0" u="sng" strike="noStrike" cap="none" dirty="0">
                <a:solidFill>
                  <a:srgbClr val="1155CC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Interview with TCS (</a:t>
            </a:r>
            <a:r>
              <a:rPr lang="en-IN" sz="1800" b="0" i="0" u="sng" strike="noStrike" cap="none" dirty="0" err="1">
                <a:solidFill>
                  <a:srgbClr val="1155CC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DigiFleet</a:t>
            </a:r>
            <a:r>
              <a:rPr lang="en-IN" sz="1800" b="0" i="0" u="sng" strike="noStrike" cap="none" dirty="0">
                <a:solidFill>
                  <a:srgbClr val="1155CC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r>
              <a:rPr lang="en-IN" sz="1800" b="0" i="0" u="none" strike="noStrike" cap="none" dirty="0">
                <a:solidFill>
                  <a:schemeClr val="dk1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 - 23 June 2022</a:t>
            </a:r>
            <a:endParaRPr sz="1800" b="0" i="0" u="none" strike="noStrike" cap="none" dirty="0">
              <a:solidFill>
                <a:schemeClr val="dk2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202" name="Google Shape;202;p15"/>
          <p:cNvSpPr/>
          <p:nvPr/>
        </p:nvSpPr>
        <p:spPr>
          <a:xfrm>
            <a:off x="8577989" y="1214944"/>
            <a:ext cx="3478953" cy="1785064"/>
          </a:xfrm>
          <a:prstGeom prst="rect">
            <a:avLst/>
          </a:prstGeom>
          <a:noFill/>
          <a:ln>
            <a:noFill/>
          </a:ln>
          <a:effectLst>
            <a:outerShdw blurRad="76200" sy="23000" kx="-12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i="0" u="sng" dirty="0">
                <a:solidFill>
                  <a:srgbClr val="1155CC"/>
                </a:solidFill>
                <a:effectLst/>
                <a:latin typeface="Myriad Pro" panose="020B0503030403020204" charset="0"/>
              </a:rPr>
              <a:t>NEWS: </a:t>
            </a:r>
            <a:r>
              <a:rPr lang="en-US" sz="1800" i="0" u="sng" dirty="0">
                <a:solidFill>
                  <a:srgbClr val="1155CC"/>
                </a:solidFill>
                <a:effectLst/>
                <a:latin typeface="Myriad Pro" panose="020B0503030403020204" charset="0"/>
                <a:hlinkClick r:id="rId6"/>
              </a:rPr>
              <a:t>Resources for developers working with oneM2M</a:t>
            </a:r>
            <a:r>
              <a:rPr lang="en-US" sz="1800" i="0" u="sng" dirty="0">
                <a:solidFill>
                  <a:srgbClr val="1155CC"/>
                </a:solidFill>
                <a:effectLst/>
                <a:latin typeface="Myriad Pro" panose="020B0503030403020204" charset="0"/>
              </a:rPr>
              <a:t>)</a:t>
            </a:r>
            <a:endParaRPr lang="en-IN" sz="1800" b="0" i="0" u="none" strike="noStrike" cap="none" dirty="0">
              <a:solidFill>
                <a:schemeClr val="dk1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IN" sz="1800" b="0" i="0" u="none" strike="noStrike" cap="none" dirty="0">
              <a:solidFill>
                <a:schemeClr val="dk1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0" i="0" u="none" strike="noStrike" cap="none" dirty="0">
                <a:solidFill>
                  <a:schemeClr val="dk1"/>
                </a:solidFill>
                <a:latin typeface="Myriad Pro" panose="020B0503030403020204" charset="0"/>
                <a:ea typeface="Open Sans"/>
                <a:cs typeface="Open Sans"/>
                <a:sym typeface="Open Sans"/>
              </a:rPr>
              <a:t>PRs – 4 YTD 1 Jul (0 new in Jun)</a:t>
            </a:r>
            <a:endParaRPr sz="1800" b="0" i="0" u="none" strike="noStrike" cap="none" dirty="0">
              <a:solidFill>
                <a:srgbClr val="000000"/>
              </a:solidFill>
              <a:latin typeface="Myriad Pro" panose="020B0503030403020204" charset="0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03" name="Google Shape;203;p15"/>
          <p:cNvCxnSpPr>
            <a:cxnSpLocks/>
          </p:cNvCxnSpPr>
          <p:nvPr/>
        </p:nvCxnSpPr>
        <p:spPr>
          <a:xfrm>
            <a:off x="8540505" y="1232564"/>
            <a:ext cx="0" cy="1444003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8" name="Google Shape;155;p10">
            <a:extLst>
              <a:ext uri="{FF2B5EF4-FFF2-40B4-BE49-F238E27FC236}">
                <a16:creationId xmlns:a16="http://schemas.microsoft.com/office/drawing/2014/main" id="{42F40872-563F-2B86-9BE0-3E740B26CF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8066531"/>
              </p:ext>
            </p:extLst>
          </p:nvPr>
        </p:nvGraphicFramePr>
        <p:xfrm>
          <a:off x="584119" y="2601923"/>
          <a:ext cx="8824802" cy="3250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table">
            <a:extLst>
              <a:ext uri="{FF2B5EF4-FFF2-40B4-BE49-F238E27FC236}">
                <a16:creationId xmlns:a16="http://schemas.microsoft.com/office/drawing/2014/main" id="{9DE57DD2-D69A-E8B0-7F72-CA33763A7F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23946" y="5852908"/>
            <a:ext cx="8084975" cy="365770"/>
          </a:xfrm>
          <a:prstGeom prst="rect">
            <a:avLst/>
          </a:prstGeom>
        </p:spPr>
      </p:pic>
      <p:sp>
        <p:nvSpPr>
          <p:cNvPr id="10" name="Google Shape;157;p10">
            <a:extLst>
              <a:ext uri="{FF2B5EF4-FFF2-40B4-BE49-F238E27FC236}">
                <a16:creationId xmlns:a16="http://schemas.microsoft.com/office/drawing/2014/main" id="{6AE1863C-415F-0BCE-3888-B4E37E00C678}"/>
              </a:ext>
            </a:extLst>
          </p:cNvPr>
          <p:cNvSpPr txBox="1"/>
          <p:nvPr/>
        </p:nvSpPr>
        <p:spPr>
          <a:xfrm>
            <a:off x="2912892" y="6099818"/>
            <a:ext cx="4252051" cy="378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2"/>
              <a:buFont typeface="Arial"/>
              <a:buNone/>
            </a:pPr>
            <a:r>
              <a:rPr lang="en-IN" sz="1862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#Viewpoints published every month</a:t>
            </a:r>
            <a:endParaRPr sz="1400" b="0" i="0" u="none" strike="noStrike" cap="none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2" name="Google Shape;203;p15">
            <a:extLst>
              <a:ext uri="{FF2B5EF4-FFF2-40B4-BE49-F238E27FC236}">
                <a16:creationId xmlns:a16="http://schemas.microsoft.com/office/drawing/2014/main" id="{D559B325-A0D4-423E-7C06-83A8056901C7}"/>
              </a:ext>
            </a:extLst>
          </p:cNvPr>
          <p:cNvCxnSpPr>
            <a:cxnSpLocks/>
          </p:cNvCxnSpPr>
          <p:nvPr/>
        </p:nvCxnSpPr>
        <p:spPr>
          <a:xfrm>
            <a:off x="8540505" y="2676567"/>
            <a:ext cx="347895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834A4591-5A9A-33F5-BB8E-AFC03111DB26}"/>
              </a:ext>
            </a:extLst>
          </p:cNvPr>
          <p:cNvSpPr txBox="1">
            <a:spLocks/>
          </p:cNvSpPr>
          <p:nvPr/>
        </p:nvSpPr>
        <p:spPr>
          <a:xfrm>
            <a:off x="334696" y="0"/>
            <a:ext cx="88818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C63133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r>
              <a:rPr lang="en-IN" sz="3600" dirty="0"/>
              <a:t>Engagement – Interviews &amp; Exec. Insights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6"/>
          <p:cNvSpPr txBox="1">
            <a:spLocks noGrp="1"/>
          </p:cNvSpPr>
          <p:nvPr>
            <p:ph type="sldNum" idx="12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IN">
                <a:latin typeface="Open Sans"/>
                <a:ea typeface="Open Sans"/>
                <a:cs typeface="Open Sans"/>
                <a:sym typeface="Open Sans"/>
              </a:rPr>
              <a:t>6</a:t>
            </a:fld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1" name="Google Shape;211;p16"/>
          <p:cNvSpPr/>
          <p:nvPr/>
        </p:nvSpPr>
        <p:spPr>
          <a:xfrm>
            <a:off x="9496018" y="6069555"/>
            <a:ext cx="2590800" cy="365125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8C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0" i="0" u="sng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Activities Tracker link</a:t>
            </a:r>
            <a:r>
              <a:rPr lang="en-IN" sz="18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2" name="Google Shape;212;p16"/>
          <p:cNvSpPr txBox="1"/>
          <p:nvPr/>
        </p:nvSpPr>
        <p:spPr>
          <a:xfrm>
            <a:off x="334644" y="5085653"/>
            <a:ext cx="11105700" cy="721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IN" sz="1600" b="1" i="0" u="none" strike="noStrike" cap="none" dirty="0">
                <a:solidFill>
                  <a:schemeClr val="dk2"/>
                </a:solidFill>
                <a:highlight>
                  <a:schemeClr val="lt1"/>
                </a:highlight>
                <a:latin typeface="Open Sans"/>
                <a:ea typeface="Open Sans"/>
                <a:cs typeface="Open Sans"/>
                <a:sym typeface="Open Sans"/>
              </a:rPr>
              <a:t>Significant Social Media posts: NIL</a:t>
            </a:r>
            <a:endParaRPr sz="1400" b="0" i="0" u="none" strike="noStrike" cap="none" dirty="0">
              <a:solidFill>
                <a:schemeClr val="dk2"/>
              </a:solidFill>
              <a:highlight>
                <a:schemeClr val="lt1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213" name="Google Shape;213;p16"/>
          <p:cNvGraphicFramePr/>
          <p:nvPr>
            <p:extLst>
              <p:ext uri="{D42A27DB-BD31-4B8C-83A1-F6EECF244321}">
                <p14:modId xmlns:p14="http://schemas.microsoft.com/office/powerpoint/2010/main" val="4045435893"/>
              </p:ext>
            </p:extLst>
          </p:nvPr>
        </p:nvGraphicFramePr>
        <p:xfrm>
          <a:off x="334644" y="1203100"/>
          <a:ext cx="11522656" cy="4693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0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7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49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65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986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 dirty="0">
                          <a:sym typeface="Open Sans"/>
                        </a:rPr>
                        <a:t>VISIBILITY</a:t>
                      </a:r>
                      <a:endParaRPr sz="1800" u="none" strike="noStrike" cap="none" dirty="0">
                        <a:latin typeface="Myriad Pro" panose="020B0503030403020204" charset="0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 dirty="0">
                          <a:sym typeface="Open Sans"/>
                        </a:rPr>
                        <a:t>oneM2M level</a:t>
                      </a:r>
                      <a:endParaRPr sz="1800" u="none" strike="noStrike" cap="none" dirty="0">
                        <a:latin typeface="Myriad Pro" panose="020B0503030403020204" charset="0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 dirty="0">
                          <a:sym typeface="Open Sans"/>
                        </a:rPr>
                        <a:t>Partner driven</a:t>
                      </a:r>
                      <a:endParaRPr sz="1800" u="none" strike="noStrike" cap="none" dirty="0">
                        <a:latin typeface="Myriad Pro" panose="020B0503030403020204" charset="0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800" u="none" strike="noStrike" cap="none" dirty="0">
                          <a:sym typeface="Open Sans"/>
                        </a:rPr>
                        <a:t>Regional</a:t>
                      </a:r>
                      <a:endParaRPr sz="1800" u="none" strike="noStrike" cap="none" dirty="0">
                        <a:latin typeface="Myriad Pro" panose="020B0503030403020204" charset="0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54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IN" sz="1600" b="1" u="none" strike="noStrike" cap="none" dirty="0">
                          <a:solidFill>
                            <a:srgbClr val="545054"/>
                          </a:solidFill>
                          <a:sym typeface="Open Sans"/>
                        </a:rPr>
                        <a:t>Events</a:t>
                      </a:r>
                      <a:endParaRPr sz="1600" b="1" u="none" strike="noStrike" cap="none" dirty="0">
                        <a:solidFill>
                          <a:srgbClr val="545054"/>
                        </a:solidFill>
                        <a:latin typeface="Myriad Pro" panose="020B0503030403020204" charset="0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IN" sz="1600" u="none" strike="noStrike" cap="none" dirty="0">
                          <a:solidFill>
                            <a:schemeClr val="dk2"/>
                          </a:solidFill>
                          <a:sym typeface="Open Sans"/>
                        </a:rPr>
                        <a:t>-</a:t>
                      </a:r>
                      <a:endParaRPr sz="1600" u="none" strike="noStrike" cap="none" dirty="0">
                        <a:solidFill>
                          <a:schemeClr val="dk2"/>
                        </a:solidFill>
                        <a:latin typeface="Myriad Pro" panose="020B0503030403020204" charset="0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13335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500"/>
                        <a:buFont typeface="Open Sans"/>
                        <a:buNone/>
                      </a:pPr>
                      <a:r>
                        <a:rPr lang="en-IN" sz="1600" b="1" u="none" strike="noStrike" cap="none" dirty="0">
                          <a:solidFill>
                            <a:srgbClr val="545054"/>
                          </a:solidFill>
                          <a:latin typeface="Myriad Pro" panose="020B0503030403020204"/>
                          <a:sym typeface="Open Sans"/>
                        </a:rPr>
                        <a:t>28 Apr: </a:t>
                      </a:r>
                      <a:r>
                        <a:rPr lang="en-IN" sz="1600" kern="1200" dirty="0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EU - Republic of Korea cooperation workshop on IoT and Smart Cities</a:t>
                      </a:r>
                      <a:endParaRPr sz="1600" kern="1200" dirty="0">
                        <a:solidFill>
                          <a:srgbClr val="668C97"/>
                        </a:solidFill>
                        <a:latin typeface="Myriad Pro" panose="020B0503030403020204"/>
                        <a:ea typeface="+mn-ea"/>
                        <a:cs typeface="+mn-cs"/>
                        <a:sym typeface="Open Sans"/>
                      </a:endParaRPr>
                    </a:p>
                    <a:p>
                      <a:pPr marL="13335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500"/>
                        <a:buFont typeface="Open Sans"/>
                        <a:buNone/>
                      </a:pPr>
                      <a:r>
                        <a:rPr lang="en-IN" sz="1600" b="1" u="none" strike="noStrike" cap="none" dirty="0">
                          <a:solidFill>
                            <a:srgbClr val="545054"/>
                          </a:solidFill>
                          <a:uFill>
                            <a:noFill/>
                          </a:uFill>
                          <a:latin typeface="Myriad Pro" panose="020B0503030403020204"/>
                          <a:sym typeface="Open San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6 Apr: </a:t>
                      </a:r>
                      <a:r>
                        <a:rPr lang="en-IN" sz="1600" kern="1200" dirty="0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ETSI- EU-</a:t>
                      </a:r>
                      <a:r>
                        <a:rPr lang="en-IN" sz="1600" kern="1200" dirty="0" err="1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Brasil</a:t>
                      </a:r>
                      <a:r>
                        <a:rPr lang="en-IN" sz="1600" kern="1200" dirty="0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cooperation workshop : on IoT Policy, Regulation &amp; Standards</a:t>
                      </a:r>
                      <a:endParaRPr sz="1600" kern="1200" dirty="0">
                        <a:solidFill>
                          <a:srgbClr val="668C97"/>
                        </a:solidFill>
                        <a:latin typeface="Myriad Pro" panose="020B0503030403020204"/>
                        <a:ea typeface="+mn-ea"/>
                        <a:cs typeface="+mn-cs"/>
                        <a:sym typeface="Open Sans"/>
                      </a:endParaRPr>
                    </a:p>
                    <a:p>
                      <a:pPr marL="13335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500"/>
                        <a:buFont typeface="Open Sans"/>
                        <a:buNone/>
                      </a:pPr>
                      <a:r>
                        <a:rPr lang="en-IN" sz="1600" b="1" u="none" strike="noStrike" cap="none" dirty="0">
                          <a:solidFill>
                            <a:srgbClr val="545054"/>
                          </a:solidFill>
                          <a:uFill>
                            <a:noFill/>
                          </a:uFill>
                          <a:latin typeface="Myriad Pro" panose="020B0503030403020204"/>
                          <a:sym typeface="Open San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7 Apr:</a:t>
                      </a:r>
                      <a:r>
                        <a:rPr lang="en-IN" sz="1600" u="none" strike="noStrike" cap="none" dirty="0">
                          <a:solidFill>
                            <a:srgbClr val="545054"/>
                          </a:solidFill>
                          <a:uFill>
                            <a:noFill/>
                          </a:uFill>
                          <a:latin typeface="Myriad Pro" panose="020B0503030403020204"/>
                          <a:sym typeface="Open San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IN" sz="1600" kern="1200" dirty="0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DoT-TSDSI Webinar #1 on M2M applied to verticals- transportation</a:t>
                      </a:r>
                      <a:endParaRPr sz="1600" kern="1200" dirty="0">
                        <a:solidFill>
                          <a:srgbClr val="668C97"/>
                        </a:solidFill>
                        <a:latin typeface="Myriad Pro" panose="020B0503030403020204"/>
                        <a:ea typeface="+mn-ea"/>
                        <a:cs typeface="+mn-cs"/>
                        <a:sym typeface="Open Sans"/>
                      </a:endParaRPr>
                    </a:p>
                    <a:p>
                      <a:pPr marL="1333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500"/>
                        <a:buFont typeface="Open Sans"/>
                        <a:buNone/>
                      </a:pPr>
                      <a:r>
                        <a:rPr lang="en-IN" sz="1600" b="1" u="none" strike="noStrike" cap="none" dirty="0">
                          <a:solidFill>
                            <a:srgbClr val="545054"/>
                          </a:solidFill>
                          <a:latin typeface="Myriad Pro" panose="020B0503030403020204"/>
                          <a:sym typeface="Open Sans"/>
                        </a:rPr>
                        <a:t>28 Apr:</a:t>
                      </a:r>
                      <a:r>
                        <a:rPr lang="en-IN" sz="1600" u="none" strike="noStrike" cap="none" dirty="0">
                          <a:solidFill>
                            <a:srgbClr val="545054"/>
                          </a:solidFill>
                          <a:latin typeface="Myriad Pro" panose="020B0503030403020204"/>
                          <a:sym typeface="Open Sans"/>
                        </a:rPr>
                        <a:t> ETSI-TTA Smart Cities in Korea</a:t>
                      </a:r>
                      <a:endParaRPr sz="1600" u="none" strike="noStrike" cap="none" dirty="0">
                        <a:solidFill>
                          <a:srgbClr val="545054"/>
                        </a:solidFill>
                        <a:latin typeface="Myriad Pro" panose="020B0503030403020204"/>
                        <a:sym typeface="Open Sans"/>
                      </a:endParaRPr>
                    </a:p>
                    <a:p>
                      <a:pPr marL="1333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500"/>
                        <a:buFont typeface="Open Sans"/>
                        <a:buNone/>
                      </a:pPr>
                      <a:r>
                        <a:rPr lang="en-IN" sz="1600" b="1" u="none" strike="noStrike" cap="none" dirty="0">
                          <a:solidFill>
                            <a:srgbClr val="545054"/>
                          </a:solidFill>
                          <a:latin typeface="Myriad Pro" panose="020B0503030403020204"/>
                          <a:sym typeface="Open Sans"/>
                        </a:rPr>
                        <a:t>4 May:</a:t>
                      </a:r>
                      <a:r>
                        <a:rPr lang="en-IN" sz="1600" u="none" strike="noStrike" cap="none" dirty="0">
                          <a:solidFill>
                            <a:srgbClr val="545054"/>
                          </a:solidFill>
                          <a:latin typeface="Myriad Pro" panose="020B0503030403020204"/>
                          <a:sym typeface="Open Sans"/>
                        </a:rPr>
                        <a:t> </a:t>
                      </a:r>
                      <a:r>
                        <a:rPr lang="en-IN" sz="1600" u="none" strike="noStrike" cap="none" dirty="0">
                          <a:solidFill>
                            <a:srgbClr val="545054"/>
                          </a:solidFill>
                          <a:latin typeface="Myriad Pro" panose="020B0503030403020204"/>
                          <a:sym typeface="Open Sans"/>
                          <a:hlinkClick r:id="rId7"/>
                        </a:rPr>
                        <a:t>DoT-TSDSI Webinar #2 on M2M applied to Utilities</a:t>
                      </a:r>
                      <a:endParaRPr sz="1600" u="none" strike="noStrike" cap="none" dirty="0">
                        <a:solidFill>
                          <a:srgbClr val="545054"/>
                        </a:solidFill>
                        <a:latin typeface="Myriad Pro" panose="020B0503030403020204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13335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500"/>
                        <a:buFont typeface="Open Sans"/>
                        <a:buNone/>
                      </a:pPr>
                      <a:r>
                        <a:rPr lang="en-IN" sz="1600" b="1" u="sng" strike="noStrike" cap="none" dirty="0">
                          <a:solidFill>
                            <a:schemeClr val="dk2"/>
                          </a:solidFill>
                          <a:latin typeface="Myriad Pro" panose="020B0503030403020204"/>
                          <a:sym typeface="Open San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7-8 Apr:</a:t>
                      </a:r>
                      <a:r>
                        <a:rPr lang="en-IN" sz="1600" u="sng" strike="noStrike" cap="none" dirty="0">
                          <a:solidFill>
                            <a:schemeClr val="dk2"/>
                          </a:solidFill>
                          <a:latin typeface="Myriad Pro" panose="020B0503030403020204"/>
                          <a:sym typeface="Open San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IN" sz="1600" kern="1200" dirty="0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New Delhi India - </a:t>
                      </a:r>
                      <a:r>
                        <a:rPr lang="en-IN" sz="1600" kern="1200" dirty="0" err="1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InTranSe</a:t>
                      </a:r>
                      <a:r>
                        <a:rPr lang="en-IN" sz="1600" kern="1200" dirty="0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conference</a:t>
                      </a:r>
                      <a:endParaRPr sz="1600" kern="1200" dirty="0">
                        <a:solidFill>
                          <a:srgbClr val="668C97"/>
                        </a:solidFill>
                        <a:latin typeface="Myriad Pro" panose="020B0503030403020204"/>
                        <a:ea typeface="+mn-ea"/>
                        <a:cs typeface="+mn-cs"/>
                        <a:sym typeface="Open Sans"/>
                      </a:endParaRPr>
                    </a:p>
                    <a:p>
                      <a:pPr marL="1333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500"/>
                        <a:buFont typeface="Open Sans"/>
                        <a:buNone/>
                      </a:pPr>
                      <a:r>
                        <a:rPr lang="en-IN" sz="1600" b="1" u="sng" strike="noStrike" cap="none" dirty="0">
                          <a:solidFill>
                            <a:schemeClr val="dk2"/>
                          </a:solidFill>
                          <a:latin typeface="Myriad Pro" panose="020B0503030403020204"/>
                          <a:sym typeface="Open Sans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21 Apr:</a:t>
                      </a:r>
                      <a:r>
                        <a:rPr lang="en-IN" sz="1600" u="sng" strike="noStrike" cap="none" dirty="0">
                          <a:solidFill>
                            <a:schemeClr val="dk2"/>
                          </a:solidFill>
                          <a:latin typeface="Myriad Pro" panose="020B0503030403020204"/>
                          <a:sym typeface="Open Sans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IN" sz="1600" kern="1200" dirty="0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Webinar on CCSP and </a:t>
                      </a:r>
                      <a:r>
                        <a:rPr lang="en-IN" sz="1600" kern="1200" dirty="0" err="1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CoSMiC</a:t>
                      </a:r>
                      <a:r>
                        <a:rPr lang="en-IN" sz="1600" kern="1200" dirty="0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- indigenous software platforms for M2M/IoT Communication</a:t>
                      </a:r>
                      <a:endParaRPr sz="1600" kern="1200" dirty="0">
                        <a:solidFill>
                          <a:srgbClr val="668C97"/>
                        </a:solidFill>
                        <a:latin typeface="Myriad Pro" panose="020B0503030403020204"/>
                        <a:ea typeface="+mn-ea"/>
                        <a:cs typeface="+mn-cs"/>
                        <a:sym typeface="Open Sans"/>
                      </a:endParaRPr>
                    </a:p>
                    <a:p>
                      <a:pPr marL="4572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600" u="none" strike="noStrike" cap="none" dirty="0">
                        <a:solidFill>
                          <a:schemeClr val="dk2"/>
                        </a:solidFill>
                        <a:latin typeface="Myriad Pro" panose="020B0503030403020204" charset="0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85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IN" sz="1600" b="1" u="none" strike="noStrike" cap="none" dirty="0">
                          <a:solidFill>
                            <a:srgbClr val="545054"/>
                          </a:solidFill>
                          <a:sym typeface="Open Sans"/>
                        </a:rPr>
                        <a:t>Speaking Opportunities</a:t>
                      </a:r>
                      <a:endParaRPr sz="1600" b="1" u="none" strike="noStrike" cap="none" dirty="0">
                        <a:solidFill>
                          <a:srgbClr val="545054"/>
                        </a:solidFill>
                        <a:latin typeface="Myriad Pro" panose="020B0503030403020204" charset="0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1333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500"/>
                        <a:buFont typeface="Open Sans"/>
                        <a:buNone/>
                        <a:tabLst/>
                        <a:defRPr/>
                      </a:pPr>
                      <a:r>
                        <a:rPr lang="en-US" sz="1600" b="1" u="none" strike="noStrike" cap="none" dirty="0">
                          <a:solidFill>
                            <a:schemeClr val="tx2"/>
                          </a:solidFill>
                          <a:latin typeface="Myriad Pro" panose="020B0503030403020204"/>
                          <a:sym typeface="Open Sans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6 Jun: </a:t>
                      </a:r>
                      <a:r>
                        <a:rPr lang="en-US" sz="1600" kern="1200" dirty="0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Bob Flynn spoke in Embedded Technology Convention, Las Vegas</a:t>
                      </a:r>
                      <a:endParaRPr lang="en-US" sz="1600" kern="1200" dirty="0">
                        <a:solidFill>
                          <a:srgbClr val="668C97"/>
                        </a:solidFill>
                        <a:latin typeface="Myriad Pro" panose="020B0503030403020204"/>
                        <a:ea typeface="+mn-ea"/>
                        <a:cs typeface="+mn-cs"/>
                        <a:sym typeface="Open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600" u="none" strike="noStrike" cap="none" dirty="0">
                        <a:solidFill>
                          <a:schemeClr val="dk2"/>
                        </a:solidFill>
                        <a:latin typeface="Myriad Pro" panose="020B0503030403020204" charset="0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400"/>
                        <a:buFont typeface="Open Sans"/>
                        <a:buChar char="-"/>
                      </a:pPr>
                      <a:endParaRPr sz="1600" u="none" strike="noStrike" cap="none" dirty="0">
                        <a:solidFill>
                          <a:schemeClr val="dk2"/>
                        </a:solidFill>
                        <a:latin typeface="Myriad Pro" panose="020B0503030403020204" charset="0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1397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400"/>
                        <a:buFont typeface="Open Sans"/>
                        <a:buNone/>
                      </a:pPr>
                      <a:r>
                        <a:rPr lang="en-IN" sz="1600" b="1" u="sng" strike="noStrike" cap="none" dirty="0">
                          <a:solidFill>
                            <a:schemeClr val="dk2"/>
                          </a:solidFill>
                          <a:latin typeface="Myriad Pro" panose="020B0503030403020204"/>
                          <a:sym typeface="Open San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29 Jun</a:t>
                      </a:r>
                      <a:r>
                        <a:rPr lang="en-IN" sz="1600" b="1" u="sng" strike="noStrike" cap="none" dirty="0">
                          <a:solidFill>
                            <a:schemeClr val="dk2"/>
                          </a:solidFill>
                          <a:latin typeface="Myriad Pro" panose="020B0503030403020204"/>
                          <a:sym typeface="Open Sans"/>
                        </a:rPr>
                        <a:t>:</a:t>
                      </a:r>
                      <a:r>
                        <a:rPr lang="en-IN" sz="1600" u="sng" strike="noStrike" cap="none" dirty="0">
                          <a:solidFill>
                            <a:schemeClr val="dk2"/>
                          </a:solidFill>
                          <a:latin typeface="Myriad Pro" panose="020B0503030403020204"/>
                          <a:sym typeface="Open Sans"/>
                        </a:rPr>
                        <a:t> </a:t>
                      </a:r>
                      <a:r>
                        <a:rPr lang="en-IN" sz="1600" kern="1200" dirty="0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11"/>
                        </a:rPr>
                        <a:t>Aurindam and Rana </a:t>
                      </a:r>
                      <a:r>
                        <a:rPr lang="en-IN" sz="1600" kern="1200" dirty="0" err="1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11"/>
                        </a:rPr>
                        <a:t>Kamill</a:t>
                      </a:r>
                      <a:r>
                        <a:rPr lang="en-IN" sz="1600" kern="1200" dirty="0">
                          <a:solidFill>
                            <a:srgbClr val="668C97"/>
                          </a:solidFill>
                          <a:latin typeface="Myriad Pro" panose="020B0503030403020204"/>
                          <a:ea typeface="+mn-ea"/>
                          <a:cs typeface="+mn-cs"/>
                          <a:sym typeface="Open Sans"/>
                          <a:hlinkClick r:id="rId11"/>
                        </a:rPr>
                        <a:t> spoke in the NTIPRIT event on IoT security</a:t>
                      </a:r>
                      <a:endParaRPr sz="1600" kern="1200" dirty="0">
                        <a:solidFill>
                          <a:srgbClr val="668C97"/>
                        </a:solidFill>
                        <a:latin typeface="Myriad Pro" panose="020B0503030403020204"/>
                        <a:ea typeface="+mn-ea"/>
                        <a:cs typeface="+mn-cs"/>
                        <a:sym typeface="Open Sans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B54102F-9BD3-CAAD-E6D7-6CFD72C8C04E}"/>
              </a:ext>
            </a:extLst>
          </p:cNvPr>
          <p:cNvSpPr txBox="1">
            <a:spLocks/>
          </p:cNvSpPr>
          <p:nvPr/>
        </p:nvSpPr>
        <p:spPr>
          <a:xfrm>
            <a:off x="334696" y="0"/>
            <a:ext cx="88818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C63133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r>
              <a:rPr lang="en-IN" sz="3600" dirty="0"/>
              <a:t>Events &amp; Speaking </a:t>
            </a:r>
            <a:r>
              <a:rPr lang="en-IN" sz="3600" dirty="0" err="1"/>
              <a:t>Opps</a:t>
            </a:r>
            <a:r>
              <a:rPr lang="en-IN" sz="3600" dirty="0"/>
              <a:t>. Q2 CY’22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Google Shape;97;p4"/>
          <p:cNvGraphicFramePr/>
          <p:nvPr>
            <p:extLst>
              <p:ext uri="{D42A27DB-BD31-4B8C-83A1-F6EECF244321}">
                <p14:modId xmlns:p14="http://schemas.microsoft.com/office/powerpoint/2010/main" val="1961981928"/>
              </p:ext>
            </p:extLst>
          </p:nvPr>
        </p:nvGraphicFramePr>
        <p:xfrm>
          <a:off x="334695" y="1268290"/>
          <a:ext cx="11105750" cy="5044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8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8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19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70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600" u="none" strike="noStrike" cap="none" dirty="0">
                          <a:sym typeface="Open Sans"/>
                        </a:rPr>
                        <a:t>VISIBILITY</a:t>
                      </a:r>
                      <a:endParaRPr sz="1600" u="none" strike="noStrike" cap="none" dirty="0">
                        <a:latin typeface="Myriad Pro" panose="020B0503030403020204" charset="0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600" u="none" strike="noStrike" cap="none">
                          <a:sym typeface="Open Sans"/>
                        </a:rPr>
                        <a:t>oneM2M </a:t>
                      </a:r>
                      <a:endParaRPr sz="1600" u="none" strike="noStrike" cap="none">
                        <a:latin typeface="Myriad Pro" panose="020B0503030403020204" charset="0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600" u="none" strike="noStrike" cap="none" dirty="0">
                          <a:sym typeface="Open Sans"/>
                        </a:rPr>
                        <a:t>Partner driven</a:t>
                      </a:r>
                      <a:endParaRPr sz="1600" u="none" strike="noStrike" cap="none" dirty="0">
                        <a:latin typeface="Myriad Pro" panose="020B0503030403020204" charset="0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IN" sz="1600" u="none" strike="noStrike" cap="none">
                          <a:sym typeface="Open Sans"/>
                        </a:rPr>
                        <a:t>Regional</a:t>
                      </a:r>
                      <a:endParaRPr sz="1600" u="none" strike="noStrike" cap="none">
                        <a:latin typeface="Myriad Pro" panose="020B0503030403020204" charset="0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IN" sz="1600" b="1" u="none" strike="noStrike" cap="none" dirty="0">
                          <a:sym typeface="Open Sans"/>
                        </a:rPr>
                        <a:t>Events </a:t>
                      </a:r>
                      <a:endParaRPr sz="1600" b="1" u="none" strike="noStrike" cap="none" dirty="0">
                        <a:latin typeface="Myriad Pro" panose="020B0503030403020204" charset="0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IN" sz="1600" u="none" strike="noStrike" cap="none" dirty="0">
                          <a:solidFill>
                            <a:srgbClr val="545054"/>
                          </a:solidFill>
                          <a:sym typeface="Open Sans"/>
                        </a:rPr>
                        <a:t>oneM2M Webinar/s</a:t>
                      </a:r>
                      <a:endParaRPr sz="1600" u="none" strike="noStrike" cap="none" dirty="0">
                        <a:solidFill>
                          <a:srgbClr val="545054"/>
                        </a:solidFill>
                        <a:sym typeface="Open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endParaRPr lang="en-IN" sz="1600" u="none" strike="noStrike" cap="none" dirty="0">
                        <a:solidFill>
                          <a:srgbClr val="545054"/>
                        </a:solidFill>
                        <a:sym typeface="Open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IN" sz="1600" u="none" strike="noStrike" cap="none" dirty="0">
                          <a:solidFill>
                            <a:srgbClr val="545054"/>
                          </a:solidFill>
                          <a:sym typeface="Open Sans"/>
                        </a:rPr>
                        <a:t>oneM2M Hybrid Conference 1-2 Dec’22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endParaRPr lang="en-IN" sz="1600" u="none" strike="noStrike" cap="none" dirty="0">
                        <a:solidFill>
                          <a:srgbClr val="545054"/>
                        </a:solidFill>
                        <a:sym typeface="Open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  <a:tabLst/>
                        <a:defRPr/>
                      </a:pPr>
                      <a:r>
                        <a:rPr lang="en-US" sz="1600" u="none" strike="noStrike" cap="none" dirty="0">
                          <a:solidFill>
                            <a:srgbClr val="545054"/>
                          </a:solidFill>
                          <a:sym typeface="Open Sans"/>
                        </a:rPr>
                        <a:t>Interop being hosted by TTA in Dec’22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endParaRPr sz="1600" u="none" strike="noStrike" cap="none" dirty="0">
                        <a:latin typeface="Myriad Pro" panose="020B0503030403020204" charset="0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285750" marR="0" lvl="0" indent="-2794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Open Sans"/>
                        <a:buChar char="-"/>
                      </a:pPr>
                      <a:r>
                        <a:rPr lang="en-IN" sz="1600" u="none" strike="noStrike" cap="none" dirty="0">
                          <a:solidFill>
                            <a:schemeClr val="dk1"/>
                          </a:solidFill>
                          <a:sym typeface="Open Sans"/>
                        </a:rPr>
                        <a:t>multi-month hackathon (ETSI-TTA)</a:t>
                      </a:r>
                      <a:endParaRPr sz="1600" u="none" strike="noStrike" cap="none" dirty="0">
                        <a:solidFill>
                          <a:schemeClr val="dk1"/>
                        </a:solidFill>
                        <a:sym typeface="Open Sans"/>
                      </a:endParaRPr>
                    </a:p>
                    <a:p>
                      <a:pPr marL="365760" marR="0" lvl="0" indent="-336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Open Sans"/>
                        <a:buChar char="-"/>
                        <a:tabLst/>
                        <a:defRPr/>
                      </a:pPr>
                      <a:r>
                        <a:rPr lang="en-US" sz="1600" u="none" strike="noStrike" cap="none" dirty="0">
                          <a:solidFill>
                            <a:schemeClr val="hlink"/>
                          </a:solidFill>
                          <a:uFill>
                            <a:noFill/>
                          </a:uFill>
                          <a:sym typeface="Open Sans"/>
                          <a:hlinkClick r:id="rId3"/>
                        </a:rPr>
                        <a:t>3-5 Oct: </a:t>
                      </a:r>
                      <a:r>
                        <a:rPr lang="en-US" sz="1600" u="sng" strike="noStrike" cap="none" dirty="0">
                          <a:solidFill>
                            <a:schemeClr val="hlink"/>
                          </a:solidFill>
                          <a:sym typeface="Open Sans"/>
                          <a:hlinkClick r:id="rId3"/>
                        </a:rPr>
                        <a:t>ETSI Security Conference 2022* </a:t>
                      </a:r>
                      <a:endParaRPr lang="en-US" sz="1600" u="none" strike="noStrike" cap="none" dirty="0">
                        <a:sym typeface="Open Sans"/>
                      </a:endParaRPr>
                    </a:p>
                    <a:p>
                      <a:pPr marL="365760" marR="0" lvl="0" indent="-336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Open Sans"/>
                        <a:buChar char="-"/>
                        <a:tabLst/>
                        <a:defRPr/>
                      </a:pPr>
                      <a:r>
                        <a:rPr lang="en-US" sz="1600" u="none" strike="noStrike" cap="none" dirty="0">
                          <a:sym typeface="Open Sans"/>
                        </a:rPr>
                        <a:t>10-14 Oct: </a:t>
                      </a:r>
                      <a:r>
                        <a:rPr lang="en-US" sz="1600" u="sng" strike="noStrike" cap="none" dirty="0">
                          <a:solidFill>
                            <a:schemeClr val="hlink"/>
                          </a:solidFill>
                          <a:sym typeface="Open Sans"/>
                          <a:hlinkClick r:id="rId4"/>
                        </a:rPr>
                        <a:t>ETSI IoT Week 2022</a:t>
                      </a:r>
                      <a:r>
                        <a:rPr lang="en-US" sz="1600" u="sng" strike="noStrike" cap="none" dirty="0">
                          <a:solidFill>
                            <a:schemeClr val="hlink"/>
                          </a:solidFill>
                          <a:sym typeface="Open Sans"/>
                        </a:rPr>
                        <a:t>*</a:t>
                      </a:r>
                      <a:endParaRPr lang="en-US" sz="1600" u="none" strike="noStrike" cap="none" dirty="0">
                        <a:solidFill>
                          <a:srgbClr val="FF0000"/>
                        </a:solidFill>
                        <a:sym typeface="Open Sans"/>
                      </a:endParaRPr>
                    </a:p>
                    <a:p>
                      <a:pPr marL="365760" marR="0" lvl="0" indent="-3365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Open Sans"/>
                        <a:buChar char="-"/>
                      </a:pPr>
                      <a:r>
                        <a:rPr lang="en-US" sz="1600" u="none" strike="noStrike" cap="none" dirty="0">
                          <a:solidFill>
                            <a:srgbClr val="FF0000"/>
                          </a:solidFill>
                          <a:sym typeface="Open Sans"/>
                        </a:rPr>
                        <a:t>20-22 Oct: TTA - IoT Week Korea*</a:t>
                      </a:r>
                      <a:endParaRPr lang="en-US" sz="1600" u="none" strike="noStrike" cap="none" dirty="0">
                        <a:sym typeface="Open Sans"/>
                      </a:endParaRPr>
                    </a:p>
                    <a:p>
                      <a:pPr marL="365760" marR="0" lvl="0" indent="-3365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700"/>
                        <a:buFont typeface="Open Sans"/>
                        <a:buChar char="-"/>
                      </a:pPr>
                      <a:r>
                        <a:rPr lang="en-US" sz="1600" u="none" strike="noStrike" cap="none" dirty="0">
                          <a:solidFill>
                            <a:srgbClr val="FF0000"/>
                          </a:solidFill>
                          <a:sym typeface="Open Sans"/>
                        </a:rPr>
                        <a:t>20 Oct: TTA seminar for oneM2M 10 years anniversary*</a:t>
                      </a:r>
                    </a:p>
                    <a:p>
                      <a:pPr marL="365760" marR="0" lvl="0" indent="-3365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700"/>
                        <a:buFont typeface="Open Sans"/>
                        <a:buChar char="-"/>
                      </a:pPr>
                      <a:r>
                        <a:rPr lang="nl-NL" sz="1600" u="none" strike="noStrike" cap="none" dirty="0">
                          <a:sym typeface="Open Sans"/>
                        </a:rPr>
                        <a:t>15-18 Nov: TSDSI- Tech Deep Dive*</a:t>
                      </a:r>
                      <a:endParaRPr lang="en-US" sz="1600" u="none" strike="noStrike" cap="none" dirty="0">
                        <a:solidFill>
                          <a:srgbClr val="FF0000"/>
                        </a:solidFill>
                        <a:latin typeface="Myriad Pro" panose="020B0503030403020204" charset="0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274320" marR="0" lvl="0" indent="-3365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Open Sans"/>
                        <a:buChar char="-"/>
                      </a:pPr>
                      <a:r>
                        <a:rPr lang="en-IN" sz="1600" u="none" strike="noStrike" cap="none" dirty="0">
                          <a:sym typeface="Open Sans"/>
                        </a:rPr>
                        <a:t>18-20 Oct: IMC 2022*</a:t>
                      </a:r>
                    </a:p>
                    <a:p>
                      <a:pPr marL="274320" marR="0" lvl="0" indent="-3365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Open Sans"/>
                        <a:buChar char="-"/>
                      </a:pPr>
                      <a:r>
                        <a:rPr lang="en-IN" sz="1600" dirty="0">
                          <a:sym typeface="Open Sans"/>
                        </a:rPr>
                        <a:t>22-23 Nov: IET Future Tech Congress 2022 (Phygital event)</a:t>
                      </a:r>
                      <a:endParaRPr sz="1600" u="sng" strike="noStrike" cap="none" dirty="0">
                        <a:solidFill>
                          <a:srgbClr val="FF0000"/>
                        </a:solidFill>
                        <a:sym typeface="Open Sans"/>
                      </a:endParaRPr>
                    </a:p>
                    <a:p>
                      <a:pPr marL="171450" marR="0" lvl="0" indent="-952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600" u="none" strike="noStrike" cap="none" dirty="0">
                        <a:latin typeface="Myriad Pro" panose="020B0503030403020204" charset="0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IN" sz="1600" b="1" u="none" strike="noStrike" cap="none" dirty="0">
                          <a:sym typeface="Open Sans"/>
                        </a:rPr>
                        <a:t>Speaking Opportunities</a:t>
                      </a:r>
                      <a:endParaRPr sz="1600" b="1" u="none" strike="noStrike" cap="none" dirty="0">
                        <a:latin typeface="Myriad Pro" panose="020B0503030403020204" charset="0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  <a:tabLst/>
                        <a:defRPr/>
                      </a:pPr>
                      <a:r>
                        <a:rPr lang="en-US" sz="1600" u="sng" dirty="0">
                          <a:solidFill>
                            <a:srgbClr val="668C97"/>
                          </a:solidFill>
                          <a:sym typeface="Open Sans"/>
                        </a:rPr>
                        <a:t>20-21 Sep'22: "IoT Tech Expo : POWERING THE CONNECTED WORLD WITH IOT|| AMSTERDAM/Hybrid|| free to attend|| Rana </a:t>
                      </a:r>
                      <a:r>
                        <a:rPr lang="en-US" sz="1600" u="sng" dirty="0" err="1">
                          <a:solidFill>
                            <a:srgbClr val="668C97"/>
                          </a:solidFill>
                          <a:sym typeface="Open Sans"/>
                        </a:rPr>
                        <a:t>Kamill</a:t>
                      </a:r>
                      <a:r>
                        <a:rPr lang="en-US" sz="1600" u="sng" dirty="0">
                          <a:solidFill>
                            <a:srgbClr val="668C97"/>
                          </a:solidFill>
                          <a:sym typeface="Open Sans"/>
                        </a:rPr>
                        <a:t> speaking"</a:t>
                      </a:r>
                      <a:endParaRPr lang="en-US" sz="1600" u="sng" dirty="0">
                        <a:solidFill>
                          <a:srgbClr val="668C97"/>
                        </a:solidFill>
                        <a:sym typeface="Open Sans"/>
                        <a:hlinkClick r:id="rId5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  <a:tabLst/>
                        <a:defRPr/>
                      </a:pPr>
                      <a:endParaRPr lang="en-US" sz="1600" u="sng" strike="noStrike" cap="none" dirty="0">
                        <a:solidFill>
                          <a:srgbClr val="668C97"/>
                        </a:solidFill>
                        <a:sym typeface="Open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  <a:tabLst/>
                        <a:defRPr/>
                      </a:pPr>
                      <a:r>
                        <a:rPr lang="en-US" sz="1600" u="sng" strike="noStrike" cap="none" dirty="0">
                          <a:solidFill>
                            <a:srgbClr val="668C97"/>
                          </a:solidFill>
                          <a:sym typeface="Open Sans"/>
                        </a:rPr>
                        <a:t>13-14 Oct’22: </a:t>
                      </a:r>
                      <a:r>
                        <a:rPr lang="en-US" sz="1600" u="sng" strike="noStrike" cap="none" dirty="0">
                          <a:solidFill>
                            <a:srgbClr val="668C97"/>
                          </a:solidFill>
                          <a:sym typeface="Open San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Rana (BT) speaking at IoT World Forum 2022 </a:t>
                      </a:r>
                      <a:r>
                        <a:rPr lang="en-US" sz="1600" u="sng" strike="noStrike" cap="none" dirty="0" err="1">
                          <a:solidFill>
                            <a:srgbClr val="668C97"/>
                          </a:solidFill>
                          <a:sym typeface="Open San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london</a:t>
                      </a:r>
                      <a:r>
                        <a:rPr lang="en-US" sz="1600" u="sng" strike="noStrike" cap="none" dirty="0">
                          <a:solidFill>
                            <a:srgbClr val="668C97"/>
                          </a:solidFill>
                          <a:sym typeface="Open San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(RESCHEDULED to 13-14 Oct ‘22)</a:t>
                      </a:r>
                      <a:endParaRPr lang="en-US" sz="1600" u="none" strike="noStrike" cap="none" dirty="0">
                        <a:solidFill>
                          <a:srgbClr val="668C97"/>
                        </a:solidFill>
                        <a:sym typeface="Open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600" u="sng" strike="noStrike" cap="none" dirty="0">
                        <a:solidFill>
                          <a:srgbClr val="668C97"/>
                        </a:solidFill>
                        <a:sym typeface="Open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IN" sz="1600" u="sng" strike="noStrike" cap="none" dirty="0">
                          <a:solidFill>
                            <a:srgbClr val="668C97"/>
                          </a:solidFill>
                          <a:sym typeface="Open Sans"/>
                        </a:rPr>
                        <a:t>26 Oct-11 Nov’22: IEEE IoT WF /Tokyo/Hybrid</a:t>
                      </a:r>
                      <a:endParaRPr sz="1600" u="sng" strike="noStrike" cap="none" dirty="0">
                        <a:solidFill>
                          <a:srgbClr val="668C97"/>
                        </a:solidFill>
                        <a:sym typeface="Open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endParaRPr sz="1600" u="none" strike="noStrike" cap="none" dirty="0">
                        <a:sym typeface="Open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IN" sz="1600" u="none" strike="noStrike" cap="none" dirty="0">
                          <a:solidFill>
                            <a:srgbClr val="545054"/>
                          </a:solidFill>
                          <a:sym typeface="Open Sans"/>
                        </a:rPr>
                        <a:t>Other Potential </a:t>
                      </a:r>
                      <a:r>
                        <a:rPr lang="en-IN" sz="1600" u="none" strike="noStrike" cap="none" dirty="0">
                          <a:solidFill>
                            <a:srgbClr val="545054"/>
                          </a:solidFill>
                          <a:sym typeface="Open Sans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          </a:ext>
                          </a:extLst>
                        </a:rPr>
                        <a:t>speaking opportunities for CY’22 are listed in notes</a:t>
                      </a:r>
                      <a:endParaRPr sz="1600" u="none" strike="noStrike" cap="none" dirty="0">
                        <a:solidFill>
                          <a:srgbClr val="545054"/>
                        </a:solidFill>
                        <a:sym typeface="Open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endParaRPr sz="1600" b="1" u="sng" strike="noStrike" cap="none" dirty="0">
                        <a:solidFill>
                          <a:schemeClr val="dk1"/>
                        </a:solidFill>
                        <a:sym typeface="Open Sans"/>
                      </a:endParaRPr>
                    </a:p>
                    <a:p>
                      <a:pPr marL="2857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endParaRPr sz="1600" u="sng" strike="noStrike" cap="none" dirty="0">
                        <a:solidFill>
                          <a:schemeClr val="dk1"/>
                        </a:solidFill>
                        <a:latin typeface="Myriad Pro" panose="020B0503030403020204" charset="0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9" name="Google Shape;99;p4"/>
          <p:cNvSpPr txBox="1">
            <a:spLocks noGrp="1"/>
          </p:cNvSpPr>
          <p:nvPr>
            <p:ph type="sldNum" idx="12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IN">
                <a:latin typeface="Open Sans"/>
                <a:ea typeface="Open Sans"/>
                <a:cs typeface="Open Sans"/>
                <a:sym typeface="Open Sans"/>
              </a:rPr>
              <a:t>7</a:t>
            </a:fld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9496018" y="6069555"/>
            <a:ext cx="2590800" cy="365125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8C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IN" sz="1800" b="0" i="0" u="sng" strike="noStrike" cap="none" dirty="0">
                <a:solidFill>
                  <a:schemeClr val="lt1"/>
                </a:solidFill>
                <a:latin typeface="Myriad Pro" panose="020B0503030403020204" charset="0"/>
                <a:ea typeface="Open Sans"/>
                <a:cs typeface="Open Sans"/>
                <a:sym typeface="Open Sans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Activities Tracker link</a:t>
            </a:r>
            <a:r>
              <a:rPr lang="en-IN" sz="18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F47761B-1453-81A5-2A3A-B95725012E48}"/>
              </a:ext>
            </a:extLst>
          </p:cNvPr>
          <p:cNvSpPr txBox="1">
            <a:spLocks/>
          </p:cNvSpPr>
          <p:nvPr/>
        </p:nvSpPr>
        <p:spPr>
          <a:xfrm>
            <a:off x="334696" y="0"/>
            <a:ext cx="88818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C63133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r>
              <a:rPr lang="en-IN" sz="3600" dirty="0"/>
              <a:t>Upcoming/Potential </a:t>
            </a:r>
            <a:r>
              <a:rPr lang="en-IN" sz="3600" dirty="0" err="1"/>
              <a:t>Opps</a:t>
            </a:r>
            <a:endParaRPr lang="en-IN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"/>
          <p:cNvSpPr txBox="1">
            <a:spLocks noGrp="1"/>
          </p:cNvSpPr>
          <p:nvPr>
            <p:ph type="sldNum" idx="12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IN">
                <a:latin typeface="Open Sans"/>
                <a:ea typeface="Open Sans"/>
                <a:cs typeface="Open Sans"/>
                <a:sym typeface="Open Sans"/>
              </a:rPr>
              <a:t>8</a:t>
            </a:fld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114" name="Google Shape;114;p6"/>
          <p:cNvGraphicFramePr/>
          <p:nvPr>
            <p:extLst>
              <p:ext uri="{D42A27DB-BD31-4B8C-83A1-F6EECF244321}">
                <p14:modId xmlns:p14="http://schemas.microsoft.com/office/powerpoint/2010/main" val="2298919386"/>
              </p:ext>
            </p:extLst>
          </p:nvPr>
        </p:nvGraphicFramePr>
        <p:xfrm>
          <a:off x="139486" y="1173570"/>
          <a:ext cx="4618494" cy="2995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5" name="Google Shape;115;p6"/>
          <p:cNvSpPr txBox="1"/>
          <p:nvPr/>
        </p:nvSpPr>
        <p:spPr>
          <a:xfrm>
            <a:off x="9450771" y="2481943"/>
            <a:ext cx="2104214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16" name="Google Shape;116;p6"/>
          <p:cNvCxnSpPr/>
          <p:nvPr/>
        </p:nvCxnSpPr>
        <p:spPr>
          <a:xfrm>
            <a:off x="4955077" y="1173570"/>
            <a:ext cx="0" cy="2995473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7" name="Google Shape;117;p6"/>
          <p:cNvCxnSpPr/>
          <p:nvPr/>
        </p:nvCxnSpPr>
        <p:spPr>
          <a:xfrm>
            <a:off x="0" y="4169043"/>
            <a:ext cx="4955077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18" name="Google Shape;118;p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55082" y="3202320"/>
            <a:ext cx="6599918" cy="327406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loud 2">
            <a:extLst>
              <a:ext uri="{FF2B5EF4-FFF2-40B4-BE49-F238E27FC236}">
                <a16:creationId xmlns:a16="http://schemas.microsoft.com/office/drawing/2014/main" id="{00F563BC-A816-502E-F51E-CCA1D1893CAC}"/>
              </a:ext>
            </a:extLst>
          </p:cNvPr>
          <p:cNvSpPr/>
          <p:nvPr/>
        </p:nvSpPr>
        <p:spPr>
          <a:xfrm>
            <a:off x="9751207" y="1448164"/>
            <a:ext cx="2301307" cy="1754156"/>
          </a:xfrm>
          <a:prstGeom prst="cloud">
            <a:avLst/>
          </a:prstGeom>
          <a:solidFill>
            <a:srgbClr val="C63133"/>
          </a:solidFill>
          <a:ln>
            <a:solidFill>
              <a:srgbClr val="8C0000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Myriad Pro" panose="020B0503030403020204" charset="0"/>
              </a:rPr>
              <a:t>Visits from Australia to be noted</a:t>
            </a:r>
            <a:endParaRPr lang="en-IN" dirty="0">
              <a:solidFill>
                <a:schemeClr val="bg1"/>
              </a:solidFill>
              <a:latin typeface="Myriad Pro" panose="020B0503030403020204" charset="0"/>
            </a:endParaRP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777F3C6A-251D-F6DC-0295-945CADE5CA61}"/>
              </a:ext>
            </a:extLst>
          </p:cNvPr>
          <p:cNvSpPr/>
          <p:nvPr/>
        </p:nvSpPr>
        <p:spPr>
          <a:xfrm>
            <a:off x="466530" y="4370519"/>
            <a:ext cx="3433665" cy="186706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Myriad Pro" panose="020B0503030403020204" charset="0"/>
              </a:rPr>
              <a:t>Spike in Social Media Channels </a:t>
            </a:r>
            <a:r>
              <a:rPr lang="en-US" dirty="0" err="1">
                <a:latin typeface="Myriad Pro" panose="020B0503030403020204" charset="0"/>
              </a:rPr>
              <a:t>Enegagment</a:t>
            </a:r>
            <a:r>
              <a:rPr lang="en-US" dirty="0">
                <a:latin typeface="Myriad Pro" panose="020B0503030403020204" charset="0"/>
              </a:rPr>
              <a:t> (71 visits in Jun as against 24 in May)</a:t>
            </a:r>
            <a:endParaRPr lang="en-IN" dirty="0">
              <a:latin typeface="Myriad Pro" panose="020B050303040302020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B93C20F-CFBC-93AA-CAB0-4588DE806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>
            <a:normAutofit/>
          </a:bodyPr>
          <a:lstStyle/>
          <a:p>
            <a:r>
              <a:rPr lang="en-IN" sz="3600" dirty="0"/>
              <a:t>Website Visits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E1C11-A8D6-48E9-8397-E9B5B6AF9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302189"/>
            <a:ext cx="11362932" cy="5190686"/>
          </a:xfrm>
        </p:spPr>
        <p:txBody>
          <a:bodyPr>
            <a:normAutofit/>
          </a:bodyPr>
          <a:lstStyle/>
          <a:p>
            <a:r>
              <a:rPr lang="en-GB" sz="2000" dirty="0">
                <a:latin typeface="Myriad Pro" panose="020B0503030403020204" charset="0"/>
              </a:rPr>
              <a:t>Kick off on 24</a:t>
            </a:r>
            <a:r>
              <a:rPr lang="en-GB" sz="2000" baseline="30000" dirty="0">
                <a:latin typeface="Myriad Pro" panose="020B0503030403020204" charset="0"/>
              </a:rPr>
              <a:t>th</a:t>
            </a:r>
            <a:r>
              <a:rPr lang="en-GB" sz="2000" dirty="0">
                <a:latin typeface="Myriad Pro" panose="020B0503030403020204" charset="0"/>
              </a:rPr>
              <a:t> July with messages from Partner </a:t>
            </a:r>
            <a:r>
              <a:rPr lang="en-GB" sz="2000" dirty="0" err="1">
                <a:latin typeface="Myriad Pro" panose="020B0503030403020204" charset="0"/>
              </a:rPr>
              <a:t>HoDs</a:t>
            </a:r>
            <a:r>
              <a:rPr lang="en-GB" sz="2000" dirty="0">
                <a:latin typeface="Myriad Pro" panose="020B0503030403020204" charset="0"/>
              </a:rPr>
              <a:t> (video messages)</a:t>
            </a:r>
          </a:p>
          <a:p>
            <a:r>
              <a:rPr lang="en-GB" sz="2000" dirty="0">
                <a:latin typeface="Myriad Pro" panose="020B0503030403020204" charset="0"/>
              </a:rPr>
              <a:t>PR on 10</a:t>
            </a:r>
            <a:r>
              <a:rPr lang="en-GB" sz="2000" baseline="30000" dirty="0">
                <a:latin typeface="Myriad Pro" panose="020B0503030403020204" charset="0"/>
              </a:rPr>
              <a:t>th</a:t>
            </a:r>
            <a:r>
              <a:rPr lang="en-GB" sz="2000" dirty="0">
                <a:latin typeface="Myriad Pro" panose="020B0503030403020204" charset="0"/>
              </a:rPr>
              <a:t> Anniversary (with Partner written messages)</a:t>
            </a:r>
          </a:p>
          <a:p>
            <a:r>
              <a:rPr lang="en-GB" sz="2000" dirty="0">
                <a:latin typeface="Myriad Pro" panose="020B0503030403020204" charset="0"/>
              </a:rPr>
              <a:t>Release an Article on oneM2M @10 </a:t>
            </a:r>
          </a:p>
          <a:p>
            <a:r>
              <a:rPr lang="en-GB" sz="2000" dirty="0">
                <a:latin typeface="Myriad Pro" panose="020B0503030403020204" charset="0"/>
              </a:rPr>
              <a:t>Special Sessions in SC 62 (26</a:t>
            </a:r>
            <a:r>
              <a:rPr lang="en-GB" sz="2000" baseline="30000" dirty="0">
                <a:latin typeface="Myriad Pro" panose="020B0503030403020204" charset="0"/>
              </a:rPr>
              <a:t>th</a:t>
            </a:r>
            <a:r>
              <a:rPr lang="en-GB" sz="2000" dirty="0">
                <a:latin typeface="Myriad Pro" panose="020B0503030403020204" charset="0"/>
              </a:rPr>
              <a:t> July) and TP56 to mark the milestone</a:t>
            </a:r>
          </a:p>
          <a:p>
            <a:endParaRPr lang="en-GB" sz="2000" b="1" dirty="0">
              <a:latin typeface="Myriad Pro" panose="020B0503030403020204" charset="0"/>
            </a:endParaRPr>
          </a:p>
          <a:p>
            <a:r>
              <a:rPr lang="en-GB" sz="2000" b="1" dirty="0">
                <a:latin typeface="Myriad Pro" panose="020B0503030403020204" charset="0"/>
              </a:rPr>
              <a:t>Social Celebration Event during TP56 being explored – subject to sponsorship</a:t>
            </a:r>
            <a:endParaRPr lang="en-IN" sz="2000" b="1" dirty="0">
              <a:latin typeface="Myriad Pro" panose="020B0503030403020204" charset="0"/>
            </a:endParaRPr>
          </a:p>
          <a:p>
            <a:pPr marL="0" lvl="0" indent="0">
              <a:buNone/>
            </a:pPr>
            <a:endParaRPr lang="en-IN" sz="2000" b="1" dirty="0">
              <a:effectLst/>
              <a:latin typeface="Myriad Pro" panose="020B0503030403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IN" sz="2000" b="1" dirty="0">
              <a:effectLst/>
              <a:latin typeface="Myriad Pro" panose="020B0503030403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IN" sz="2000" b="1" dirty="0">
                <a:latin typeface="Myriad Pro" panose="020B0503030403020204" charset="0"/>
                <a:ea typeface="Calibri" panose="020F0502020204030204" pitchFamily="34" charset="0"/>
                <a:cs typeface="Times New Roman" panose="02020603050405020304" pitchFamily="18" charset="0"/>
              </a:rPr>
              <a:t>To be explored:</a:t>
            </a:r>
          </a:p>
          <a:p>
            <a:pPr marL="0" lvl="0" indent="0">
              <a:buNone/>
            </a:pPr>
            <a:r>
              <a:rPr lang="en-IN" sz="2000" dirty="0">
                <a:effectLst/>
                <a:latin typeface="Myriad Pro" panose="020B050303040302020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Interviews of oneM2M Stalwarts </a:t>
            </a:r>
          </a:p>
          <a:p>
            <a:pPr marL="0" lvl="0" indent="0">
              <a:buNone/>
            </a:pPr>
            <a:r>
              <a:rPr lang="en-IN" sz="2000" dirty="0">
                <a:effectLst/>
                <a:latin typeface="Myriad Pro" panose="020B0503030403020204" charset="0"/>
                <a:ea typeface="Calibri" panose="020F0502020204030204" pitchFamily="34" charset="0"/>
                <a:cs typeface="Times New Roman" panose="02020603050405020304" pitchFamily="18" charset="0"/>
              </a:rPr>
              <a:t>Explore obtaining a (video) anniversary greeting from ITU-T expert contact- Cristina Bueti</a:t>
            </a:r>
          </a:p>
          <a:p>
            <a:pPr marL="685800" indent="0">
              <a:buNone/>
            </a:pP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IN" sz="2000" dirty="0">
              <a:highlight>
                <a:srgbClr val="00FFFF"/>
              </a:highlight>
            </a:endParaRPr>
          </a:p>
          <a:p>
            <a:pPr marL="457200" lvl="1" indent="0">
              <a:buNone/>
            </a:pPr>
            <a:endParaRPr lang="en-IN" dirty="0">
              <a:highlight>
                <a:srgbClr val="00FFFF"/>
              </a:highlight>
            </a:endParaRPr>
          </a:p>
          <a:p>
            <a:endParaRPr lang="en-IN" dirty="0">
              <a:highlight>
                <a:srgbClr val="00FFFF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97AD61-B99F-4516-ACF8-E17F3D768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185766D-C24F-9EAE-FF34-59A8B80F3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Open Sans"/>
              </a:rPr>
              <a:t>10</a:t>
            </a:r>
            <a:r>
              <a:rPr lang="en-US" sz="3600" baseline="30000" dirty="0">
                <a:latin typeface="Open Sans"/>
              </a:rPr>
              <a:t>th</a:t>
            </a:r>
            <a:r>
              <a:rPr lang="en-US" sz="3600" dirty="0">
                <a:latin typeface="Open Sans"/>
              </a:rPr>
              <a:t> Anniversary Celebrations</a:t>
            </a:r>
            <a:endParaRPr lang="en-IN" sz="3600" dirty="0"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631004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3481</TotalTime>
  <Words>1131</Words>
  <Application>Microsoft Office PowerPoint</Application>
  <PresentationFormat>Widescreen</PresentationFormat>
  <Paragraphs>200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Myriad Pro</vt:lpstr>
      <vt:lpstr>Myriad Pro Light</vt:lpstr>
      <vt:lpstr>Open Sans</vt:lpstr>
      <vt:lpstr>Office Theme</vt:lpstr>
      <vt:lpstr>Marcom Report to TP# 55</vt:lpstr>
      <vt:lpstr>Overview</vt:lpstr>
      <vt:lpstr>Key Highlights</vt:lpstr>
      <vt:lpstr>PowerPoint Presentation</vt:lpstr>
      <vt:lpstr>PowerPoint Presentation</vt:lpstr>
      <vt:lpstr>PowerPoint Presentation</vt:lpstr>
      <vt:lpstr>PowerPoint Presentation</vt:lpstr>
      <vt:lpstr>Website Visits</vt:lpstr>
      <vt:lpstr>10th Anniversary Celebrations</vt:lpstr>
      <vt:lpstr>Reference Slides</vt:lpstr>
      <vt:lpstr>Metrics</vt:lpstr>
      <vt:lpstr>oneM2M WiKi</vt:lpstr>
      <vt:lpstr>WiKi- Repositories</vt:lpstr>
      <vt:lpstr>Website Engagement by Channels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Marcom 88</dc:title>
  <dc:creator>Hollie-May Auburn</dc:creator>
  <cp:lastModifiedBy>Akash Malik</cp:lastModifiedBy>
  <cp:revision>240</cp:revision>
  <dcterms:created xsi:type="dcterms:W3CDTF">2020-05-22T10:29:25Z</dcterms:created>
  <dcterms:modified xsi:type="dcterms:W3CDTF">2022-07-11T09:34:06Z</dcterms:modified>
</cp:coreProperties>
</file>