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2" r:id="rId5"/>
  </p:sldMasterIdLst>
  <p:notesMasterIdLst>
    <p:notesMasterId r:id="rId14"/>
  </p:notesMasterIdLst>
  <p:sldIdLst>
    <p:sldId id="262" r:id="rId6"/>
    <p:sldId id="297" r:id="rId7"/>
    <p:sldId id="707" r:id="rId8"/>
    <p:sldId id="688" r:id="rId9"/>
    <p:sldId id="679" r:id="rId10"/>
    <p:sldId id="346" r:id="rId11"/>
    <p:sldId id="708" r:id="rId12"/>
    <p:sldId id="3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yriad Pro" panose="020B0503030403020204" charset="0"/>
      <p:regular r:id="rId21"/>
      <p:bold r:id="rId22"/>
      <p:italic r:id="rId23"/>
      <p:boldItalic r:id="rId24"/>
    </p:embeddedFont>
    <p:embeddedFont>
      <p:font typeface="Myriad Pro Light" panose="020B0403030403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81F"/>
    <a:srgbClr val="F9601B"/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11-07-2022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7/11/2022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7/11/2022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7/11/2022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7/11/2022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7/11/2022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©</a:t>
            </a:r>
            <a:r>
              <a:rPr lang="en-US" altLang="zh-CN" sz="900" baseline="0" dirty="0"/>
              <a:t> 2020 oneM2M</a:t>
            </a:r>
            <a:endParaRPr lang="zh-CN" altLang="en-US" sz="900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14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.onem2m.org/Application/documentApp/documentinfo/?documentId=34706&amp;fromList=Y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.onem2m.org/Application/documentApp/documentinfo/?documentId=34907&amp;fromList=Y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1444" y="1454870"/>
            <a:ext cx="11296184" cy="2387600"/>
          </a:xfrm>
        </p:spPr>
        <p:txBody>
          <a:bodyPr>
            <a:normAutofit/>
          </a:bodyPr>
          <a:lstStyle/>
          <a:p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Sustainability Sub-Committee (SSC) </a:t>
            </a:r>
            <a:br>
              <a:rPr lang="en-US" sz="4800" dirty="0"/>
            </a:br>
            <a:r>
              <a:rPr lang="en-US" sz="4800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8798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7/11/2022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49" y="1359449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Myriad Pro"/>
              </a:rPr>
              <a:t>oneM2M sustainability case study [SSC-2022-0002R01]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Identify oneM2M aspects/features well-aligned with IoT sustainability</a:t>
            </a:r>
          </a:p>
          <a:p>
            <a:pPr lvl="2"/>
            <a:r>
              <a:rPr lang="en-US" dirty="0">
                <a:solidFill>
                  <a:srgbClr val="C00000"/>
                </a:solidFill>
                <a:latin typeface="Myriad Pro"/>
              </a:rPr>
              <a:t>E.g., Aspects/features that can make IoT deployments more sustainable</a:t>
            </a:r>
          </a:p>
          <a:p>
            <a:pPr marL="914400" lvl="2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Identify new oneM2M opportunities for improve IoT sustainability 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oneM2M White Paper [SSC-2022-0006] 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Share findings of oneM2M sustainability case study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Target to complete by Oct 2022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Plans for White Paper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Work with oneM2M MARCOM (oneM2M Website, other channels, …)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IEEE 8th World Forum on Internet of Things - 26 Oct 2022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423D-EACA-4677-B379-A68F4259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54" y="2842215"/>
            <a:ext cx="7850299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oneM2M Case Study</a:t>
            </a:r>
            <a:br>
              <a:rPr lang="en-US" dirty="0"/>
            </a:br>
            <a:r>
              <a:rPr lang="en-US" dirty="0"/>
              <a:t>Update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D2EE3D-AC4D-4454-863C-2890BEC075BF}"/>
              </a:ext>
            </a:extLst>
          </p:cNvPr>
          <p:cNvSpPr txBox="1">
            <a:spLocks/>
          </p:cNvSpPr>
          <p:nvPr/>
        </p:nvSpPr>
        <p:spPr>
          <a:xfrm>
            <a:off x="2814590" y="4352731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631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SSC-2022-0002R01 </a:t>
            </a:r>
            <a:r>
              <a:rPr lang="en-US" dirty="0"/>
              <a:t>for working draft</a:t>
            </a:r>
          </a:p>
        </p:txBody>
      </p:sp>
    </p:spTree>
    <p:extLst>
      <p:ext uri="{BB962C8B-B14F-4D97-AF65-F5344CB8AC3E}">
        <p14:creationId xmlns:p14="http://schemas.microsoft.com/office/powerpoint/2010/main" val="39282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4AEC-DD62-4527-838C-E74E9C0B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51777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oneM2M features enabling more sustainable IoT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5C7E8-C859-41C6-872D-FE3A1A758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696" y="1291361"/>
            <a:ext cx="5357380" cy="4718628"/>
          </a:xfrm>
          <a:solidFill>
            <a:srgbClr val="B3181F"/>
          </a:solidFill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Streamlining of IoT message sizes </a:t>
            </a:r>
            <a:r>
              <a:rPr lang="en-US" sz="1200" dirty="0">
                <a:solidFill>
                  <a:schemeClr val="bg1"/>
                </a:solidFill>
              </a:rPr>
              <a:t>[&lt;</a:t>
            </a:r>
            <a:r>
              <a:rPr lang="en-US" sz="1200" dirty="0" err="1">
                <a:solidFill>
                  <a:schemeClr val="bg1"/>
                </a:solidFill>
              </a:rPr>
              <a:t>primitiveProfile</a:t>
            </a:r>
            <a:r>
              <a:rPr lang="en-US" sz="1200" dirty="0">
                <a:solidFill>
                  <a:schemeClr val="bg1"/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Offloading processes to IoT service layer </a:t>
            </a:r>
            <a:r>
              <a:rPr lang="en-US" sz="1200" dirty="0">
                <a:solidFill>
                  <a:schemeClr val="bg1"/>
                </a:solidFill>
              </a:rPr>
              <a:t>[&lt;state&gt;, &lt;</a:t>
            </a:r>
            <a:r>
              <a:rPr lang="en-US" sz="1200" dirty="0" err="1">
                <a:solidFill>
                  <a:schemeClr val="bg1"/>
                </a:solidFill>
              </a:rPr>
              <a:t>processManagement</a:t>
            </a:r>
            <a:r>
              <a:rPr lang="en-US" sz="1200" dirty="0">
                <a:solidFill>
                  <a:schemeClr val="bg1"/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Time synchronization management </a:t>
            </a:r>
            <a:r>
              <a:rPr lang="en-US" sz="1200" dirty="0">
                <a:solidFill>
                  <a:schemeClr val="bg1"/>
                </a:solidFill>
              </a:rPr>
              <a:t>[&lt;</a:t>
            </a:r>
            <a:r>
              <a:rPr lang="en-US" sz="1200" dirty="0" err="1">
                <a:solidFill>
                  <a:schemeClr val="bg1"/>
                </a:solidFill>
              </a:rPr>
              <a:t>timeSyncBeacon</a:t>
            </a:r>
            <a:r>
              <a:rPr lang="en-US" sz="1200" dirty="0">
                <a:solidFill>
                  <a:schemeClr val="bg1"/>
                </a:solidFill>
              </a:rPr>
              <a:t>&gt;]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Digital twins </a:t>
            </a:r>
            <a:r>
              <a:rPr lang="en-US" sz="1200" dirty="0">
                <a:solidFill>
                  <a:schemeClr val="bg1"/>
                </a:solidFill>
              </a:rPr>
              <a:t>[&lt;AE&gt;, &lt;node&gt;, &lt;container&gt;, &lt;</a:t>
            </a:r>
            <a:r>
              <a:rPr lang="en-US" sz="1200" dirty="0" err="1">
                <a:solidFill>
                  <a:schemeClr val="bg1"/>
                </a:solidFill>
              </a:rPr>
              <a:t>contentInstance</a:t>
            </a:r>
            <a:r>
              <a:rPr lang="en-US" sz="1200" dirty="0">
                <a:solidFill>
                  <a:schemeClr val="bg1"/>
                </a:solidFill>
              </a:rPr>
              <a:t>&gt;, &lt;</a:t>
            </a:r>
            <a:r>
              <a:rPr lang="en-US" sz="1200" dirty="0" err="1">
                <a:solidFill>
                  <a:schemeClr val="bg1"/>
                </a:solidFill>
              </a:rPr>
              <a:t>flexContainer</a:t>
            </a:r>
            <a:r>
              <a:rPr lang="en-US" sz="1200" dirty="0">
                <a:solidFill>
                  <a:schemeClr val="bg1"/>
                </a:solidFill>
              </a:rPr>
              <a:t>&gt;, etc.]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Subscription and notifications </a:t>
            </a:r>
            <a:r>
              <a:rPr lang="en-US" sz="1200" dirty="0">
                <a:solidFill>
                  <a:schemeClr val="bg1"/>
                </a:solidFill>
              </a:rPr>
              <a:t>[&lt;subscription&gt;, &lt;</a:t>
            </a:r>
            <a:r>
              <a:rPr lang="en-US" sz="1200" dirty="0" err="1">
                <a:solidFill>
                  <a:schemeClr val="bg1"/>
                </a:solidFill>
              </a:rPr>
              <a:t>crossResourceSubscription</a:t>
            </a:r>
            <a:r>
              <a:rPr lang="en-US" sz="1200" dirty="0">
                <a:solidFill>
                  <a:schemeClr val="bg1"/>
                </a:solidFill>
              </a:rPr>
              <a:t>&gt;]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Managing sleep schedules and wake-up of devices </a:t>
            </a:r>
            <a:r>
              <a:rPr lang="en-US" sz="1300" dirty="0">
                <a:solidFill>
                  <a:schemeClr val="bg1"/>
                </a:solidFill>
              </a:rPr>
              <a:t>[&lt;schedule&gt;, &lt;</a:t>
            </a:r>
            <a:r>
              <a:rPr lang="en-US" sz="1300" dirty="0" err="1">
                <a:solidFill>
                  <a:schemeClr val="bg1"/>
                </a:solidFill>
              </a:rPr>
              <a:t>triggerRequest</a:t>
            </a:r>
            <a:r>
              <a:rPr lang="en-US" sz="1300" dirty="0">
                <a:solidFill>
                  <a:schemeClr val="bg1"/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IoT message delivery scheduling and aggregation </a:t>
            </a:r>
            <a:r>
              <a:rPr lang="en-US" sz="1200" dirty="0">
                <a:solidFill>
                  <a:schemeClr val="bg1"/>
                </a:solidFill>
              </a:rPr>
              <a:t>[&lt;schedule&gt;, &lt;delivery&gt;]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Interworking to different IoT technologies </a:t>
            </a:r>
            <a:r>
              <a:rPr lang="en-US" sz="1200" dirty="0">
                <a:solidFill>
                  <a:schemeClr val="bg1"/>
                </a:solidFill>
              </a:rPr>
              <a:t>[IPEs]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Performing optimized operations on groups of devices </a:t>
            </a:r>
            <a:r>
              <a:rPr lang="en-US" sz="1300" dirty="0">
                <a:solidFill>
                  <a:schemeClr val="bg1"/>
                </a:solidFill>
              </a:rPr>
              <a:t>[&lt;group&gt;, &lt;</a:t>
            </a:r>
            <a:r>
              <a:rPr lang="en-US" sz="1300" dirty="0" err="1">
                <a:solidFill>
                  <a:schemeClr val="bg1"/>
                </a:solidFill>
              </a:rPr>
              <a:t>fanoutPoint</a:t>
            </a:r>
            <a:r>
              <a:rPr lang="en-US" sz="1300" dirty="0">
                <a:solidFill>
                  <a:schemeClr val="bg1"/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Managing end-to-end sessions between applications </a:t>
            </a:r>
            <a:r>
              <a:rPr lang="en-US" sz="1200" dirty="0">
                <a:solidFill>
                  <a:schemeClr val="bg1"/>
                </a:solidFill>
              </a:rPr>
              <a:t>[&lt;e2eQosSession&gt;]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0DB56-A560-4DA7-AE54-DA2094D9A704}"/>
              </a:ext>
            </a:extLst>
          </p:cNvPr>
          <p:cNvSpPr txBox="1">
            <a:spLocks/>
          </p:cNvSpPr>
          <p:nvPr/>
        </p:nvSpPr>
        <p:spPr>
          <a:xfrm>
            <a:off x="6389086" y="1291361"/>
            <a:ext cx="5468218" cy="4718628"/>
          </a:xfrm>
          <a:prstGeom prst="rect">
            <a:avLst/>
          </a:prstGeom>
          <a:solidFill>
            <a:srgbClr val="B3181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+mj-lt"/>
              <a:buAutoNum type="arabicPeriod" startAt="11"/>
            </a:pPr>
            <a:endParaRPr lang="en-US" sz="500" dirty="0">
              <a:solidFill>
                <a:srgbClr val="FFC00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</a:rPr>
              <a:t>Offloading a software management campaign targeting a set of devices from an application to service layer </a:t>
            </a:r>
            <a:r>
              <a:rPr lang="en-US" sz="900" dirty="0">
                <a:solidFill>
                  <a:schemeClr val="bg1"/>
                </a:solidFill>
              </a:rPr>
              <a:t>[&lt;</a:t>
            </a:r>
            <a:r>
              <a:rPr lang="en-US" sz="900" dirty="0" err="1">
                <a:solidFill>
                  <a:schemeClr val="bg1"/>
                </a:solidFill>
              </a:rPr>
              <a:t>softwareCampaign</a:t>
            </a:r>
            <a:r>
              <a:rPr lang="en-US" sz="900" dirty="0">
                <a:solidFill>
                  <a:schemeClr val="bg1"/>
                </a:solidFill>
              </a:rPr>
              <a:t>&gt;, &lt;</a:t>
            </a:r>
            <a:r>
              <a:rPr lang="en-US" sz="900" dirty="0" err="1">
                <a:solidFill>
                  <a:schemeClr val="bg1"/>
                </a:solidFill>
              </a:rPr>
              <a:t>mgmtObj</a:t>
            </a:r>
            <a:r>
              <a:rPr lang="en-US" sz="900" dirty="0">
                <a:solidFill>
                  <a:schemeClr val="bg1"/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</a:rPr>
              <a:t>Assist with managing congestion in underlying network transports </a:t>
            </a:r>
            <a:r>
              <a:rPr lang="en-US" sz="1100" dirty="0">
                <a:solidFill>
                  <a:schemeClr val="bg1"/>
                </a:solidFill>
              </a:rPr>
              <a:t>[&lt;</a:t>
            </a:r>
            <a:r>
              <a:rPr lang="en-US" sz="1100" dirty="0" err="1">
                <a:solidFill>
                  <a:schemeClr val="bg1"/>
                </a:solidFill>
              </a:rPr>
              <a:t>nwMonitoringRequest</a:t>
            </a:r>
            <a:r>
              <a:rPr lang="en-US" sz="1100" dirty="0">
                <a:solidFill>
                  <a:schemeClr val="bg1"/>
                </a:solidFill>
              </a:rPr>
              <a:t>&gt;]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</a:rPr>
              <a:t>Offloading semantic reasoning operations from applications to service layer </a:t>
            </a:r>
            <a:r>
              <a:rPr lang="en-US" sz="900" dirty="0">
                <a:solidFill>
                  <a:schemeClr val="bg1"/>
                </a:solidFill>
              </a:rPr>
              <a:t>[&lt;</a:t>
            </a:r>
            <a:r>
              <a:rPr lang="en-US" sz="900" dirty="0" err="1">
                <a:solidFill>
                  <a:schemeClr val="bg1"/>
                </a:solidFill>
              </a:rPr>
              <a:t>reasoningRules</a:t>
            </a:r>
            <a:r>
              <a:rPr lang="en-US" sz="900" dirty="0">
                <a:solidFill>
                  <a:schemeClr val="bg1"/>
                </a:solidFill>
              </a:rPr>
              <a:t>&gt;, &lt;</a:t>
            </a:r>
            <a:r>
              <a:rPr lang="en-US" sz="900" dirty="0" err="1">
                <a:solidFill>
                  <a:schemeClr val="bg1"/>
                </a:solidFill>
              </a:rPr>
              <a:t>reasoningJobInstance</a:t>
            </a:r>
            <a:r>
              <a:rPr lang="en-US" sz="900" dirty="0">
                <a:solidFill>
                  <a:schemeClr val="bg1"/>
                </a:solidFill>
              </a:rPr>
              <a:t>&gt;]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Offloading and managing data storage and brokering on behalf of devices and applications (e.g., storage, discovery, authorization, stats collection, charging of data) 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[data management resources, &lt;</a:t>
            </a:r>
            <a:r>
              <a:rPr lang="en-US" sz="1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accessControlPolicy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1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statsConfig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1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eventConfig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1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statsCollect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Offloading the execution of individual requests from applications to service layer 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mgmtCmd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&lt;action&gt;, &lt;dependency&gt;, 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transactionMgmt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&lt;transaction&gt;]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Offloading data analytics operations from devices and applications to service layer 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timeSeries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timeSeriesInstance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&gt;]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Offloading semantic mashup operations from applications to service layer 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semanticMashupJobProfile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semanticMashupInstance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&gt;, &lt;</a:t>
            </a:r>
            <a:r>
              <a:rPr lang="en-US" sz="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semanticMashupResult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&gt;]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Sending requests to 3GPP devices using Non-IP Data Delivery (use of 3GPP control plane to deliver messages)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Detect network congestion and throttle messages to help alleviate congestion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11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Managing network connectivity used to communicate with devices </a:t>
            </a:r>
            <a:r>
              <a:rPr lang="en-US" sz="1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[CMDH]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Clr>
                <a:schemeClr val="bg1"/>
              </a:buClr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5DD9B-C6B7-4E06-89B2-3E35E53053BB}"/>
              </a:ext>
            </a:extLst>
          </p:cNvPr>
          <p:cNvSpPr txBox="1"/>
          <p:nvPr/>
        </p:nvSpPr>
        <p:spPr>
          <a:xfrm>
            <a:off x="334696" y="6127780"/>
            <a:ext cx="1108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rgbClr val="00B0F0"/>
                </a:solidFill>
              </a:rPr>
              <a:t>* </a:t>
            </a:r>
            <a:r>
              <a:rPr lang="en-US" dirty="0">
                <a:solidFill>
                  <a:srgbClr val="00B0F0"/>
                </a:solidFill>
              </a:rPr>
              <a:t>Additional Features under consideration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63" y="-15248"/>
            <a:ext cx="990151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1. Streamlining IoT message </a:t>
            </a:r>
            <a:r>
              <a:rPr lang="en-US" sz="3600" dirty="0">
                <a:solidFill>
                  <a:srgbClr val="C00000"/>
                </a:solidFill>
              </a:rPr>
              <a:t>s</a:t>
            </a:r>
            <a:r>
              <a:rPr lang="en-US" sz="3600" b="1" dirty="0">
                <a:solidFill>
                  <a:srgbClr val="C00000"/>
                </a:solidFill>
              </a:rPr>
              <a:t>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B6849-9C56-6D4E-AA70-3E3466A866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0A0A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0A0A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44FB9C-E290-4301-A08F-F07067CA7297}"/>
              </a:ext>
            </a:extLst>
          </p:cNvPr>
          <p:cNvGrpSpPr/>
          <p:nvPr/>
        </p:nvGrpSpPr>
        <p:grpSpPr>
          <a:xfrm>
            <a:off x="2052671" y="2347301"/>
            <a:ext cx="7924799" cy="3654815"/>
            <a:chOff x="1127464" y="1549183"/>
            <a:chExt cx="9605639" cy="4520938"/>
          </a:xfrm>
        </p:grpSpPr>
        <p:grpSp>
          <p:nvGrpSpPr>
            <p:cNvPr id="3" name="Group 2"/>
            <p:cNvGrpSpPr/>
            <p:nvPr/>
          </p:nvGrpSpPr>
          <p:grpSpPr>
            <a:xfrm>
              <a:off x="1127464" y="1549183"/>
              <a:ext cx="9605639" cy="4520938"/>
              <a:chOff x="93296" y="1282701"/>
              <a:chExt cx="11121441" cy="4686300"/>
            </a:xfrm>
          </p:grpSpPr>
          <p:sp>
            <p:nvSpPr>
              <p:cNvPr id="23" name="Rectangle à coins arrondis 5"/>
              <p:cNvSpPr/>
              <p:nvPr/>
            </p:nvSpPr>
            <p:spPr bwMode="auto">
              <a:xfrm>
                <a:off x="93296" y="1282701"/>
                <a:ext cx="11121441" cy="4686300"/>
              </a:xfrm>
              <a:prstGeom prst="roundRect">
                <a:avLst>
                  <a:gd name="adj" fmla="val 5827"/>
                </a:avLst>
              </a:prstGeom>
              <a:solidFill>
                <a:schemeClr val="bg1"/>
              </a:solidFill>
              <a:ln w="38100">
                <a:solidFill>
                  <a:srgbClr val="B4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6" name="Rectangle à coins arrondis 5"/>
              <p:cNvSpPr/>
              <p:nvPr/>
            </p:nvSpPr>
            <p:spPr bwMode="auto">
              <a:xfrm>
                <a:off x="313757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7" name="Rectangle à coins arrondis 6"/>
              <p:cNvSpPr/>
              <p:nvPr/>
            </p:nvSpPr>
            <p:spPr bwMode="auto">
              <a:xfrm>
                <a:off x="3912005" y="3357686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Group Management</a:t>
                </a:r>
              </a:p>
            </p:txBody>
          </p:sp>
          <p:sp>
            <p:nvSpPr>
              <p:cNvPr id="8" name="Rectangle à coins arrondis 7"/>
              <p:cNvSpPr/>
              <p:nvPr/>
            </p:nvSpPr>
            <p:spPr bwMode="auto">
              <a:xfrm>
                <a:off x="3937530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Security</a:t>
                </a:r>
              </a:p>
            </p:txBody>
          </p:sp>
          <p:sp>
            <p:nvSpPr>
              <p:cNvPr id="9" name="Rectangle à coins arrondis 8"/>
              <p:cNvSpPr/>
              <p:nvPr/>
            </p:nvSpPr>
            <p:spPr bwMode="auto">
              <a:xfrm>
                <a:off x="5739933" y="2102534"/>
                <a:ext cx="1582797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Discovery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 bwMode="auto">
              <a:xfrm>
                <a:off x="7551821" y="2088872"/>
                <a:ext cx="1582797" cy="1046968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Management &amp; Repository 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 bwMode="auto">
              <a:xfrm>
                <a:off x="5770242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Application &amp; Service Management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 bwMode="auto">
              <a:xfrm>
                <a:off x="326771" y="3340167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Device Management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 bwMode="auto">
              <a:xfrm>
                <a:off x="2115229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Subscription &amp; Notification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 bwMode="auto">
              <a:xfrm>
                <a:off x="2125644" y="2102534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Communication Management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 bwMode="auto">
              <a:xfrm>
                <a:off x="9362773" y="3357685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Service Charging &amp; Accounting</a:t>
                </a:r>
              </a:p>
            </p:txBody>
          </p:sp>
          <p:sp>
            <p:nvSpPr>
              <p:cNvPr id="16" name="Rectangle à coins arrondis 15"/>
              <p:cNvSpPr/>
              <p:nvPr/>
            </p:nvSpPr>
            <p:spPr bwMode="auto">
              <a:xfrm>
                <a:off x="7584684" y="3358777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Location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 bwMode="auto">
              <a:xfrm>
                <a:off x="1306974" y="4614571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Network Service Exposure</a:t>
                </a:r>
              </a:p>
            </p:txBody>
          </p:sp>
          <p:sp>
            <p:nvSpPr>
              <p:cNvPr id="21" name="Rectangle à coins arrondis 16"/>
              <p:cNvSpPr/>
              <p:nvPr/>
            </p:nvSpPr>
            <p:spPr bwMode="auto">
              <a:xfrm>
                <a:off x="9354223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Semantics </a:t>
                </a:r>
              </a:p>
            </p:txBody>
          </p:sp>
          <p:sp>
            <p:nvSpPr>
              <p:cNvPr id="22" name="Rectangle à coins arrondis 16"/>
              <p:cNvSpPr/>
              <p:nvPr/>
            </p:nvSpPr>
            <p:spPr bwMode="auto">
              <a:xfrm>
                <a:off x="3100048" y="459766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Transaction Management 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39946" y="1386337"/>
                <a:ext cx="3594099" cy="41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Service Layer</a:t>
                </a:r>
              </a:p>
            </p:txBody>
          </p:sp>
          <p:pic>
            <p:nvPicPr>
              <p:cNvPr id="25" name="Picture 10" descr="C:\Users\Jayeeta\AppData\Local\Microsoft\Windows\INetCache\Content.Word\oneM2M Logo_HighRe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12" y="1404157"/>
                <a:ext cx="70703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53F38C-F984-4B1B-83A1-4A1910CEF7EB}"/>
                </a:ext>
              </a:extLst>
            </p:cNvPr>
            <p:cNvGrpSpPr/>
            <p:nvPr/>
          </p:nvGrpSpPr>
          <p:grpSpPr>
            <a:xfrm>
              <a:off x="5281963" y="4747169"/>
              <a:ext cx="4482177" cy="1010025"/>
              <a:chOff x="5281963" y="4747169"/>
              <a:chExt cx="4482177" cy="1010025"/>
            </a:xfrm>
          </p:grpSpPr>
          <p:sp>
            <p:nvSpPr>
              <p:cNvPr id="29" name="Rectangle à coins arrondis 16">
                <a:extLst>
                  <a:ext uri="{FF2B5EF4-FFF2-40B4-BE49-F238E27FC236}">
                    <a16:creationId xmlns:a16="http://schemas.microsoft.com/office/drawing/2014/main" id="{73FE26DD-55AB-42C2-8F01-C2E1E5FEA253}"/>
                  </a:ext>
                </a:extLst>
              </p:cNvPr>
              <p:cNvSpPr/>
              <p:nvPr/>
            </p:nvSpPr>
            <p:spPr bwMode="auto">
              <a:xfrm>
                <a:off x="5281963" y="4747171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Time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4" name="Rectangle à coins arrondis 16">
                <a:extLst>
                  <a:ext uri="{FF2B5EF4-FFF2-40B4-BE49-F238E27FC236}">
                    <a16:creationId xmlns:a16="http://schemas.microsoft.com/office/drawing/2014/main" id="{BF6E0A3E-B5CE-4485-83EF-8D65EA4F773C}"/>
                  </a:ext>
                </a:extLst>
              </p:cNvPr>
              <p:cNvSpPr/>
              <p:nvPr/>
            </p:nvSpPr>
            <p:spPr bwMode="auto">
              <a:xfrm>
                <a:off x="6839517" y="4747170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Session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5" name="Rectangle à coins arrondis 16">
                <a:extLst>
                  <a:ext uri="{FF2B5EF4-FFF2-40B4-BE49-F238E27FC236}">
                    <a16:creationId xmlns:a16="http://schemas.microsoft.com/office/drawing/2014/main" id="{40E1A5B5-B3E9-45D8-AF25-62C5558E9C36}"/>
                  </a:ext>
                </a:extLst>
              </p:cNvPr>
              <p:cNvSpPr/>
              <p:nvPr/>
            </p:nvSpPr>
            <p:spPr bwMode="auto">
              <a:xfrm>
                <a:off x="8397071" y="4747169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Process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70B934-5AF4-4FD0-ADD3-3ED462953CC1}"/>
              </a:ext>
            </a:extLst>
          </p:cNvPr>
          <p:cNvCxnSpPr>
            <a:cxnSpLocks/>
          </p:cNvCxnSpPr>
          <p:nvPr/>
        </p:nvCxnSpPr>
        <p:spPr>
          <a:xfrm flipH="1">
            <a:off x="4368546" y="2472310"/>
            <a:ext cx="859236" cy="612212"/>
          </a:xfrm>
          <a:prstGeom prst="line">
            <a:avLst/>
          </a:prstGeom>
          <a:ln w="19050">
            <a:solidFill>
              <a:srgbClr val="B3181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peech Bubble: Rectangle 66">
            <a:extLst>
              <a:ext uri="{FF2B5EF4-FFF2-40B4-BE49-F238E27FC236}">
                <a16:creationId xmlns:a16="http://schemas.microsoft.com/office/drawing/2014/main" id="{94EFE786-3807-4E7C-871A-A16DF0DDD204}"/>
              </a:ext>
            </a:extLst>
          </p:cNvPr>
          <p:cNvSpPr/>
          <p:nvPr/>
        </p:nvSpPr>
        <p:spPr>
          <a:xfrm>
            <a:off x="3121892" y="1208099"/>
            <a:ext cx="6317674" cy="1264211"/>
          </a:xfrm>
          <a:prstGeom prst="wedgeRectCallout">
            <a:avLst>
              <a:gd name="adj1" fmla="val 47212"/>
              <a:gd name="adj2" fmla="val 24478"/>
            </a:avLst>
          </a:prstGeom>
          <a:solidFill>
            <a:schemeClr val="accent2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/>
              </a:rPr>
              <a:t>Feature: A message profile is used to reduce the size of messages IoT devices transmit and receive. Message profile is used by service layer to </a:t>
            </a:r>
            <a:r>
              <a:rPr lang="en-US" sz="1100" b="1" dirty="0">
                <a:solidFill>
                  <a:schemeClr val="bg1"/>
                </a:solidFill>
              </a:rPr>
              <a:t>enrich message with additional metadata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/>
              </a:rPr>
              <a:t>after message is received from a device (e.g., static information elements in messages).</a:t>
            </a:r>
          </a:p>
          <a:p>
            <a:endParaRPr lang="en-US" sz="1100" b="1" dirty="0">
              <a:solidFill>
                <a:schemeClr val="bg1"/>
              </a:solidFill>
              <a:latin typeface="Arial" panose="020B0604020202020204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Arial" panose="020B0604020202020204"/>
              </a:rPr>
              <a:t>Sustainability Impact: Size of messages transmitted and received by devices can be reduced. Results in reduced energy </a:t>
            </a:r>
            <a:r>
              <a:rPr lang="en-US" sz="1100" b="1" dirty="0">
                <a:solidFill>
                  <a:schemeClr val="bg1"/>
                </a:solidFill>
              </a:rPr>
              <a:t>consumption by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/>
              </a:rPr>
              <a:t>devices and reduced load on networks without sacrificing useful information within messages. 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F16F31B-4A8D-4117-BB34-8A736F4F8806}"/>
              </a:ext>
            </a:extLst>
          </p:cNvPr>
          <p:cNvCxnSpPr>
            <a:cxnSpLocks/>
          </p:cNvCxnSpPr>
          <p:nvPr/>
        </p:nvCxnSpPr>
        <p:spPr>
          <a:xfrm flipH="1">
            <a:off x="7642148" y="2450379"/>
            <a:ext cx="33254" cy="634143"/>
          </a:xfrm>
          <a:prstGeom prst="line">
            <a:avLst/>
          </a:prstGeom>
          <a:ln w="19050">
            <a:solidFill>
              <a:srgbClr val="B3181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9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A03BE67-F36E-4855-9A22-C3B951DA83B6}"/>
              </a:ext>
            </a:extLst>
          </p:cNvPr>
          <p:cNvSpPr/>
          <p:nvPr/>
        </p:nvSpPr>
        <p:spPr>
          <a:xfrm>
            <a:off x="2156394" y="3259047"/>
            <a:ext cx="2879609" cy="1173569"/>
          </a:xfrm>
          <a:prstGeom prst="wedgeRoundRectCallout">
            <a:avLst>
              <a:gd name="adj1" fmla="val 106244"/>
              <a:gd name="adj2" fmla="val 7797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0"/>
            <a:ext cx="10076872" cy="117357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1. </a:t>
            </a:r>
            <a:r>
              <a:rPr lang="en-US" sz="3600" b="1" dirty="0">
                <a:solidFill>
                  <a:srgbClr val="C00000"/>
                </a:solidFill>
              </a:rPr>
              <a:t>Streamlining IoT message </a:t>
            </a:r>
            <a:r>
              <a:rPr lang="en-US" sz="3600" dirty="0">
                <a:solidFill>
                  <a:srgbClr val="C00000"/>
                </a:solidFill>
              </a:rPr>
              <a:t>s</a:t>
            </a:r>
            <a:r>
              <a:rPr lang="en-US" sz="3600" b="1" dirty="0">
                <a:solidFill>
                  <a:srgbClr val="C00000"/>
                </a:solidFill>
              </a:rPr>
              <a:t>izes</a:t>
            </a:r>
            <a:endParaRPr lang="en-US" sz="3600" dirty="0"/>
          </a:p>
        </p:txBody>
      </p:sp>
      <p:cxnSp>
        <p:nvCxnSpPr>
          <p:cNvPr id="7" name="Elbow Connector 31">
            <a:extLst>
              <a:ext uri="{FF2B5EF4-FFF2-40B4-BE49-F238E27FC236}">
                <a16:creationId xmlns:a16="http://schemas.microsoft.com/office/drawing/2014/main" id="{CAE97481-555C-4C17-B73F-8434D5FAABFA}"/>
              </a:ext>
            </a:extLst>
          </p:cNvPr>
          <p:cNvCxnSpPr/>
          <p:nvPr/>
        </p:nvCxnSpPr>
        <p:spPr>
          <a:xfrm>
            <a:off x="1044543" y="2677561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33">
            <a:extLst>
              <a:ext uri="{FF2B5EF4-FFF2-40B4-BE49-F238E27FC236}">
                <a16:creationId xmlns:a16="http://schemas.microsoft.com/office/drawing/2014/main" id="{08BE4ADD-7864-45B1-BE30-CF23F3989E48}"/>
              </a:ext>
            </a:extLst>
          </p:cNvPr>
          <p:cNvCxnSpPr/>
          <p:nvPr/>
        </p:nvCxnSpPr>
        <p:spPr>
          <a:xfrm rot="5400000" flipH="1" flipV="1">
            <a:off x="1140790" y="2658411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00CE2B3A-1F81-43F9-A43B-A9253AFFA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1745904" y="1578434"/>
            <a:ext cx="252109" cy="3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D7637-833B-4C8A-966A-FD31B0539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50" y="1849733"/>
            <a:ext cx="1040241" cy="1054223"/>
          </a:xfrm>
          <a:prstGeom prst="rect">
            <a:avLst/>
          </a:prstGeom>
        </p:spPr>
      </p:pic>
      <p:cxnSp>
        <p:nvCxnSpPr>
          <p:cNvPr id="11" name="Elbow Connector 16">
            <a:extLst>
              <a:ext uri="{FF2B5EF4-FFF2-40B4-BE49-F238E27FC236}">
                <a16:creationId xmlns:a16="http://schemas.microsoft.com/office/drawing/2014/main" id="{17B01B64-7EEF-4E6C-9D4B-F7F1E7DEE003}"/>
              </a:ext>
            </a:extLst>
          </p:cNvPr>
          <p:cNvCxnSpPr/>
          <p:nvPr/>
        </p:nvCxnSpPr>
        <p:spPr>
          <a:xfrm>
            <a:off x="915530" y="2526070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AF5337-9787-4285-8600-4AADDEB2B746}"/>
              </a:ext>
            </a:extLst>
          </p:cNvPr>
          <p:cNvGrpSpPr/>
          <p:nvPr/>
        </p:nvGrpSpPr>
        <p:grpSpPr>
          <a:xfrm>
            <a:off x="495053" y="1590017"/>
            <a:ext cx="1557238" cy="1348605"/>
            <a:chOff x="378526" y="882157"/>
            <a:chExt cx="2006400" cy="185273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697C268-A628-49A0-B925-41092A57C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061" y="882157"/>
              <a:ext cx="1573865" cy="1455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738DEC-3A18-4A92-801F-703752C9156F}"/>
                </a:ext>
              </a:extLst>
            </p:cNvPr>
            <p:cNvGrpSpPr/>
            <p:nvPr/>
          </p:nvGrpSpPr>
          <p:grpSpPr>
            <a:xfrm>
              <a:off x="505802" y="2082098"/>
              <a:ext cx="718865" cy="652789"/>
              <a:chOff x="908663" y="5209922"/>
              <a:chExt cx="718865" cy="65278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ADE58E-031F-4F65-BE1B-B6550B597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AC3156-C48F-43CC-B7FF-7EA8340EF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846DE8-FD2B-4E68-87BE-59A1D12F6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CCF35F-C2F5-423C-B38D-2A887B759728}"/>
                </a:ext>
              </a:extLst>
            </p:cNvPr>
            <p:cNvSpPr txBox="1"/>
            <p:nvPr/>
          </p:nvSpPr>
          <p:spPr>
            <a:xfrm>
              <a:off x="378526" y="150338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</a:p>
          </p:txBody>
        </p:sp>
      </p:grpSp>
      <p:sp>
        <p:nvSpPr>
          <p:cNvPr id="19" name="Rounded Rectangle 70">
            <a:extLst>
              <a:ext uri="{FF2B5EF4-FFF2-40B4-BE49-F238E27FC236}">
                <a16:creationId xmlns:a16="http://schemas.microsoft.com/office/drawing/2014/main" id="{3E89C4C4-B0A1-4393-A1F7-4A3740BAAB67}"/>
              </a:ext>
            </a:extLst>
          </p:cNvPr>
          <p:cNvSpPr/>
          <p:nvPr/>
        </p:nvSpPr>
        <p:spPr bwMode="auto">
          <a:xfrm>
            <a:off x="1540320" y="243432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20" name="Rounded Rectangle 72">
            <a:extLst>
              <a:ext uri="{FF2B5EF4-FFF2-40B4-BE49-F238E27FC236}">
                <a16:creationId xmlns:a16="http://schemas.microsoft.com/office/drawing/2014/main" id="{7822D018-D45E-4876-AFA7-D6E60512F56D}"/>
              </a:ext>
            </a:extLst>
          </p:cNvPr>
          <p:cNvSpPr/>
          <p:nvPr/>
        </p:nvSpPr>
        <p:spPr bwMode="auto">
          <a:xfrm>
            <a:off x="5487242" y="2606357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79146-B95B-4E50-B7F2-3FEE4491C3CC}"/>
              </a:ext>
            </a:extLst>
          </p:cNvPr>
          <p:cNvSpPr txBox="1"/>
          <p:nvPr/>
        </p:nvSpPr>
        <p:spPr>
          <a:xfrm>
            <a:off x="54795" y="5823078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CA35ED-A58E-497B-A16C-6961E0C95141}"/>
              </a:ext>
            </a:extLst>
          </p:cNvPr>
          <p:cNvCxnSpPr/>
          <p:nvPr/>
        </p:nvCxnSpPr>
        <p:spPr>
          <a:xfrm flipH="1">
            <a:off x="6042358" y="3693791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131B42-8FBF-4C17-8449-18899638A632}"/>
              </a:ext>
            </a:extLst>
          </p:cNvPr>
          <p:cNvCxnSpPr/>
          <p:nvPr/>
        </p:nvCxnSpPr>
        <p:spPr>
          <a:xfrm flipH="1">
            <a:off x="6374052" y="4071972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4A688D4-3142-423E-9959-34076F8D4D44}"/>
              </a:ext>
            </a:extLst>
          </p:cNvPr>
          <p:cNvSpPr/>
          <p:nvPr/>
        </p:nvSpPr>
        <p:spPr bwMode="auto">
          <a:xfrm>
            <a:off x="6598951" y="3940931"/>
            <a:ext cx="3215144" cy="12620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primitiveProfile</a:t>
            </a:r>
            <a:endParaRPr lang="de-DE" altLang="ko-KR" sz="1400" dirty="0">
              <a:solidFill>
                <a:srgbClr val="FFFFFF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i="1" dirty="0" err="1">
                <a:solidFill>
                  <a:srgbClr val="FFFFFF"/>
                </a:solidFill>
                <a:ea typeface="Gulim" pitchFamily="34" charset="-127"/>
              </a:rPr>
              <a:t>resourceTypes</a:t>
            </a: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= </a:t>
            </a:r>
            <a:r>
              <a:rPr lang="en-GB" altLang="ko-KR" sz="1200" i="1" dirty="0" err="1">
                <a:solidFill>
                  <a:srgbClr val="FFFFFF"/>
                </a:solidFill>
                <a:ea typeface="Gulim" pitchFamily="34" charset="-127"/>
              </a:rPr>
              <a:t>contentInstance</a:t>
            </a:r>
            <a:endParaRPr lang="en-GB" altLang="ko-KR" sz="1200" i="1" dirty="0">
              <a:solidFill>
                <a:srgbClr val="FFFFFF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operations = CREATE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additions = </a:t>
            </a:r>
          </a:p>
          <a:p>
            <a:pPr marL="285750"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	labels=temperature, </a:t>
            </a:r>
          </a:p>
          <a:p>
            <a:pPr marL="285750"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	creator=AE-1, 	</a:t>
            </a:r>
            <a:r>
              <a:rPr lang="en-GB" altLang="ko-KR" sz="1200" b="1" i="1" dirty="0" err="1">
                <a:solidFill>
                  <a:srgbClr val="FFFF00"/>
                </a:solidFill>
                <a:ea typeface="Gulim" pitchFamily="34" charset="-127"/>
              </a:rPr>
              <a:t>contentInfo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=application/xml:1 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DC3C5D-FC4D-4553-9184-68BB692D0B57}"/>
              </a:ext>
            </a:extLst>
          </p:cNvPr>
          <p:cNvSpPr/>
          <p:nvPr/>
        </p:nvSpPr>
        <p:spPr bwMode="auto">
          <a:xfrm>
            <a:off x="5993780" y="3593035"/>
            <a:ext cx="701076" cy="2789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AE97B-D5B7-4304-A498-09F6113EBE68}"/>
              </a:ext>
            </a:extLst>
          </p:cNvPr>
          <p:cNvCxnSpPr/>
          <p:nvPr/>
        </p:nvCxnSpPr>
        <p:spPr>
          <a:xfrm>
            <a:off x="5746661" y="3503355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727E69-5BC8-4E58-B1C3-7A57ED1E80CB}"/>
              </a:ext>
            </a:extLst>
          </p:cNvPr>
          <p:cNvCxnSpPr/>
          <p:nvPr/>
        </p:nvCxnSpPr>
        <p:spPr>
          <a:xfrm flipH="1">
            <a:off x="5746662" y="374627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8A509A1-E148-4B4A-980C-54453CE71416}"/>
              </a:ext>
            </a:extLst>
          </p:cNvPr>
          <p:cNvSpPr/>
          <p:nvPr/>
        </p:nvSpPr>
        <p:spPr bwMode="auto">
          <a:xfrm>
            <a:off x="5193680" y="3209614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8655D-E2FA-439F-8AD8-2CDCA53B2DF0}"/>
              </a:ext>
            </a:extLst>
          </p:cNvPr>
          <p:cNvSpPr/>
          <p:nvPr/>
        </p:nvSpPr>
        <p:spPr>
          <a:xfrm>
            <a:off x="2236917" y="2001791"/>
            <a:ext cx="3112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1) Request to create </a:t>
            </a:r>
            <a:r>
              <a:rPr lang="en-US" sz="1200" b="1" dirty="0" err="1">
                <a:solidFill>
                  <a:srgbClr val="C00000"/>
                </a:solidFill>
              </a:rPr>
              <a:t>contentInstance</a:t>
            </a:r>
            <a:r>
              <a:rPr lang="en-US" sz="1200" b="1" dirty="0">
                <a:solidFill>
                  <a:srgbClr val="C00000"/>
                </a:solidFill>
              </a:rPr>
              <a:t> resource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content = 32</a:t>
            </a:r>
            <a:r>
              <a:rPr lang="en-US" sz="1200" b="1" dirty="0">
                <a:solidFill>
                  <a:srgbClr val="C00000"/>
                </a:solidFill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7CAA12-E533-4528-AAF7-5EE801AA2C87}"/>
              </a:ext>
            </a:extLst>
          </p:cNvPr>
          <p:cNvCxnSpPr>
            <a:cxnSpLocks/>
          </p:cNvCxnSpPr>
          <p:nvPr/>
        </p:nvCxnSpPr>
        <p:spPr>
          <a:xfrm>
            <a:off x="2253045" y="251524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441103-1901-4A8D-ADB2-1763FB7B7E02}"/>
              </a:ext>
            </a:extLst>
          </p:cNvPr>
          <p:cNvGrpSpPr/>
          <p:nvPr/>
        </p:nvGrpSpPr>
        <p:grpSpPr>
          <a:xfrm>
            <a:off x="5402128" y="1882129"/>
            <a:ext cx="1261908" cy="1154274"/>
            <a:chOff x="3767292" y="1280581"/>
            <a:chExt cx="1261908" cy="1154274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E1D10B4B-802B-4EB2-96D6-F533314D3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ounded Rectangle 63">
              <a:extLst>
                <a:ext uri="{FF2B5EF4-FFF2-40B4-BE49-F238E27FC236}">
                  <a16:creationId xmlns:a16="http://schemas.microsoft.com/office/drawing/2014/main" id="{BC67C172-EE6A-4BDD-A34D-B2944AD52865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Rounded Rectangle 71">
            <a:extLst>
              <a:ext uri="{FF2B5EF4-FFF2-40B4-BE49-F238E27FC236}">
                <a16:creationId xmlns:a16="http://schemas.microsoft.com/office/drawing/2014/main" id="{F9B38A22-040C-4F8F-9163-8DE9BA733451}"/>
              </a:ext>
            </a:extLst>
          </p:cNvPr>
          <p:cNvSpPr/>
          <p:nvPr/>
        </p:nvSpPr>
        <p:spPr bwMode="auto">
          <a:xfrm>
            <a:off x="10507461" y="2532732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FF4DF8-AF21-45D0-9647-9A56DBD6891E}"/>
              </a:ext>
            </a:extLst>
          </p:cNvPr>
          <p:cNvCxnSpPr>
            <a:cxnSpLocks/>
          </p:cNvCxnSpPr>
          <p:nvPr/>
        </p:nvCxnSpPr>
        <p:spPr>
          <a:xfrm flipH="1">
            <a:off x="5357673" y="2938622"/>
            <a:ext cx="207732" cy="4346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E66F9975-42B8-4E95-9208-A911A1966062}"/>
              </a:ext>
            </a:extLst>
          </p:cNvPr>
          <p:cNvSpPr/>
          <p:nvPr/>
        </p:nvSpPr>
        <p:spPr>
          <a:xfrm>
            <a:off x="2075658" y="2960799"/>
            <a:ext cx="3040391" cy="2660761"/>
          </a:xfrm>
          <a:prstGeom prst="wedgeRoundRectCallout">
            <a:avLst>
              <a:gd name="adj1" fmla="val 59776"/>
              <a:gd name="adj2" fmla="val -615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2) CSE uses </a:t>
            </a:r>
            <a:r>
              <a:rPr lang="en-US" sz="1200" b="1" dirty="0" err="1">
                <a:solidFill>
                  <a:schemeClr val="bg1"/>
                </a:solidFill>
              </a:rPr>
              <a:t>primitiveProfile</a:t>
            </a:r>
            <a:r>
              <a:rPr lang="en-US" sz="1200" b="1" dirty="0">
                <a:solidFill>
                  <a:schemeClr val="bg1"/>
                </a:solidFill>
              </a:rPr>
              <a:t> to add additional useful metadata to message.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A </a:t>
            </a:r>
            <a:r>
              <a:rPr lang="en-US" sz="1200" b="1" dirty="0" err="1">
                <a:solidFill>
                  <a:schemeClr val="bg1"/>
                </a:solidFill>
              </a:rPr>
              <a:t>primitiveProfile</a:t>
            </a:r>
            <a:r>
              <a:rPr lang="en-US" sz="1200" b="1" dirty="0">
                <a:solidFill>
                  <a:schemeClr val="bg1"/>
                </a:solidFill>
              </a:rPr>
              <a:t> is used by a CSE to add, modify and delete attributes of messages flowing to/from constrained IoT devices.  This helps minimize size of messages without sacrificing useful info needed by apps interacting with these devices  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9E7FB9-D19E-4414-86B9-1209478F25A7}"/>
              </a:ext>
            </a:extLst>
          </p:cNvPr>
          <p:cNvSpPr/>
          <p:nvPr/>
        </p:nvSpPr>
        <p:spPr>
          <a:xfrm>
            <a:off x="7130671" y="1705905"/>
            <a:ext cx="2660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3) Request to Retrieve </a:t>
            </a:r>
            <a:r>
              <a:rPr lang="en-US" sz="1200" b="1" dirty="0" err="1">
                <a:solidFill>
                  <a:srgbClr val="C00000"/>
                </a:solidFill>
              </a:rPr>
              <a:t>contentInstance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7EB98A36-D257-4D73-BEC3-D8220592E311}"/>
              </a:ext>
            </a:extLst>
          </p:cNvPr>
          <p:cNvSpPr/>
          <p:nvPr/>
        </p:nvSpPr>
        <p:spPr>
          <a:xfrm>
            <a:off x="7324437" y="3026709"/>
            <a:ext cx="2802544" cy="502224"/>
          </a:xfrm>
          <a:prstGeom prst="wedgeRoundRectCallout">
            <a:avLst>
              <a:gd name="adj1" fmla="val -39958"/>
              <a:gd name="adj2" fmla="val -10939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4) Rich set of information needed by AE-2 included in response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13C776-95A6-4C9E-91B1-E93BAB128015}"/>
              </a:ext>
            </a:extLst>
          </p:cNvPr>
          <p:cNvCxnSpPr>
            <a:cxnSpLocks/>
          </p:cNvCxnSpPr>
          <p:nvPr/>
        </p:nvCxnSpPr>
        <p:spPr>
          <a:xfrm>
            <a:off x="6734058" y="276216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0DB5DD8-C034-40A2-9C40-4CAF1D1A74C7}"/>
              </a:ext>
            </a:extLst>
          </p:cNvPr>
          <p:cNvCxnSpPr>
            <a:cxnSpLocks/>
          </p:cNvCxnSpPr>
          <p:nvPr/>
        </p:nvCxnSpPr>
        <p:spPr>
          <a:xfrm>
            <a:off x="6752025" y="2014427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2DB8F24-596B-4175-808F-C664F31699F9}"/>
              </a:ext>
            </a:extLst>
          </p:cNvPr>
          <p:cNvSpPr/>
          <p:nvPr/>
        </p:nvSpPr>
        <p:spPr>
          <a:xfrm>
            <a:off x="6734304" y="2122036"/>
            <a:ext cx="321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Response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it-IT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labels = temperature, creator =  AE-1,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 contentInfo = application/xml:1, content=32</a:t>
            </a:r>
            <a:r>
              <a:rPr lang="it-IT" sz="1200" b="1" dirty="0">
                <a:solidFill>
                  <a:srgbClr val="C00000"/>
                </a:solidFill>
              </a:rPr>
              <a:t>]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D701150-4E63-43A0-B35A-70CBE58D2B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61" y="3123193"/>
            <a:ext cx="291917" cy="298915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AA75AB67-0B76-4AD2-A912-21B1444B084F}"/>
              </a:ext>
            </a:extLst>
          </p:cNvPr>
          <p:cNvSpPr/>
          <p:nvPr/>
        </p:nvSpPr>
        <p:spPr>
          <a:xfrm>
            <a:off x="2277071" y="1293867"/>
            <a:ext cx="2997066" cy="623705"/>
          </a:xfrm>
          <a:prstGeom prst="wedgeRoundRectCallout">
            <a:avLst>
              <a:gd name="adj1" fmla="val 5694"/>
              <a:gd name="adj2" fmla="val 7059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1) Only bare minimal amount of info needed in request (i.e., just the sensor reading)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6C457A6-25A4-498C-9814-1455D1F54E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25" y="3194737"/>
            <a:ext cx="291917" cy="298915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4AF33A-8707-40DD-AD72-758144FCAEB9}"/>
              </a:ext>
            </a:extLst>
          </p:cNvPr>
          <p:cNvCxnSpPr>
            <a:cxnSpLocks/>
          </p:cNvCxnSpPr>
          <p:nvPr/>
        </p:nvCxnSpPr>
        <p:spPr>
          <a:xfrm flipH="1">
            <a:off x="6368423" y="3871480"/>
            <a:ext cx="4763" cy="151657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95EBBB-2711-4EE1-8EDA-B3153A5D25CE}"/>
              </a:ext>
            </a:extLst>
          </p:cNvPr>
          <p:cNvCxnSpPr/>
          <p:nvPr/>
        </p:nvCxnSpPr>
        <p:spPr>
          <a:xfrm flipH="1">
            <a:off x="6368423" y="5388053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1AE1CFE-DCCD-4AA2-9F0C-5B35EE538A4B}"/>
              </a:ext>
            </a:extLst>
          </p:cNvPr>
          <p:cNvSpPr/>
          <p:nvPr/>
        </p:nvSpPr>
        <p:spPr bwMode="auto">
          <a:xfrm>
            <a:off x="6598951" y="5255362"/>
            <a:ext cx="1447775" cy="2695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container</a:t>
            </a:r>
            <a:endParaRPr lang="de-DE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4866C4-3C3F-4C13-8447-FCA7147CB7E2}"/>
              </a:ext>
            </a:extLst>
          </p:cNvPr>
          <p:cNvSpPr/>
          <p:nvPr/>
        </p:nvSpPr>
        <p:spPr bwMode="auto">
          <a:xfrm>
            <a:off x="7068510" y="5583364"/>
            <a:ext cx="3613771" cy="9105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chemeClr val="bg1"/>
                </a:solidFill>
                <a:ea typeface="Gulim" pitchFamily="34" charset="-127"/>
              </a:rPr>
              <a:t>contentInstance</a:t>
            </a:r>
            <a:endParaRPr lang="de-DE" altLang="ko-KR" sz="1400" dirty="0">
              <a:solidFill>
                <a:schemeClr val="bg1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labels = temperature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creator =  AE-1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en-GB" altLang="ko-KR" sz="1200" b="1" i="1" dirty="0" err="1">
                <a:solidFill>
                  <a:srgbClr val="FFFF00"/>
                </a:solidFill>
                <a:ea typeface="Gulim" pitchFamily="34" charset="-127"/>
              </a:rPr>
              <a:t>contentInfo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= application/xml:1 …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FF"/>
                </a:solidFill>
                <a:ea typeface="Gulim" pitchFamily="34" charset="-127"/>
              </a:rPr>
              <a:t>content=32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669A4F6-80B7-43B7-BDAC-0A0585702149}"/>
              </a:ext>
            </a:extLst>
          </p:cNvPr>
          <p:cNvCxnSpPr>
            <a:cxnSpLocks/>
          </p:cNvCxnSpPr>
          <p:nvPr/>
        </p:nvCxnSpPr>
        <p:spPr>
          <a:xfrm>
            <a:off x="6801811" y="5421198"/>
            <a:ext cx="0" cy="31475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6F85F3-76A6-4126-9450-B7E4D9CF8651}"/>
              </a:ext>
            </a:extLst>
          </p:cNvPr>
          <p:cNvCxnSpPr/>
          <p:nvPr/>
        </p:nvCxnSpPr>
        <p:spPr>
          <a:xfrm flipH="1">
            <a:off x="6801811" y="5730953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 animBg="1"/>
      <p:bldP spid="46" grpId="0"/>
      <p:bldP spid="48" grpId="0" animBg="1"/>
      <p:bldP spid="51" grpId="0"/>
      <p:bldP spid="53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423D-EACA-4677-B379-A68F4259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186" y="1843838"/>
            <a:ext cx="8596164" cy="17950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oneM2M Sustainability White Paper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1CF07C-D3EB-42F3-8B26-D85170D5D751}"/>
              </a:ext>
            </a:extLst>
          </p:cNvPr>
          <p:cNvSpPr txBox="1">
            <a:spLocks/>
          </p:cNvSpPr>
          <p:nvPr/>
        </p:nvSpPr>
        <p:spPr>
          <a:xfrm>
            <a:off x="2544003" y="342900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631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SSC-2022-0006 </a:t>
            </a:r>
            <a:r>
              <a:rPr lang="en-US" dirty="0"/>
              <a:t>for working draft</a:t>
            </a:r>
          </a:p>
        </p:txBody>
      </p:sp>
    </p:spTree>
    <p:extLst>
      <p:ext uri="{BB962C8B-B14F-4D97-AF65-F5344CB8AC3E}">
        <p14:creationId xmlns:p14="http://schemas.microsoft.com/office/powerpoint/2010/main" val="312890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How to participate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Upcoming Meeting Schedule</a:t>
            </a:r>
          </a:p>
          <a:p>
            <a:pPr lvl="1"/>
            <a:r>
              <a:rPr lang="en-US" dirty="0">
                <a:latin typeface="Myriad Pro"/>
              </a:rPr>
              <a:t>SSC 14 - Thurs Aug 18 - 1-2pm UTC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neM2M_design Farben">
      <a:dk1>
        <a:srgbClr val="A0A0A3"/>
      </a:dk1>
      <a:lt1>
        <a:sysClr val="window" lastClr="FFFFFF"/>
      </a:lt1>
      <a:dk2>
        <a:srgbClr val="A0A0A3"/>
      </a:dk2>
      <a:lt2>
        <a:srgbClr val="E7E6E6"/>
      </a:lt2>
      <a:accent1>
        <a:srgbClr val="A0A0A3"/>
      </a:accent1>
      <a:accent2>
        <a:srgbClr val="B42025"/>
      </a:accent2>
      <a:accent3>
        <a:srgbClr val="F5921E"/>
      </a:accent3>
      <a:accent4>
        <a:srgbClr val="716896"/>
      </a:accent4>
      <a:accent5>
        <a:srgbClr val="005480"/>
      </a:accent5>
      <a:accent6>
        <a:srgbClr val="545054"/>
      </a:accent6>
      <a:hlink>
        <a:srgbClr val="668C97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8620</TotalTime>
  <Words>829</Words>
  <Application>Microsoft Office PowerPoint</Application>
  <PresentationFormat>Widescreen</PresentationFormat>
  <Paragraphs>117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Calibri Light</vt:lpstr>
      <vt:lpstr>Office Theme</vt:lpstr>
      <vt:lpstr>1_Office Theme</vt:lpstr>
      <vt:lpstr>  Sustainability Sub-Committee (SSC)  Update</vt:lpstr>
      <vt:lpstr>Update</vt:lpstr>
      <vt:lpstr>oneM2M Case Study Update </vt:lpstr>
      <vt:lpstr>Summary of oneM2M features enabling more sustainable IoT deployments</vt:lpstr>
      <vt:lpstr>1. Streamlining IoT message sizes</vt:lpstr>
      <vt:lpstr>1. Streamlining IoT message sizes</vt:lpstr>
      <vt:lpstr>oneM2M Sustainability White Paper </vt:lpstr>
      <vt:lpstr>How to participate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</cp:lastModifiedBy>
  <cp:revision>143</cp:revision>
  <dcterms:created xsi:type="dcterms:W3CDTF">2017-09-21T15:46:31Z</dcterms:created>
  <dcterms:modified xsi:type="dcterms:W3CDTF">2022-07-11T11:56:29Z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