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84" r:id="rId6"/>
    <p:sldId id="323" r:id="rId7"/>
    <p:sldId id="326" r:id="rId8"/>
    <p:sldId id="327" r:id="rId9"/>
    <p:sldId id="322"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570"/>
  </p:normalViewPr>
  <p:slideViewPr>
    <p:cSldViewPr>
      <p:cViewPr varScale="1">
        <p:scale>
          <a:sx n="128" d="100"/>
          <a:sy n="128" d="100"/>
        </p:scale>
        <p:origin x="1736" y="1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74"/>
    </p:cViewPr>
  </p:sorterViewPr>
  <p:notesViewPr>
    <p:cSldViewPr>
      <p:cViewPr varScale="1">
        <p:scale>
          <a:sx n="68" d="100"/>
          <a:sy n="68" d="100"/>
        </p:scale>
        <p:origin x="-325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CDF8CD-CE67-4542-9964-1A2292BFE1B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2DB7F551-D8F2-514B-8316-61DE5F059824}"/>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MS PGothic" charset="-128"/>
              </a:defRPr>
            </a:lvl1pPr>
          </a:lstStyle>
          <a:p>
            <a:pPr>
              <a:defRPr/>
            </a:pPr>
            <a:fld id="{408B5231-5405-A24E-87D5-4D245948112F}" type="datetimeFigureOut">
              <a:rPr lang="en-US" altLang="en-US"/>
              <a:pPr>
                <a:defRPr/>
              </a:pPr>
              <a:t>7/15/22</a:t>
            </a:fld>
            <a:endParaRPr lang="en-US" altLang="en-US"/>
          </a:p>
        </p:txBody>
      </p:sp>
      <p:sp>
        <p:nvSpPr>
          <p:cNvPr id="4" name="Footer Placeholder 3">
            <a:extLst>
              <a:ext uri="{FF2B5EF4-FFF2-40B4-BE49-F238E27FC236}">
                <a16:creationId xmlns:a16="http://schemas.microsoft.com/office/drawing/2014/main" id="{C392C010-4280-854A-B2F4-4243116E91B2}"/>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a:extLst>
              <a:ext uri="{FF2B5EF4-FFF2-40B4-BE49-F238E27FC236}">
                <a16:creationId xmlns:a16="http://schemas.microsoft.com/office/drawing/2014/main" id="{D5F30C51-69FB-3E42-B449-C23C0C14E6A1}"/>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MS PGothic" charset="-128"/>
              </a:defRPr>
            </a:lvl1pPr>
          </a:lstStyle>
          <a:p>
            <a:pPr>
              <a:defRPr/>
            </a:pPr>
            <a:fld id="{2174D0D1-F300-E447-8CF5-65BC97653A33}"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75EA9D3-9681-204C-832F-58A01FD822F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Calibri" panose="020F0502020204030204" pitchFamily="34" charset="0"/>
                <a:ea typeface="MS PGothic" panose="020B0600070205080204" pitchFamily="34" charset="-128"/>
                <a:cs typeface="+mn-cs"/>
              </a:defRPr>
            </a:lvl1pPr>
          </a:lstStyle>
          <a:p>
            <a:pPr>
              <a:defRPr/>
            </a:pPr>
            <a:endParaRPr lang="en-US"/>
          </a:p>
        </p:txBody>
      </p:sp>
      <p:sp>
        <p:nvSpPr>
          <p:cNvPr id="3" name="Date Placeholder 2">
            <a:extLst>
              <a:ext uri="{FF2B5EF4-FFF2-40B4-BE49-F238E27FC236}">
                <a16:creationId xmlns:a16="http://schemas.microsoft.com/office/drawing/2014/main" id="{B4164A2A-CC36-114D-8D32-E03B142F2A29}"/>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MS PGothic" charset="-128"/>
              </a:defRPr>
            </a:lvl1pPr>
          </a:lstStyle>
          <a:p>
            <a:pPr>
              <a:defRPr/>
            </a:pPr>
            <a:fld id="{1904A6D1-88BE-3E42-A2F3-6E2FEB663BE9}" type="datetimeFigureOut">
              <a:rPr lang="en-US" altLang="en-US"/>
              <a:pPr>
                <a:defRPr/>
              </a:pPr>
              <a:t>7/15/22</a:t>
            </a:fld>
            <a:endParaRPr lang="en-US" altLang="en-US"/>
          </a:p>
        </p:txBody>
      </p:sp>
      <p:sp>
        <p:nvSpPr>
          <p:cNvPr id="4" name="Slide Image Placeholder 3">
            <a:extLst>
              <a:ext uri="{FF2B5EF4-FFF2-40B4-BE49-F238E27FC236}">
                <a16:creationId xmlns:a16="http://schemas.microsoft.com/office/drawing/2014/main" id="{CFB19E59-5FA3-8A4F-A7A4-BCC1AFBF5CB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9C41C2E-2825-2647-9901-6D5794C8188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9288715-F9BF-0848-90FA-13342F2EF30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Calibri" panose="020F0502020204030204" pitchFamily="34" charset="0"/>
                <a:ea typeface="MS PGothic" panose="020B0600070205080204" pitchFamily="34" charset="-128"/>
                <a:cs typeface="+mn-cs"/>
              </a:defRPr>
            </a:lvl1pPr>
          </a:lstStyle>
          <a:p>
            <a:pPr>
              <a:defRPr/>
            </a:pPr>
            <a:endParaRPr lang="en-US"/>
          </a:p>
        </p:txBody>
      </p:sp>
      <p:sp>
        <p:nvSpPr>
          <p:cNvPr id="7" name="Slide Number Placeholder 6">
            <a:extLst>
              <a:ext uri="{FF2B5EF4-FFF2-40B4-BE49-F238E27FC236}">
                <a16:creationId xmlns:a16="http://schemas.microsoft.com/office/drawing/2014/main" id="{03455B0B-233D-BA48-A12F-D044C31A999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MS PGothic" charset="-128"/>
              </a:defRPr>
            </a:lvl1pPr>
          </a:lstStyle>
          <a:p>
            <a:pPr>
              <a:defRPr/>
            </a:pPr>
            <a:fld id="{A815D609-ACCA-0D43-BAB7-F11D0400FF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50" charset="-128"/>
        <a:cs typeface="MS PGothic" panose="020B0600070205080204" pitchFamily="34" charset="-128"/>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50"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50"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50"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7EBB710-36A1-C248-A5AB-A840EE7DBA3F}"/>
              </a:ext>
            </a:extLst>
          </p:cNvPr>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D260633-51D6-9545-A035-D00F24E3DD0A}"/>
              </a:ext>
            </a:extLst>
          </p:cNvPr>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a:extLst>
              <a:ext uri="{FF2B5EF4-FFF2-40B4-BE49-F238E27FC236}">
                <a16:creationId xmlns:a16="http://schemas.microsoft.com/office/drawing/2014/main" id="{3E383654-42BD-E44B-B37D-63F71C3367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D8315E19-2CF7-EF4B-AA9C-B29DCC1A63FA}"/>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MS PGothic" charset="-128"/>
              </a:defRPr>
            </a:lvl1pPr>
          </a:lstStyle>
          <a:p>
            <a:pPr>
              <a:defRPr/>
            </a:pPr>
            <a:fld id="{666BE096-07C0-004A-9BAB-7EF87D20062C}" type="slidenum">
              <a:rPr lang="en-US" altLang="en-US"/>
              <a:pPr>
                <a:defRPr/>
              </a:pPr>
              <a:t>‹#›</a:t>
            </a:fld>
            <a:endParaRPr lang="en-US" altLang="en-US"/>
          </a:p>
        </p:txBody>
      </p:sp>
    </p:spTree>
    <p:extLst>
      <p:ext uri="{BB962C8B-B14F-4D97-AF65-F5344CB8AC3E}">
        <p14:creationId xmlns:p14="http://schemas.microsoft.com/office/powerpoint/2010/main" val="402780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ABE60F43-186D-6840-850A-657AC4D638A4}"/>
              </a:ext>
            </a:extLst>
          </p:cNvPr>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E9F841D-1578-4F44-9099-030C7457FB9A}"/>
              </a:ext>
            </a:extLst>
          </p:cNvPr>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a:extLst>
              <a:ext uri="{FF2B5EF4-FFF2-40B4-BE49-F238E27FC236}">
                <a16:creationId xmlns:a16="http://schemas.microsoft.com/office/drawing/2014/main" id="{1AEFFDC3-57BA-794C-AA1E-99CB014E374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46988" y="0"/>
            <a:ext cx="1497012"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533400"/>
            <a:ext cx="8229600" cy="1143000"/>
          </a:xfrm>
          <a:prstGeom prst="rect">
            <a:avLst/>
          </a:prstGeom>
        </p:spPr>
        <p:txBody>
          <a:bodyPr/>
          <a:lstStyle/>
          <a:p>
            <a:r>
              <a:rPr lang="en-US" dirty="0"/>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679F35D6-28C0-1D49-BC21-9BA3E343E8D1}"/>
              </a:ext>
            </a:extLst>
          </p:cNvPr>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charset="0"/>
                <a:ea typeface="MS PGothic" charset="-128"/>
              </a:defRPr>
            </a:lvl1pPr>
          </a:lstStyle>
          <a:p>
            <a:pPr>
              <a:defRPr/>
            </a:pPr>
            <a:fld id="{BA34274E-A46A-8E4F-8989-7F6767A87C76}" type="slidenum">
              <a:rPr lang="en-US" altLang="en-US"/>
              <a:pPr>
                <a:defRPr/>
              </a:pPr>
              <a:t>‹#›</a:t>
            </a:fld>
            <a:endParaRPr lang="en-US" altLang="en-US"/>
          </a:p>
        </p:txBody>
      </p:sp>
    </p:spTree>
    <p:extLst>
      <p:ext uri="{BB962C8B-B14F-4D97-AF65-F5344CB8AC3E}">
        <p14:creationId xmlns:p14="http://schemas.microsoft.com/office/powerpoint/2010/main" val="1840455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66957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200" r:id="rId1"/>
    <p:sldLayoutId id="2147484201" r:id="rId2"/>
    <p:sldLayoutId id="2147484199" r:id="rId3"/>
  </p:sldLayoutIdLst>
  <p:txStyles>
    <p:titleStyle>
      <a:lvl1pPr algn="ctr" rtl="0" eaLnBrk="0" fontAlgn="base" hangingPunct="0">
        <a:spcBef>
          <a:spcPct val="0"/>
        </a:spcBef>
        <a:spcAft>
          <a:spcPct val="0"/>
        </a:spcAft>
        <a:defRPr sz="4400" kern="1200">
          <a:solidFill>
            <a:srgbClr val="C00000"/>
          </a:solidFill>
          <a:latin typeface="+mj-lt"/>
          <a:ea typeface="MS PGothic" pitchFamily="34" charset="-128"/>
          <a:cs typeface="MS PGothic" charset="0"/>
        </a:defRPr>
      </a:lvl1pPr>
      <a:lvl2pPr algn="ctr" rtl="0" eaLnBrk="0" fontAlgn="base" hangingPunct="0">
        <a:spcBef>
          <a:spcPct val="0"/>
        </a:spcBef>
        <a:spcAft>
          <a:spcPct val="0"/>
        </a:spcAft>
        <a:defRPr sz="4400">
          <a:solidFill>
            <a:srgbClr val="C00000"/>
          </a:solidFill>
          <a:latin typeface="Calibri" pitchFamily="34" charset="0"/>
          <a:ea typeface="MS PGothic" pitchFamily="34" charset="-128"/>
          <a:cs typeface="MS PGothic" charset="0"/>
        </a:defRPr>
      </a:lvl2pPr>
      <a:lvl3pPr algn="ctr" rtl="0" eaLnBrk="0" fontAlgn="base" hangingPunct="0">
        <a:spcBef>
          <a:spcPct val="0"/>
        </a:spcBef>
        <a:spcAft>
          <a:spcPct val="0"/>
        </a:spcAft>
        <a:defRPr sz="4400">
          <a:solidFill>
            <a:srgbClr val="C00000"/>
          </a:solidFill>
          <a:latin typeface="Calibri" pitchFamily="34" charset="0"/>
          <a:ea typeface="MS PGothic" pitchFamily="34" charset="-128"/>
          <a:cs typeface="MS PGothic" charset="0"/>
        </a:defRPr>
      </a:lvl3pPr>
      <a:lvl4pPr algn="ctr" rtl="0" eaLnBrk="0" fontAlgn="base" hangingPunct="0">
        <a:spcBef>
          <a:spcPct val="0"/>
        </a:spcBef>
        <a:spcAft>
          <a:spcPct val="0"/>
        </a:spcAft>
        <a:defRPr sz="4400">
          <a:solidFill>
            <a:srgbClr val="C00000"/>
          </a:solidFill>
          <a:latin typeface="Calibri" pitchFamily="34" charset="0"/>
          <a:ea typeface="MS PGothic" pitchFamily="34" charset="-128"/>
          <a:cs typeface="MS PGothic" charset="0"/>
        </a:defRPr>
      </a:lvl4pPr>
      <a:lvl5pPr algn="ctr" rtl="0" eaLnBrk="0" fontAlgn="base" hangingPunct="0">
        <a:spcBef>
          <a:spcPct val="0"/>
        </a:spcBef>
        <a:spcAft>
          <a:spcPct val="0"/>
        </a:spcAft>
        <a:defRPr sz="4400">
          <a:solidFill>
            <a:srgbClr val="C00000"/>
          </a:solidFill>
          <a:latin typeface="Calibri" pitchFamily="34" charset="0"/>
          <a:ea typeface="MS PGothic" pitchFamily="34" charset="-128"/>
          <a:cs typeface="MS PGothic"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C00000"/>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C00000"/>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ember.onem2m.org/Application/documentApp/documentinfo/?documentId=35024&amp;fromList=Y" TargetMode="External"/><Relationship Id="rId2" Type="http://schemas.openxmlformats.org/officeDocument/2006/relationships/hyperlink" Target="https://member.onem2m.org/Application/documentApp/documentinfo/?documentId=35023&amp;fromList=Y"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146" name="Picture 7" descr="C:\Documents and Settings\mcauley\Local Settings\Temp\wz83a6\oneM2M\oneM2M-Logo.gif">
            <a:extLst>
              <a:ext uri="{FF2B5EF4-FFF2-40B4-BE49-F238E27FC236}">
                <a16:creationId xmlns:a16="http://schemas.microsoft.com/office/drawing/2014/main" id="{B7545984-A27F-BA47-8352-F0370CDFED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1150" y="28575"/>
            <a:ext cx="59817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a:extLst>
              <a:ext uri="{FF2B5EF4-FFF2-40B4-BE49-F238E27FC236}">
                <a16:creationId xmlns:a16="http://schemas.microsoft.com/office/drawing/2014/main" id="{30FDCAE4-9D15-DC43-B22E-DC7C03DAC072}"/>
              </a:ext>
            </a:extLst>
          </p:cNvPr>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148" name="Title 1">
            <a:extLst>
              <a:ext uri="{FF2B5EF4-FFF2-40B4-BE49-F238E27FC236}">
                <a16:creationId xmlns:a16="http://schemas.microsoft.com/office/drawing/2014/main" id="{32A77AD6-B3DF-144A-ABE2-B3FB684B527B}"/>
              </a:ext>
            </a:extLst>
          </p:cNvPr>
          <p:cNvSpPr>
            <a:spLocks noGrp="1"/>
          </p:cNvSpPr>
          <p:nvPr>
            <p:ph type="ctrTitle" idx="4294967295"/>
          </p:nvPr>
        </p:nvSpPr>
        <p:spPr bwMode="auto">
          <a:xfrm>
            <a:off x="228600" y="3711575"/>
            <a:ext cx="8686800" cy="936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4800" b="1" dirty="0">
                <a:solidFill>
                  <a:srgbClr val="A0A0A3"/>
                </a:solidFill>
              </a:rPr>
              <a:t>SDS Status Report to TP55</a:t>
            </a:r>
          </a:p>
        </p:txBody>
      </p:sp>
      <p:sp>
        <p:nvSpPr>
          <p:cNvPr id="6149" name="TextBox 4">
            <a:extLst>
              <a:ext uri="{FF2B5EF4-FFF2-40B4-BE49-F238E27FC236}">
                <a16:creationId xmlns:a16="http://schemas.microsoft.com/office/drawing/2014/main" id="{14281ED8-C627-E742-909A-026C47B82CA0}"/>
              </a:ext>
            </a:extLst>
          </p:cNvPr>
          <p:cNvSpPr txBox="1">
            <a:spLocks noChangeArrowheads="1"/>
          </p:cNvSpPr>
          <p:nvPr/>
        </p:nvSpPr>
        <p:spPr bwMode="auto">
          <a:xfrm>
            <a:off x="494600" y="5334000"/>
            <a:ext cx="715195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r>
              <a:rPr lang="en-US" altLang="en-US" dirty="0">
                <a:solidFill>
                  <a:srgbClr val="B42025"/>
                </a:solidFill>
              </a:rPr>
              <a:t>Group Name: oneM2M SDS</a:t>
            </a:r>
          </a:p>
          <a:p>
            <a:pPr eaLnBrk="1" hangingPunct="1"/>
            <a:r>
              <a:rPr lang="en-US" altLang="en-US" dirty="0">
                <a:solidFill>
                  <a:srgbClr val="B42025"/>
                </a:solidFill>
              </a:rPr>
              <a:t>Source: Peter Niblett, Poornima Shandilya, </a:t>
            </a:r>
            <a:r>
              <a:rPr lang="en-US" altLang="en-US" dirty="0" err="1">
                <a:solidFill>
                  <a:srgbClr val="B42025"/>
                </a:solidFill>
              </a:rPr>
              <a:t>SeungMyeong</a:t>
            </a:r>
            <a:r>
              <a:rPr lang="en-US" altLang="en-US" dirty="0">
                <a:solidFill>
                  <a:srgbClr val="B42025"/>
                </a:solidFill>
              </a:rPr>
              <a:t> Jeong, Wei Zhou</a:t>
            </a:r>
          </a:p>
          <a:p>
            <a:pPr eaLnBrk="1" hangingPunct="1"/>
            <a:r>
              <a:rPr lang="en-US" altLang="zh-CN" dirty="0">
                <a:solidFill>
                  <a:srgbClr val="B42025"/>
                </a:solidFill>
              </a:rPr>
              <a:t>Meeting Date: 2022-07-12 to 2021-07-15</a:t>
            </a:r>
          </a:p>
          <a:p>
            <a:pPr eaLnBrk="1" hangingPunct="1"/>
            <a:endParaRPr lang="en-US" altLang="en-US" dirty="0">
              <a:solidFill>
                <a:srgbClr val="B4202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CB4E5FCB-1B9F-A945-B6BA-1419A6993016}"/>
              </a:ext>
            </a:extLst>
          </p:cNvPr>
          <p:cNvSpPr>
            <a:spLocks noGrp="1"/>
          </p:cNvSpPr>
          <p:nvPr>
            <p:ph type="title"/>
          </p:nvPr>
        </p:nvSpPr>
        <p:spPr bwMode="auto">
          <a:xfrm>
            <a:off x="76200" y="381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dirty="0"/>
              <a:t>Summary</a:t>
            </a:r>
          </a:p>
        </p:txBody>
      </p:sp>
      <p:sp>
        <p:nvSpPr>
          <p:cNvPr id="7170" name="Content Placeholder 2">
            <a:extLst>
              <a:ext uri="{FF2B5EF4-FFF2-40B4-BE49-F238E27FC236}">
                <a16:creationId xmlns:a16="http://schemas.microsoft.com/office/drawing/2014/main" id="{83D3DC27-AC91-B14F-980B-A8C42A049373}"/>
              </a:ext>
            </a:extLst>
          </p:cNvPr>
          <p:cNvSpPr>
            <a:spLocks noGrp="1"/>
          </p:cNvSpPr>
          <p:nvPr>
            <p:ph idx="1"/>
          </p:nvPr>
        </p:nvSpPr>
        <p:spPr bwMode="auto">
          <a:xfrm>
            <a:off x="533400" y="1371600"/>
            <a:ext cx="8382000" cy="457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dirty="0">
                <a:solidFill>
                  <a:srgbClr val="C00000"/>
                </a:solidFill>
              </a:rPr>
              <a:t>13</a:t>
            </a:r>
            <a:r>
              <a:rPr lang="en-GB" altLang="en-US" sz="2400" dirty="0"/>
              <a:t> new SDS contributions have been agreed against </a:t>
            </a:r>
            <a:r>
              <a:rPr lang="en-GB" altLang="en-US" sz="2400" b="1" dirty="0"/>
              <a:t>Rel-2,3,4</a:t>
            </a:r>
          </a:p>
          <a:p>
            <a:r>
              <a:rPr lang="en-GB" altLang="en-US" sz="2400" dirty="0">
                <a:solidFill>
                  <a:srgbClr val="C00000"/>
                </a:solidFill>
              </a:rPr>
              <a:t>10</a:t>
            </a:r>
            <a:r>
              <a:rPr lang="en-GB" altLang="en-US" sz="2400" dirty="0"/>
              <a:t> contributions to date have been agreed against </a:t>
            </a:r>
            <a:r>
              <a:rPr lang="en-GB" altLang="en-US" sz="2400" b="1" dirty="0"/>
              <a:t>Rel-5 </a:t>
            </a:r>
          </a:p>
          <a:p>
            <a:pPr lvl="1"/>
            <a:r>
              <a:rPr lang="en-GB" altLang="en-US" sz="2000" dirty="0"/>
              <a:t>Recommend we start R5 TSs now</a:t>
            </a:r>
          </a:p>
          <a:p>
            <a:r>
              <a:rPr lang="en-GB" altLang="en-US" sz="2400" dirty="0"/>
              <a:t>ITU-T feedback on TS-0003</a:t>
            </a:r>
          </a:p>
          <a:p>
            <a:pPr lvl="1"/>
            <a:r>
              <a:rPr lang="en-GB" altLang="en-US" sz="2000" dirty="0"/>
              <a:t>Decided that we don’t need to update the References section.  One more face/face meeting is planned</a:t>
            </a:r>
          </a:p>
          <a:p>
            <a:r>
              <a:rPr lang="en-GB" altLang="en-US" sz="2400" dirty="0"/>
              <a:t>Propose to remove resource mapping rules from TS-0001 </a:t>
            </a:r>
            <a:r>
              <a:rPr lang="en-GB" altLang="en-US" sz="2400" dirty="0" err="1"/>
              <a:t>rel</a:t>
            </a:r>
            <a:r>
              <a:rPr lang="en-GB" altLang="en-US" sz="2400" dirty="0"/>
              <a:t> 4</a:t>
            </a:r>
          </a:p>
          <a:p>
            <a:pPr lvl="1"/>
            <a:r>
              <a:rPr lang="en-GB" altLang="en-US" sz="2000" dirty="0"/>
              <a:t>See slide 6</a:t>
            </a:r>
          </a:p>
          <a:p>
            <a:r>
              <a:rPr lang="en-GB" altLang="en-US" sz="2400" dirty="0"/>
              <a:t>List of outstanding Actions has been processed</a:t>
            </a:r>
          </a:p>
          <a:p>
            <a:pPr lvl="1"/>
            <a:r>
              <a:rPr lang="en-GB" altLang="en-US" sz="2000" dirty="0"/>
              <a:t>Need to reach a decision on IANA registration for CoAP</a:t>
            </a:r>
          </a:p>
          <a:p>
            <a:r>
              <a:rPr lang="en-GB" altLang="en-US" sz="2400" dirty="0"/>
              <a:t>Issue tracking system is being used</a:t>
            </a:r>
          </a:p>
          <a:p>
            <a:pPr lvl="1"/>
            <a:r>
              <a:rPr lang="en-GB" altLang="en-US" sz="2000" dirty="0"/>
              <a:t>90 issues currently open, 44 have been closed</a:t>
            </a:r>
          </a:p>
          <a:p>
            <a:pPr marL="457200" lvl="1" indent="0">
              <a:buNone/>
            </a:pP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B0A10-2082-46D6-BA22-F3EBC4206FDD}"/>
              </a:ext>
            </a:extLst>
          </p:cNvPr>
          <p:cNvSpPr>
            <a:spLocks noGrp="1"/>
          </p:cNvSpPr>
          <p:nvPr>
            <p:ph type="title"/>
          </p:nvPr>
        </p:nvSpPr>
        <p:spPr>
          <a:xfrm>
            <a:off x="233378" y="265340"/>
            <a:ext cx="8229600" cy="1143000"/>
          </a:xfrm>
        </p:spPr>
        <p:txBody>
          <a:bodyPr/>
          <a:lstStyle/>
          <a:p>
            <a:r>
              <a:rPr lang="en-US" dirty="0"/>
              <a:t>SDS WI Status </a:t>
            </a:r>
          </a:p>
        </p:txBody>
      </p:sp>
      <p:sp>
        <p:nvSpPr>
          <p:cNvPr id="8" name="Oval 7">
            <a:extLst>
              <a:ext uri="{FF2B5EF4-FFF2-40B4-BE49-F238E27FC236}">
                <a16:creationId xmlns:a16="http://schemas.microsoft.com/office/drawing/2014/main" id="{858E6E29-563E-40DD-8215-AA88546D0593}"/>
              </a:ext>
            </a:extLst>
          </p:cNvPr>
          <p:cNvSpPr/>
          <p:nvPr/>
        </p:nvSpPr>
        <p:spPr>
          <a:xfrm>
            <a:off x="226686" y="5456450"/>
            <a:ext cx="230513" cy="1524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9" name="Oval 8">
            <a:extLst>
              <a:ext uri="{FF2B5EF4-FFF2-40B4-BE49-F238E27FC236}">
                <a16:creationId xmlns:a16="http://schemas.microsoft.com/office/drawing/2014/main" id="{601837CE-2817-4DC2-8874-8FA33EF77905}"/>
              </a:ext>
            </a:extLst>
          </p:cNvPr>
          <p:cNvSpPr/>
          <p:nvPr/>
        </p:nvSpPr>
        <p:spPr>
          <a:xfrm>
            <a:off x="221494" y="5648024"/>
            <a:ext cx="230513" cy="1524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0" name="Oval 9">
            <a:extLst>
              <a:ext uri="{FF2B5EF4-FFF2-40B4-BE49-F238E27FC236}">
                <a16:creationId xmlns:a16="http://schemas.microsoft.com/office/drawing/2014/main" id="{74412896-074F-45B7-A45C-EF19E1131E07}"/>
              </a:ext>
            </a:extLst>
          </p:cNvPr>
          <p:cNvSpPr/>
          <p:nvPr/>
        </p:nvSpPr>
        <p:spPr>
          <a:xfrm>
            <a:off x="221494" y="5837450"/>
            <a:ext cx="230513" cy="152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Oval 10">
            <a:extLst>
              <a:ext uri="{FF2B5EF4-FFF2-40B4-BE49-F238E27FC236}">
                <a16:creationId xmlns:a16="http://schemas.microsoft.com/office/drawing/2014/main" id="{0971B5C1-3790-4A67-AEA4-7412A243C5E5}"/>
              </a:ext>
            </a:extLst>
          </p:cNvPr>
          <p:cNvSpPr/>
          <p:nvPr/>
        </p:nvSpPr>
        <p:spPr>
          <a:xfrm>
            <a:off x="226687" y="6019800"/>
            <a:ext cx="230513" cy="1524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2" name="TextBox 11">
            <a:extLst>
              <a:ext uri="{FF2B5EF4-FFF2-40B4-BE49-F238E27FC236}">
                <a16:creationId xmlns:a16="http://schemas.microsoft.com/office/drawing/2014/main" id="{D286540B-D323-4F0B-B67B-D10821E245B1}"/>
              </a:ext>
            </a:extLst>
          </p:cNvPr>
          <p:cNvSpPr txBox="1"/>
          <p:nvPr/>
        </p:nvSpPr>
        <p:spPr>
          <a:xfrm>
            <a:off x="436032" y="5394150"/>
            <a:ext cx="789703" cy="276999"/>
          </a:xfrm>
          <a:prstGeom prst="rect">
            <a:avLst/>
          </a:prstGeom>
          <a:noFill/>
        </p:spPr>
        <p:txBody>
          <a:bodyPr wrap="none" rtlCol="0">
            <a:spAutoFit/>
          </a:bodyPr>
          <a:lstStyle/>
          <a:p>
            <a:r>
              <a:rPr lang="en-US" sz="1200" dirty="0"/>
              <a:t>Complete</a:t>
            </a:r>
          </a:p>
        </p:txBody>
      </p:sp>
      <p:sp>
        <p:nvSpPr>
          <p:cNvPr id="13" name="TextBox 12">
            <a:extLst>
              <a:ext uri="{FF2B5EF4-FFF2-40B4-BE49-F238E27FC236}">
                <a16:creationId xmlns:a16="http://schemas.microsoft.com/office/drawing/2014/main" id="{37897DAF-9F9C-4F6B-8946-35B6CA31DCB5}"/>
              </a:ext>
            </a:extLst>
          </p:cNvPr>
          <p:cNvSpPr txBox="1"/>
          <p:nvPr/>
        </p:nvSpPr>
        <p:spPr>
          <a:xfrm>
            <a:off x="436031" y="5576500"/>
            <a:ext cx="713722" cy="276999"/>
          </a:xfrm>
          <a:prstGeom prst="rect">
            <a:avLst/>
          </a:prstGeom>
          <a:noFill/>
        </p:spPr>
        <p:txBody>
          <a:bodyPr wrap="none" rtlCol="0">
            <a:spAutoFit/>
          </a:bodyPr>
          <a:lstStyle/>
          <a:p>
            <a:r>
              <a:rPr lang="en-US" sz="1200" dirty="0"/>
              <a:t>On track</a:t>
            </a:r>
          </a:p>
        </p:txBody>
      </p:sp>
      <p:sp>
        <p:nvSpPr>
          <p:cNvPr id="14" name="TextBox 13">
            <a:extLst>
              <a:ext uri="{FF2B5EF4-FFF2-40B4-BE49-F238E27FC236}">
                <a16:creationId xmlns:a16="http://schemas.microsoft.com/office/drawing/2014/main" id="{DC216C37-C77B-4931-AD1D-1007752770F7}"/>
              </a:ext>
            </a:extLst>
          </p:cNvPr>
          <p:cNvSpPr txBox="1"/>
          <p:nvPr/>
        </p:nvSpPr>
        <p:spPr>
          <a:xfrm>
            <a:off x="436031" y="5768197"/>
            <a:ext cx="1755609" cy="276999"/>
          </a:xfrm>
          <a:prstGeom prst="rect">
            <a:avLst/>
          </a:prstGeom>
          <a:noFill/>
        </p:spPr>
        <p:txBody>
          <a:bodyPr wrap="none" rtlCol="0">
            <a:spAutoFit/>
          </a:bodyPr>
          <a:lstStyle/>
          <a:p>
            <a:r>
              <a:rPr lang="en-US" sz="1200" dirty="0"/>
              <a:t>Running behind schedule</a:t>
            </a:r>
          </a:p>
        </p:txBody>
      </p:sp>
      <p:sp>
        <p:nvSpPr>
          <p:cNvPr id="15" name="TextBox 14">
            <a:extLst>
              <a:ext uri="{FF2B5EF4-FFF2-40B4-BE49-F238E27FC236}">
                <a16:creationId xmlns:a16="http://schemas.microsoft.com/office/drawing/2014/main" id="{920BC0BA-6B4B-49E5-8C39-FC655A94A3E3}"/>
              </a:ext>
            </a:extLst>
          </p:cNvPr>
          <p:cNvSpPr txBox="1"/>
          <p:nvPr/>
        </p:nvSpPr>
        <p:spPr>
          <a:xfrm>
            <a:off x="418140" y="5957815"/>
            <a:ext cx="1261436" cy="276999"/>
          </a:xfrm>
          <a:prstGeom prst="rect">
            <a:avLst/>
          </a:prstGeom>
          <a:noFill/>
        </p:spPr>
        <p:txBody>
          <a:bodyPr wrap="none" rtlCol="0">
            <a:spAutoFit/>
          </a:bodyPr>
          <a:lstStyle/>
          <a:p>
            <a:r>
              <a:rPr lang="en-US" sz="1200" dirty="0"/>
              <a:t>Work has stalled</a:t>
            </a:r>
          </a:p>
        </p:txBody>
      </p:sp>
      <p:pic>
        <p:nvPicPr>
          <p:cNvPr id="3" name="Picture 2">
            <a:extLst>
              <a:ext uri="{FF2B5EF4-FFF2-40B4-BE49-F238E27FC236}">
                <a16:creationId xmlns:a16="http://schemas.microsoft.com/office/drawing/2014/main" id="{6CE01AD3-55E5-86AD-AB53-394F93C805DD}"/>
              </a:ext>
            </a:extLst>
          </p:cNvPr>
          <p:cNvPicPr>
            <a:picLocks noChangeAspect="1"/>
          </p:cNvPicPr>
          <p:nvPr/>
        </p:nvPicPr>
        <p:blipFill>
          <a:blip r:embed="rId2"/>
          <a:stretch>
            <a:fillRect/>
          </a:stretch>
        </p:blipFill>
        <p:spPr>
          <a:xfrm>
            <a:off x="152400" y="1442942"/>
            <a:ext cx="8839200" cy="3972116"/>
          </a:xfrm>
          <a:prstGeom prst="rect">
            <a:avLst/>
          </a:prstGeom>
        </p:spPr>
      </p:pic>
    </p:spTree>
    <p:extLst>
      <p:ext uri="{BB962C8B-B14F-4D97-AF65-F5344CB8AC3E}">
        <p14:creationId xmlns:p14="http://schemas.microsoft.com/office/powerpoint/2010/main" val="3453968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CB4E5FCB-1B9F-A945-B6BA-1419A6993016}"/>
              </a:ext>
            </a:extLst>
          </p:cNvPr>
          <p:cNvSpPr>
            <a:spLocks noGrp="1"/>
          </p:cNvSpPr>
          <p:nvPr>
            <p:ph type="title"/>
          </p:nvPr>
        </p:nvSpPr>
        <p:spPr bwMode="auto">
          <a:xfrm>
            <a:off x="76200" y="381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dirty="0"/>
              <a:t>Rel-4 Progress</a:t>
            </a:r>
          </a:p>
        </p:txBody>
      </p:sp>
      <p:sp>
        <p:nvSpPr>
          <p:cNvPr id="7170" name="Content Placeholder 2">
            <a:extLst>
              <a:ext uri="{FF2B5EF4-FFF2-40B4-BE49-F238E27FC236}">
                <a16:creationId xmlns:a16="http://schemas.microsoft.com/office/drawing/2014/main" id="{83D3DC27-AC91-B14F-980B-A8C42A049373}"/>
              </a:ext>
            </a:extLst>
          </p:cNvPr>
          <p:cNvSpPr>
            <a:spLocks noGrp="1"/>
          </p:cNvSpPr>
          <p:nvPr>
            <p:ph idx="1"/>
          </p:nvPr>
        </p:nvSpPr>
        <p:spPr bwMode="auto">
          <a:xfrm>
            <a:off x="152400" y="1371600"/>
            <a:ext cx="872490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GB" altLang="en-US" sz="2000" dirty="0">
                <a:solidFill>
                  <a:schemeClr val="tx1"/>
                </a:solidFill>
              </a:rPr>
              <a:t>Stage 3 work complete for all Rel-4 features</a:t>
            </a:r>
          </a:p>
          <a:p>
            <a:pPr lvl="1"/>
            <a:r>
              <a:rPr lang="en-GB" altLang="en-US" sz="2000" dirty="0">
                <a:solidFill>
                  <a:schemeClr val="tx1"/>
                </a:solidFill>
              </a:rPr>
              <a:t>Various maintenance/corrections needed before R4 is complete.</a:t>
            </a:r>
          </a:p>
          <a:p>
            <a:pPr lvl="2"/>
            <a:r>
              <a:rPr lang="en-GB" altLang="en-US" sz="1800" dirty="0">
                <a:solidFill>
                  <a:srgbClr val="C00000"/>
                </a:solidFill>
              </a:rPr>
              <a:t>Final review of TS-0004 against TS-0001 is needed to check that there are no further missing pieces</a:t>
            </a:r>
          </a:p>
          <a:p>
            <a:pPr lvl="1"/>
            <a:r>
              <a:rPr lang="en-GB" altLang="en-US" sz="2000" dirty="0">
                <a:solidFill>
                  <a:schemeClr val="tx1"/>
                </a:solidFill>
              </a:rPr>
              <a:t>Mapping rules have been removed from TS-0001 </a:t>
            </a:r>
            <a:r>
              <a:rPr lang="en-GB" altLang="en-US" sz="2000" dirty="0" err="1">
                <a:solidFill>
                  <a:schemeClr val="tx1"/>
                </a:solidFill>
              </a:rPr>
              <a:t>rel</a:t>
            </a:r>
            <a:r>
              <a:rPr lang="en-GB" altLang="en-US" sz="2000" dirty="0">
                <a:solidFill>
                  <a:schemeClr val="tx1"/>
                </a:solidFill>
              </a:rPr>
              <a:t> 4</a:t>
            </a:r>
          </a:p>
          <a:p>
            <a:pPr marL="457200" lvl="1" indent="0">
              <a:buNone/>
            </a:pPr>
            <a:endParaRPr lang="en-GB" altLang="en-US" sz="700" dirty="0">
              <a:solidFill>
                <a:schemeClr val="tx1"/>
              </a:solidFill>
            </a:endParaRPr>
          </a:p>
          <a:p>
            <a:r>
              <a:rPr lang="en-GB" altLang="en-US" sz="2400" dirty="0"/>
              <a:t>Rel-4 XSDs have been generated</a:t>
            </a:r>
          </a:p>
          <a:p>
            <a:pPr lvl="1"/>
            <a:r>
              <a:rPr lang="en-GB" altLang="en-US" sz="1800" dirty="0"/>
              <a:t>Many thanks to Miguel</a:t>
            </a:r>
          </a:p>
        </p:txBody>
      </p:sp>
    </p:spTree>
    <p:extLst>
      <p:ext uri="{BB962C8B-B14F-4D97-AF65-F5344CB8AC3E}">
        <p14:creationId xmlns:p14="http://schemas.microsoft.com/office/powerpoint/2010/main" val="378764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a:extLst>
              <a:ext uri="{FF2B5EF4-FFF2-40B4-BE49-F238E27FC236}">
                <a16:creationId xmlns:a16="http://schemas.microsoft.com/office/drawing/2014/main" id="{CB4E5FCB-1B9F-A945-B6BA-1419A6993016}"/>
              </a:ext>
            </a:extLst>
          </p:cNvPr>
          <p:cNvSpPr>
            <a:spLocks noGrp="1"/>
          </p:cNvSpPr>
          <p:nvPr>
            <p:ph type="title"/>
          </p:nvPr>
        </p:nvSpPr>
        <p:spPr bwMode="auto">
          <a:xfrm>
            <a:off x="76200" y="3810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dirty="0"/>
              <a:t>Rel-5 Progress</a:t>
            </a:r>
          </a:p>
        </p:txBody>
      </p:sp>
      <p:sp>
        <p:nvSpPr>
          <p:cNvPr id="7170" name="Content Placeholder 2">
            <a:extLst>
              <a:ext uri="{FF2B5EF4-FFF2-40B4-BE49-F238E27FC236}">
                <a16:creationId xmlns:a16="http://schemas.microsoft.com/office/drawing/2014/main" id="{83D3DC27-AC91-B14F-980B-A8C42A049373}"/>
              </a:ext>
            </a:extLst>
          </p:cNvPr>
          <p:cNvSpPr>
            <a:spLocks noGrp="1"/>
          </p:cNvSpPr>
          <p:nvPr>
            <p:ph idx="1"/>
          </p:nvPr>
        </p:nvSpPr>
        <p:spPr bwMode="auto">
          <a:xfrm>
            <a:off x="266700" y="1371600"/>
            <a:ext cx="8610600" cy="495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2400" dirty="0"/>
              <a:t>Progress  on </a:t>
            </a:r>
            <a:r>
              <a:rPr lang="en-GB" altLang="en-US" sz="2000" dirty="0">
                <a:solidFill>
                  <a:schemeClr val="tx1"/>
                </a:solidFill>
              </a:rPr>
              <a:t>IPE/SDT-based Device Management</a:t>
            </a:r>
          </a:p>
          <a:p>
            <a:pPr marL="457200" lvl="1" indent="0">
              <a:buNone/>
            </a:pPr>
            <a:endParaRPr lang="en-GB" altLang="en-US" sz="700" dirty="0">
              <a:solidFill>
                <a:schemeClr val="tx1"/>
              </a:solidFill>
            </a:endParaRPr>
          </a:p>
          <a:p>
            <a:r>
              <a:rPr lang="en-GB" altLang="en-US" sz="2400" dirty="0"/>
              <a:t>Ten contributions for R5 TS’s have now been agreed</a:t>
            </a:r>
          </a:p>
          <a:p>
            <a:pPr lvl="1"/>
            <a:r>
              <a:rPr lang="en-GB" altLang="en-US" sz="1800" dirty="0"/>
              <a:t>Will be added to a CR pack when the new versions of the TSs are started.</a:t>
            </a:r>
          </a:p>
          <a:p>
            <a:pPr marL="457200" lvl="1" indent="0">
              <a:buNone/>
            </a:pPr>
            <a:endParaRPr lang="en-GB" altLang="en-US" sz="1800" dirty="0"/>
          </a:p>
          <a:p>
            <a:pPr marL="457200" lvl="1" indent="0">
              <a:buNone/>
            </a:pPr>
            <a:endParaRPr lang="en-GB" altLang="en-US" sz="1800" dirty="0"/>
          </a:p>
        </p:txBody>
      </p:sp>
    </p:spTree>
    <p:extLst>
      <p:ext uri="{BB962C8B-B14F-4D97-AF65-F5344CB8AC3E}">
        <p14:creationId xmlns:p14="http://schemas.microsoft.com/office/powerpoint/2010/main" val="589982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a:extLst>
              <a:ext uri="{FF2B5EF4-FFF2-40B4-BE49-F238E27FC236}">
                <a16:creationId xmlns:a16="http://schemas.microsoft.com/office/drawing/2014/main" id="{F75CAB61-64DC-4B4F-9539-4CEFB8894A86}"/>
              </a:ext>
            </a:extLst>
          </p:cNvPr>
          <p:cNvSpPr>
            <a:spLocks noGrp="1"/>
          </p:cNvSpPr>
          <p:nvPr>
            <p:ph type="title"/>
          </p:nvPr>
        </p:nvSpPr>
        <p:spPr bwMode="auto">
          <a:xfrm>
            <a:off x="124287" y="457200"/>
            <a:ext cx="8229600" cy="1143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tLang="en-US" dirty="0"/>
              <a:t>Items for Decision</a:t>
            </a:r>
          </a:p>
        </p:txBody>
      </p:sp>
      <p:sp>
        <p:nvSpPr>
          <p:cNvPr id="9218" name="Slide Number Placeholder 5">
            <a:extLst>
              <a:ext uri="{FF2B5EF4-FFF2-40B4-BE49-F238E27FC236}">
                <a16:creationId xmlns:a16="http://schemas.microsoft.com/office/drawing/2014/main" id="{345837F0-6AB3-AE43-BAC7-228BBB54AC60}"/>
              </a:ext>
            </a:extLst>
          </p:cNvPr>
          <p:cNvSpPr>
            <a:spLocks noGrp="1"/>
          </p:cNvSpPr>
          <p:nvPr>
            <p:ph type="sldNum" sz="quarter" idx="10"/>
          </p:nvPr>
        </p:nvSpPr>
        <p:spPr bwMode="auto">
          <a:xfrm>
            <a:off x="457200" y="6248400"/>
            <a:ext cx="8229600" cy="60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l"/>
            <a:r>
              <a:rPr lang="en-GB" altLang="en-US" dirty="0">
                <a:solidFill>
                  <a:srgbClr val="898989"/>
                </a:solidFill>
                <a:latin typeface="Myriad pro"/>
              </a:rPr>
              <a:t>© 2018  oneM2M Partners</a:t>
            </a:r>
          </a:p>
          <a:p>
            <a:pPr algn="ctr"/>
            <a:r>
              <a:rPr lang="en-GB" altLang="en-US" dirty="0">
                <a:solidFill>
                  <a:srgbClr val="898989"/>
                </a:solidFill>
                <a:latin typeface="Myriad pro"/>
              </a:rPr>
              <a:t>   </a:t>
            </a:r>
          </a:p>
          <a:p>
            <a:fld id="{68E0EAA2-9044-7A4E-8223-567EDD9B9929}" type="slidenum">
              <a:rPr lang="en-US" altLang="en-US" smtClean="0">
                <a:solidFill>
                  <a:srgbClr val="898989"/>
                </a:solidFill>
                <a:latin typeface="Myriad pro"/>
              </a:rPr>
              <a:pPr/>
              <a:t>6</a:t>
            </a:fld>
            <a:endParaRPr lang="en-US" altLang="en-US" dirty="0">
              <a:solidFill>
                <a:srgbClr val="898989"/>
              </a:solidFill>
              <a:latin typeface="Myriad pro"/>
            </a:endParaRPr>
          </a:p>
        </p:txBody>
      </p:sp>
      <p:sp>
        <p:nvSpPr>
          <p:cNvPr id="9219" name="Content Placeholder 1">
            <a:extLst>
              <a:ext uri="{FF2B5EF4-FFF2-40B4-BE49-F238E27FC236}">
                <a16:creationId xmlns:a16="http://schemas.microsoft.com/office/drawing/2014/main" id="{DE8B707D-B50C-3841-955D-9E77726F86A6}"/>
              </a:ext>
            </a:extLst>
          </p:cNvPr>
          <p:cNvSpPr>
            <a:spLocks noGrp="1"/>
          </p:cNvSpPr>
          <p:nvPr>
            <p:ph idx="1"/>
          </p:nvPr>
        </p:nvSpPr>
        <p:spPr bwMode="auto">
          <a:xfrm>
            <a:off x="762000" y="1600200"/>
            <a:ext cx="8077200" cy="4419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Arial" panose="020B0604020202020204" pitchFamily="34" charset="0"/>
              <a:buNone/>
            </a:pPr>
            <a:r>
              <a:rPr lang="en-US" altLang="en-US" dirty="0"/>
              <a:t>CR Packs:</a:t>
            </a:r>
          </a:p>
          <a:p>
            <a:r>
              <a:rPr lang="en-US" altLang="en-US" sz="2400" dirty="0"/>
              <a:t>TS-0001 – </a:t>
            </a:r>
            <a:r>
              <a:rPr lang="en-GB" sz="2400" dirty="0">
                <a:hlinkClick r:id="rId2"/>
              </a:rPr>
              <a:t>TP-2022-0068</a:t>
            </a:r>
            <a:r>
              <a:rPr lang="en-US" sz="2400" dirty="0"/>
              <a:t>  </a:t>
            </a:r>
            <a:r>
              <a:rPr lang="en-US" altLang="en-US" sz="2400" dirty="0"/>
              <a:t>– </a:t>
            </a:r>
            <a:r>
              <a:rPr lang="en-US" altLang="en-US" sz="2400" dirty="0">
                <a:solidFill>
                  <a:srgbClr val="C00000"/>
                </a:solidFill>
              </a:rPr>
              <a:t>01</a:t>
            </a:r>
            <a:r>
              <a:rPr lang="en-US" altLang="en-US" sz="2400" dirty="0"/>
              <a:t>-R2, </a:t>
            </a:r>
            <a:r>
              <a:rPr lang="en-US" altLang="en-US" sz="2400" dirty="0">
                <a:solidFill>
                  <a:srgbClr val="C00000"/>
                </a:solidFill>
              </a:rPr>
              <a:t>02</a:t>
            </a:r>
            <a:r>
              <a:rPr lang="en-US" altLang="en-US" sz="2400" dirty="0"/>
              <a:t>-R3, </a:t>
            </a:r>
            <a:r>
              <a:rPr lang="en-US" altLang="en-US" sz="2400" dirty="0">
                <a:solidFill>
                  <a:srgbClr val="C00000"/>
                </a:solidFill>
              </a:rPr>
              <a:t>02</a:t>
            </a:r>
            <a:r>
              <a:rPr lang="en-US" altLang="en-US" sz="2400" dirty="0"/>
              <a:t>-R4  =  </a:t>
            </a:r>
            <a:r>
              <a:rPr lang="en-US" altLang="en-US" sz="2400" dirty="0">
                <a:solidFill>
                  <a:srgbClr val="C00000"/>
                </a:solidFill>
              </a:rPr>
              <a:t>5</a:t>
            </a:r>
          </a:p>
          <a:p>
            <a:r>
              <a:rPr lang="en-US" altLang="en-US" sz="2400" dirty="0"/>
              <a:t>TS-0004 – </a:t>
            </a:r>
            <a:r>
              <a:rPr lang="en-GB" sz="2400">
                <a:hlinkClick r:id="rId3"/>
              </a:rPr>
              <a:t>TP-2022-0069</a:t>
            </a:r>
            <a:r>
              <a:rPr lang="en-US" sz="2400"/>
              <a:t> </a:t>
            </a:r>
            <a:r>
              <a:rPr lang="en-US" altLang="en-US" sz="2400"/>
              <a:t> </a:t>
            </a:r>
            <a:r>
              <a:rPr lang="en-US" altLang="en-US" sz="2400" dirty="0"/>
              <a:t>– </a:t>
            </a:r>
            <a:r>
              <a:rPr lang="en-US" altLang="en-US" sz="2400" dirty="0">
                <a:solidFill>
                  <a:srgbClr val="C00000"/>
                </a:solidFill>
              </a:rPr>
              <a:t>02</a:t>
            </a:r>
            <a:r>
              <a:rPr lang="en-US" altLang="en-US" sz="2400" dirty="0"/>
              <a:t>-R2, </a:t>
            </a:r>
            <a:r>
              <a:rPr lang="en-US" altLang="en-US" sz="2400" dirty="0">
                <a:solidFill>
                  <a:srgbClr val="C00000"/>
                </a:solidFill>
              </a:rPr>
              <a:t>02</a:t>
            </a:r>
            <a:r>
              <a:rPr lang="en-US" altLang="en-US" sz="2400" dirty="0"/>
              <a:t>-R3, </a:t>
            </a:r>
            <a:r>
              <a:rPr lang="en-US" altLang="en-US" sz="2400" dirty="0">
                <a:solidFill>
                  <a:srgbClr val="C00000"/>
                </a:solidFill>
              </a:rPr>
              <a:t>04</a:t>
            </a:r>
            <a:r>
              <a:rPr lang="en-US" altLang="en-US" sz="2400" dirty="0"/>
              <a:t>-R4  =  </a:t>
            </a:r>
            <a:r>
              <a:rPr lang="en-US" altLang="en-US" sz="2400" dirty="0">
                <a:solidFill>
                  <a:srgbClr val="C00000"/>
                </a:solidFill>
              </a:rPr>
              <a:t>8 </a:t>
            </a:r>
          </a:p>
          <a:p>
            <a:endParaRPr lang="en-US" altLang="en-US" sz="2400" dirty="0">
              <a:solidFill>
                <a:srgbClr val="C00000"/>
              </a:solidFill>
            </a:endParaRPr>
          </a:p>
          <a:p>
            <a:pPr marL="0" indent="0">
              <a:buNone/>
            </a:pPr>
            <a:r>
              <a:rPr lang="en-GB" altLang="en-US" sz="1800" dirty="0"/>
              <a:t>IANA registration question. IANA expert has pointed out that the CoAP option values we have chosen (since R1) don’t properly conform to the CoAP spec. We have to decide between the following options:</a:t>
            </a:r>
          </a:p>
          <a:p>
            <a:r>
              <a:rPr lang="en-GB" altLang="en-US" sz="1800" dirty="0"/>
              <a:t>Keep the numbers as they are and tell IANA that we would like to proceed with them anyway</a:t>
            </a:r>
          </a:p>
          <a:p>
            <a:r>
              <a:rPr lang="en-GB" altLang="en-US" sz="1800" dirty="0"/>
              <a:t>Change them in R4 to numbers that are compatible with the spec; this would mean we can’t interoperate between R3 and R4 CoAP</a:t>
            </a:r>
          </a:p>
          <a:p>
            <a:r>
              <a:rPr lang="en-GB" altLang="en-US" sz="1800" dirty="0"/>
              <a:t>Abandon the idea of IANA registration</a:t>
            </a:r>
          </a:p>
          <a:p>
            <a:pPr marL="0" indent="0">
              <a:buNone/>
            </a:pPr>
            <a:endParaRPr lang="en-GB" altLang="en-US" sz="1800" dirty="0"/>
          </a:p>
          <a:p>
            <a:pPr marL="0" indent="0">
              <a:buNone/>
            </a:pPr>
            <a:endParaRPr lang="en-US" altLang="en-US" sz="1800" dirty="0">
              <a:solidFill>
                <a:schemeClr val="tx1"/>
              </a:solidFill>
            </a:endParaRPr>
          </a:p>
          <a:p>
            <a:endParaRPr lang="en-US" altLang="en-US" sz="2400" dirty="0">
              <a:solidFill>
                <a:srgbClr val="C00000"/>
              </a:solidFill>
            </a:endParaRPr>
          </a:p>
          <a:p>
            <a:endParaRPr lang="en-US" altLang="en-US" sz="2400" dirty="0">
              <a:solidFill>
                <a:srgbClr val="C00000"/>
              </a:solidFill>
            </a:endParaRPr>
          </a:p>
        </p:txBody>
      </p:sp>
    </p:spTree>
    <p:extLst>
      <p:ext uri="{BB962C8B-B14F-4D97-AF65-F5344CB8AC3E}">
        <p14:creationId xmlns:p14="http://schemas.microsoft.com/office/powerpoint/2010/main" val="2105506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93B6620A357F649AEAEAC29BCE93EBB" ma:contentTypeVersion="10" ma:contentTypeDescription="Create a new document." ma:contentTypeScope="" ma:versionID="14a08656cf1db59cdf50a3b3faa7041c">
  <xsd:schema xmlns:xsd="http://www.w3.org/2001/XMLSchema" xmlns:xs="http://www.w3.org/2001/XMLSchema" xmlns:p="http://schemas.microsoft.com/office/2006/metadata/properties" xmlns:ns3="1aeb858a-a494-4f12-b45e-5f6e944ecff6" targetNamespace="http://schemas.microsoft.com/office/2006/metadata/properties" ma:root="true" ma:fieldsID="3aa319e943713106bdf97b7de4ba6ef2" ns3:_="">
    <xsd:import namespace="1aeb858a-a494-4f12-b45e-5f6e944ecff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eb858a-a494-4f12-b45e-5f6e944ecf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341D55-6205-4208-BA81-549498044FE5}">
  <ds:schemaRefs>
    <ds:schemaRef ds:uri="http://purl.org/dc/elements/1.1/"/>
    <ds:schemaRef ds:uri="http://schemas.microsoft.com/office/2006/metadata/properties"/>
    <ds:schemaRef ds:uri="http://purl.org/dc/terms/"/>
    <ds:schemaRef ds:uri="1aeb858a-a494-4f12-b45e-5f6e944ecff6"/>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0045C268-0BE3-487F-B6C0-51FD9EA2D1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eb858a-a494-4f12-b45e-5f6e944ecf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A0247A-DF33-417B-9304-0193C428B88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26725</TotalTime>
  <Words>344</Words>
  <Application>Microsoft Macintosh PowerPoint</Application>
  <PresentationFormat>On-screen Show (4:3)</PresentationFormat>
  <Paragraphs>48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Myriad pro</vt:lpstr>
      <vt:lpstr>Office Theme</vt:lpstr>
      <vt:lpstr>SDS Status Report to TP55</vt:lpstr>
      <vt:lpstr>Summary</vt:lpstr>
      <vt:lpstr>SDS WI Status </vt:lpstr>
      <vt:lpstr>Rel-4 Progress</vt:lpstr>
      <vt:lpstr>Rel-5 Progress</vt:lpstr>
      <vt:lpstr>Items for Decision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Victoria Mitchell</dc:creator>
  <cp:lastModifiedBy>Peter Niblett</cp:lastModifiedBy>
  <cp:revision>642</cp:revision>
  <dcterms:created xsi:type="dcterms:W3CDTF">2012-09-11T22:52:11Z</dcterms:created>
  <dcterms:modified xsi:type="dcterms:W3CDTF">2022-07-15T14:35:29Z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y fmtid="{D5CDD505-2E9C-101B-9397-08002B2CF9AE}" pid="3" name="ContentTypeId">
    <vt:lpwstr>0x010100A93B6620A357F649AEAEAC29BCE93EBB</vt:lpwstr>
  </property>
</Properties>
</file>