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0" r:id="rId2"/>
    <p:sldMasterId id="2147483648" r:id="rId3"/>
  </p:sldMasterIdLst>
  <p:notesMasterIdLst>
    <p:notesMasterId r:id="rId26"/>
  </p:notesMasterIdLst>
  <p:sldIdLst>
    <p:sldId id="901" r:id="rId4"/>
    <p:sldId id="309" r:id="rId5"/>
    <p:sldId id="892" r:id="rId6"/>
    <p:sldId id="320" r:id="rId7"/>
    <p:sldId id="900" r:id="rId8"/>
    <p:sldId id="899" r:id="rId9"/>
    <p:sldId id="913" r:id="rId10"/>
    <p:sldId id="912" r:id="rId11"/>
    <p:sldId id="908" r:id="rId12"/>
    <p:sldId id="909" r:id="rId13"/>
    <p:sldId id="902" r:id="rId14"/>
    <p:sldId id="903" r:id="rId15"/>
    <p:sldId id="904" r:id="rId16"/>
    <p:sldId id="905" r:id="rId17"/>
    <p:sldId id="906" r:id="rId18"/>
    <p:sldId id="907" r:id="rId19"/>
    <p:sldId id="916" r:id="rId20"/>
    <p:sldId id="917" r:id="rId21"/>
    <p:sldId id="288" r:id="rId22"/>
    <p:sldId id="896" r:id="rId23"/>
    <p:sldId id="885" r:id="rId24"/>
    <p:sldId id="8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0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89972" autoAdjust="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19-10-2022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50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0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2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86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78-8107-3B48-82E2-C6200A11A9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4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59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39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7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rgbClr val="016384"/>
                </a:solidFill>
                <a:effectLst/>
                <a:latin typeface="Ubuntu"/>
              </a:rPr>
              <a:t>What is </a:t>
            </a:r>
            <a:r>
              <a:rPr lang="en-US" sz="1200" b="0" i="0" dirty="0" err="1">
                <a:solidFill>
                  <a:srgbClr val="016384"/>
                </a:solidFill>
                <a:effectLst/>
                <a:latin typeface="Ubuntu"/>
              </a:rPr>
              <a:t>mySMARTLife</a:t>
            </a:r>
            <a:r>
              <a:rPr lang="en-US" sz="1200" b="0" i="0" dirty="0">
                <a:solidFill>
                  <a:srgbClr val="016384"/>
                </a:solidFill>
                <a:effectLst/>
                <a:latin typeface="Ubuntu"/>
              </a:rPr>
              <a:t> about?</a:t>
            </a:r>
          </a:p>
          <a:p>
            <a:pPr algn="l"/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The </a:t>
            </a:r>
            <a:r>
              <a:rPr lang="en-US" sz="1200" b="0" i="0" dirty="0" err="1">
                <a:solidFill>
                  <a:srgbClr val="676767"/>
                </a:solidFill>
                <a:effectLst/>
                <a:latin typeface="Ubuntu"/>
              </a:rPr>
              <a:t>mySMARTLife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 project aims at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making the three Lighthouse Cities of Nantes, Hamburg and Helsinki more environmentally friendly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 by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reducing the CO</a:t>
            </a:r>
            <a:r>
              <a:rPr lang="en-US" sz="1200" b="1" i="0" baseline="-25000" dirty="0">
                <a:solidFill>
                  <a:srgbClr val="676767"/>
                </a:solidFill>
                <a:effectLst/>
                <a:latin typeface="Ubuntu"/>
              </a:rPr>
              <a:t>2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 emissions of cities and increasing the use of renewable energy sources.</a:t>
            </a:r>
            <a:endParaRPr lang="en-US" sz="1200" b="0" i="0" dirty="0">
              <a:solidFill>
                <a:srgbClr val="676767"/>
              </a:solidFill>
              <a:effectLst/>
              <a:latin typeface="Ubuntu"/>
            </a:endParaRPr>
          </a:p>
          <a:p>
            <a:pPr algn="l"/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Activities are focusing on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"Inclusive Cities"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, offering a high quality of life to residents.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"Smart People"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 are playing a vital role in their city’s development.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"Smart Economy"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 is an innovative and dynamic economic concept aiming at guaranteed employment and an adequate income, attracting talents and providing goods and services according to the actual requirements.</a:t>
            </a:r>
          </a:p>
          <a:p>
            <a:pPr algn="l"/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The interventions planned and carried out in the three Lighthouse Cities also include innovative technological solutions in connection with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refurbishments of buildings, usage of renewable energies, clean transport and supporting ICT solutions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1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644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154" y="274702"/>
            <a:ext cx="8628032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0CBED"/>
                </a:solidFill>
              </a:rPr>
              <a:t>© ETSI 2018</a:t>
            </a:r>
            <a:endParaRPr lang="he-IL" sz="1400" dirty="0">
              <a:solidFill>
                <a:srgbClr val="A0CBED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‹Nr.›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15_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6282"/>
            <a:ext cx="12188321" cy="1078992"/>
          </a:xfrm>
          <a:prstGeom prst="rect">
            <a:avLst/>
          </a:prstGeom>
        </p:spPr>
      </p:pic>
      <p:pic>
        <p:nvPicPr>
          <p:cNvPr id="3" name="Bild 2" descr="Fusszei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" y="6068568"/>
            <a:ext cx="12188321" cy="789432"/>
          </a:xfrm>
          <a:prstGeom prst="rect">
            <a:avLst/>
          </a:prstGeom>
        </p:spPr>
      </p:pic>
      <p:sp>
        <p:nvSpPr>
          <p:cNvPr id="16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615943" y="590545"/>
            <a:ext cx="10308767" cy="915461"/>
          </a:xfrm>
        </p:spPr>
        <p:txBody>
          <a:bodyPr tIns="0" rIns="0" bIns="0">
            <a:noAutofit/>
          </a:bodyPr>
          <a:lstStyle>
            <a:lvl1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1pPr>
            <a:lvl2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2pPr>
            <a:lvl3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3pPr>
            <a:lvl4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4pPr>
            <a:lvl5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615943" y="1810805"/>
            <a:ext cx="10289743" cy="627592"/>
          </a:xfrm>
        </p:spPr>
        <p:txBody>
          <a:bodyPr tIns="0" rIns="0" bIns="0">
            <a:noAutofit/>
          </a:bodyPr>
          <a:lstStyle>
            <a:lvl1pPr marL="0" indent="0">
              <a:lnSpc>
                <a:spcPts val="1798"/>
              </a:lnSpc>
              <a:spcBef>
                <a:spcPts val="0"/>
              </a:spcBef>
              <a:buFontTx/>
              <a:buNone/>
              <a:defRPr sz="1348" b="0" i="0"/>
            </a:lvl1pPr>
            <a:lvl2pPr marL="0" indent="0">
              <a:lnSpc>
                <a:spcPts val="1798"/>
              </a:lnSpc>
              <a:spcBef>
                <a:spcPts val="0"/>
              </a:spcBef>
              <a:buFontTx/>
              <a:buNone/>
              <a:defRPr sz="1348" b="1" i="0"/>
            </a:lvl2pPr>
            <a:lvl3pPr marL="0" indent="0">
              <a:lnSpc>
                <a:spcPts val="1798"/>
              </a:lnSpc>
              <a:spcBef>
                <a:spcPts val="0"/>
              </a:spcBef>
              <a:buFontTx/>
              <a:buNone/>
              <a:defRPr sz="1348" b="1" i="0"/>
            </a:lvl3pPr>
            <a:lvl4pPr marL="0" indent="0">
              <a:lnSpc>
                <a:spcPts val="1798"/>
              </a:lnSpc>
              <a:spcBef>
                <a:spcPts val="0"/>
              </a:spcBef>
              <a:buFontTx/>
              <a:buNone/>
              <a:defRPr sz="1348" b="1" i="0"/>
            </a:lvl4pPr>
            <a:lvl5pPr marL="0" indent="0">
              <a:lnSpc>
                <a:spcPts val="1798"/>
              </a:lnSpc>
              <a:spcBef>
                <a:spcPts val="0"/>
              </a:spcBef>
              <a:buFontTx/>
              <a:buNone/>
              <a:defRPr sz="1348" b="1" i="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615943" y="2720452"/>
            <a:ext cx="10348932" cy="2689744"/>
          </a:xfrm>
        </p:spPr>
        <p:txBody>
          <a:bodyPr tIns="0" rIns="0" bIns="0">
            <a:noAutofit/>
          </a:bodyPr>
          <a:lstStyle>
            <a:lvl1pPr marL="214027" indent="-214027">
              <a:lnSpc>
                <a:spcPts val="1798"/>
              </a:lnSpc>
              <a:spcBef>
                <a:spcPts val="0"/>
              </a:spcBef>
              <a:buFont typeface="Arial"/>
              <a:buChar char="•"/>
              <a:defRPr sz="1348" b="0" i="0"/>
            </a:lvl1pPr>
            <a:lvl2pPr marL="214027" indent="-214027">
              <a:lnSpc>
                <a:spcPts val="1798"/>
              </a:lnSpc>
              <a:spcBef>
                <a:spcPts val="0"/>
              </a:spcBef>
              <a:buFont typeface="Arial"/>
              <a:buChar char="•"/>
              <a:defRPr sz="1348" b="0" i="0"/>
            </a:lvl2pPr>
            <a:lvl3pPr marL="214027" indent="-214027">
              <a:lnSpc>
                <a:spcPts val="1798"/>
              </a:lnSpc>
              <a:spcBef>
                <a:spcPts val="0"/>
              </a:spcBef>
              <a:buFont typeface="Arial"/>
              <a:buChar char="•"/>
              <a:defRPr sz="1348" b="0" i="0"/>
            </a:lvl3pPr>
            <a:lvl4pPr marL="214027" indent="-214027">
              <a:lnSpc>
                <a:spcPts val="1798"/>
              </a:lnSpc>
              <a:spcBef>
                <a:spcPts val="0"/>
              </a:spcBef>
              <a:buFont typeface="Arial"/>
              <a:buChar char="•"/>
              <a:defRPr sz="1348" b="0" i="0"/>
            </a:lvl4pPr>
            <a:lvl5pPr marL="214027" indent="-214027">
              <a:lnSpc>
                <a:spcPts val="1798"/>
              </a:lnSpc>
              <a:spcBef>
                <a:spcPts val="0"/>
              </a:spcBef>
              <a:buFont typeface="Arial"/>
              <a:buChar char="•"/>
              <a:defRPr sz="1348" b="0" i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6627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12_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7200"/>
            <a:ext cx="12188321" cy="1633728"/>
          </a:xfrm>
          <a:prstGeom prst="rect">
            <a:avLst/>
          </a:prstGeom>
        </p:spPr>
      </p:pic>
      <p:pic>
        <p:nvPicPr>
          <p:cNvPr id="7" name="Bild 6" descr="Fusszei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68568"/>
            <a:ext cx="12188321" cy="78943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455333"/>
            <a:ext cx="10972800" cy="3462866"/>
          </a:xfrm>
        </p:spPr>
        <p:txBody>
          <a:bodyPr lIns="0" tIns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590575" y="787396"/>
            <a:ext cx="10308767" cy="915461"/>
          </a:xfrm>
        </p:spPr>
        <p:txBody>
          <a:bodyPr tIns="0" rIns="0" bIns="0">
            <a:noAutofit/>
          </a:bodyPr>
          <a:lstStyle>
            <a:lvl1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1pPr>
            <a:lvl2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2pPr>
            <a:lvl3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3pPr>
            <a:lvl4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4pPr>
            <a:lvl5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94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10/19/2022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10/19/2022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10/19/2022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10/19/2022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10/19/2022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2022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8" r:id="rId2"/>
    <p:sldLayoutId id="2147483742" r:id="rId3"/>
    <p:sldLayoutId id="2147483650" r:id="rId4"/>
    <p:sldLayoutId id="2147483651" r:id="rId5"/>
    <p:sldLayoutId id="2147483652" r:id="rId6"/>
    <p:sldLayoutId id="2147483653" r:id="rId7"/>
    <p:sldLayoutId id="2147483747" r:id="rId8"/>
    <p:sldLayoutId id="2147483655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2018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54" r:id="rId2"/>
    <p:sldLayoutId id="21474837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notesSlide" Target="../notesSlides/notesSlide6.xml"/><Relationship Id="rId7" Type="http://schemas.openxmlformats.org/officeDocument/2006/relationships/hyperlink" Target="https://onetransport.io/" TargetMode="External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hyperlink" Target="https://www.onem2m.org/harmonization-m2m/list-of-deployments/" TargetMode="External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emf"/><Relationship Id="rId5" Type="http://schemas.openxmlformats.org/officeDocument/2006/relationships/image" Target="../media/image94.png"/><Relationship Id="rId10" Type="http://schemas.openxmlformats.org/officeDocument/2006/relationships/hyperlink" Target="https://www.mysmartlife.eu/news/mysmartlife-news-article/news/our-lighthouse-city-hamburg-deploys-onem2m-smart-city-standards-to-go-greener/?tx_news_pi1%5Bcontroller%5D=News&amp;tx_news_pi1%5Baction%5D=detail&amp;cHash=7a072e2a58fa57c7fbb8bebf865401fb" TargetMode="External"/><Relationship Id="rId4" Type="http://schemas.openxmlformats.org/officeDocument/2006/relationships/image" Target="../media/image93.png"/><Relationship Id="rId9" Type="http://schemas.openxmlformats.org/officeDocument/2006/relationships/hyperlink" Target="https://onem2m.org/membership/executive-viewpoints/634-our-team-focuses-on-applied-innovation-so-we-were-looking-for-a-standardized-architecture-rather-than-developing-something-one-off-or-new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hyperlink" Target="https://www.mysmartlife.eu/news/mysmartlife-news-article/news/our-lighthouse-city-hamburg-deploys-onem2m-smart-city-standards-to-go-greener/?tx_news_pi1%5Bcontroller%5D=News&amp;tx_news_pi1%5Baction%5D=detail&amp;cHash=7a072e2a58fa57c7fbb8bebf865401f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deliver/etsi_ts/103700_103799/103735/01.01.02_60/ts_103735v010102p.pdf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5.png"/><Relationship Id="rId7" Type="http://schemas.openxmlformats.org/officeDocument/2006/relationships/image" Target="../media/image106.png"/><Relationship Id="rId2" Type="http://schemas.openxmlformats.org/officeDocument/2006/relationships/hyperlink" Target="https://www.etsi.org/deliver/etsi_ts/103400_103499/10341011/01.01.01_60/ts_10341011v010101p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tsi.org/deliver/etsi_ts/103700_103799/103780/01.01.01_60/ts_103780v010101p.pdf" TargetMode="External"/><Relationship Id="rId5" Type="http://schemas.openxmlformats.org/officeDocument/2006/relationships/hyperlink" Target="https://www.etsi.org/deliver/etsi_tr/103700_103799/103783/01.01.01_60/tr_103783v010101p.pdf" TargetMode="External"/><Relationship Id="rId4" Type="http://schemas.openxmlformats.org/officeDocument/2006/relationships/hyperlink" Target="https://saref.etsi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member.onem2m.org/Static_pages/Others/Rules_Pages/oneM2M_Partnership_Agreement-V2_0.doc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17" Type="http://schemas.openxmlformats.org/officeDocument/2006/relationships/hyperlink" Target="http://www.onem2m.org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hyperlink" Target="https://www.youtube.com/playlist?list=PLDd4EJmw5gUnA_d1RgYnxrOrYeYuHdH5u" TargetMode="External"/><Relationship Id="rId7" Type="http://schemas.openxmlformats.org/officeDocument/2006/relationships/image" Target="../media/image108.png"/><Relationship Id="rId2" Type="http://schemas.openxmlformats.org/officeDocument/2006/relationships/hyperlink" Target="https://wiki.onem2m.org/index.php?title=OneM2M_Jupyter_Notebook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mybinder.org/v2/gh/oneM2M/onem2m-jupyter-notebooks/master?urlpath=lab/tree/__START__.ipynb" TargetMode="External"/><Relationship Id="rId5" Type="http://schemas.openxmlformats.org/officeDocument/2006/relationships/hyperlink" Target="https://github.com/oneM2M/onem2m-jupyter-notebooks/discussions" TargetMode="External"/><Relationship Id="rId4" Type="http://schemas.openxmlformats.org/officeDocument/2006/relationships/hyperlink" Target="https://github.com/oneM2M/onem2m-jupyter-notebooks" TargetMode="External"/><Relationship Id="rId9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news-events/newsmenu/onem2m-in-the-news" TargetMode="External"/><Relationship Id="rId2" Type="http://schemas.openxmlformats.org/officeDocument/2006/relationships/hyperlink" Target="https://onem2m.org/insights/executive-viewpoint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nem2m.org/technical/published-draft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18.svg"/><Relationship Id="rId18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4.svg"/><Relationship Id="rId12" Type="http://schemas.openxmlformats.org/officeDocument/2006/relationships/image" Target="../media/image117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19.png"/><Relationship Id="rId10" Type="http://schemas.openxmlformats.org/officeDocument/2006/relationships/image" Target="../media/image116.svg"/><Relationship Id="rId19" Type="http://schemas.openxmlformats.org/officeDocument/2006/relationships/image" Target="../media/image122.svg"/><Relationship Id="rId4" Type="http://schemas.openxmlformats.org/officeDocument/2006/relationships/image" Target="../media/image112.svg"/><Relationship Id="rId9" Type="http://schemas.openxmlformats.org/officeDocument/2006/relationships/image" Target="../media/image115.png"/><Relationship Id="rId14" Type="http://schemas.openxmlformats.org/officeDocument/2006/relationships/hyperlink" Target="https://wiki.onem2m.org/index.php?title=Main_P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onem2m.org/iot-news/815-new-onem2m-white-paper-on-sustainable-iot-features" TargetMode="Externa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4.jpeg"/><Relationship Id="rId3" Type="http://schemas.openxmlformats.org/officeDocument/2006/relationships/image" Target="../media/image43.png"/><Relationship Id="rId21" Type="http://schemas.openxmlformats.org/officeDocument/2006/relationships/image" Target="../media/image59.png"/><Relationship Id="rId7" Type="http://schemas.openxmlformats.org/officeDocument/2006/relationships/image" Target="../media/image47.pn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5" Type="http://schemas.openxmlformats.org/officeDocument/2006/relationships/image" Target="../media/image63.gif"/><Relationship Id="rId2" Type="http://schemas.openxmlformats.org/officeDocument/2006/relationships/image" Target="../media/image42.jpg"/><Relationship Id="rId16" Type="http://schemas.openxmlformats.org/officeDocument/2006/relationships/image" Target="../media/image55.png"/><Relationship Id="rId20" Type="http://schemas.microsoft.com/office/2007/relationships/hdphoto" Target="../media/hdphoto2.wdp"/><Relationship Id="rId29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microsoft.com/office/2007/relationships/hdphoto" Target="../media/hdphoto1.wdp"/><Relationship Id="rId24" Type="http://schemas.openxmlformats.org/officeDocument/2006/relationships/image" Target="../media/image62.png"/><Relationship Id="rId5" Type="http://schemas.openxmlformats.org/officeDocument/2006/relationships/image" Target="../media/image45.jpeg"/><Relationship Id="rId15" Type="http://schemas.openxmlformats.org/officeDocument/2006/relationships/image" Target="../media/image54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50.png"/><Relationship Id="rId19" Type="http://schemas.openxmlformats.org/officeDocument/2006/relationships/image" Target="../media/image58.png"/><Relationship Id="rId31" Type="http://schemas.openxmlformats.org/officeDocument/2006/relationships/image" Target="../media/image69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Relationship Id="rId14" Type="http://schemas.openxmlformats.org/officeDocument/2006/relationships/image" Target="../media/image53.png"/><Relationship Id="rId22" Type="http://schemas.openxmlformats.org/officeDocument/2006/relationships/image" Target="../media/image60.png"/><Relationship Id="rId27" Type="http://schemas.openxmlformats.org/officeDocument/2006/relationships/image" Target="../media/image65.gif"/><Relationship Id="rId30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0C65B2-78F6-489A-99DE-FD1A32298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44" y="1737500"/>
            <a:ext cx="11296184" cy="2387600"/>
          </a:xfrm>
        </p:spPr>
        <p:txBody>
          <a:bodyPr/>
          <a:lstStyle/>
          <a:p>
            <a:r>
              <a:rPr lang="de-AT" dirty="0"/>
              <a:t>oneM2M Standard in EU </a:t>
            </a:r>
            <a:br>
              <a:rPr lang="de-AT" dirty="0"/>
            </a:br>
            <a:r>
              <a:rPr lang="de-AT" sz="5400" b="0" dirty="0"/>
              <a:t>Selected </a:t>
            </a:r>
            <a:r>
              <a:rPr lang="de-AT" sz="5400" b="0" dirty="0" err="1"/>
              <a:t>Examples</a:t>
            </a:r>
            <a:endParaRPr lang="en-US" b="0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AD098CD-5FCF-499D-B90D-02A89A796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0275"/>
            <a:ext cx="9144000" cy="1655762"/>
          </a:xfrm>
        </p:spPr>
        <p:txBody>
          <a:bodyPr>
            <a:noAutofit/>
          </a:bodyPr>
          <a:lstStyle/>
          <a:p>
            <a:r>
              <a:rPr lang="en-US" sz="2000" dirty="0"/>
              <a:t>Roland Hechwartner</a:t>
            </a:r>
          </a:p>
          <a:p>
            <a:r>
              <a:rPr lang="en-US" sz="2000" dirty="0"/>
              <a:t>oneM2M TP Chair, Deutsche Telekom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Seoul, October 19</a:t>
            </a:r>
            <a:r>
              <a:rPr lang="en-US" sz="2000" baseline="30000" dirty="0"/>
              <a:t>th</a:t>
            </a:r>
            <a:r>
              <a:rPr lang="en-US" sz="2000" dirty="0"/>
              <a:t> 2022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0BE2A0-0555-4FB4-810E-EA3BFD3CB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8" y="4549558"/>
            <a:ext cx="3380203" cy="12979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04EB0FF-AE1A-441D-97E4-EB385F36C878}"/>
              </a:ext>
            </a:extLst>
          </p:cNvPr>
          <p:cNvSpPr txBox="1"/>
          <p:nvPr/>
        </p:nvSpPr>
        <p:spPr>
          <a:xfrm>
            <a:off x="4112123" y="5847556"/>
            <a:ext cx="39677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0" dirty="0">
                <a:solidFill>
                  <a:schemeClr val="bg1"/>
                </a:solidFill>
                <a:effectLst/>
                <a:latin typeface="Nanum Gothic"/>
              </a:rPr>
              <a:t>oneM2M </a:t>
            </a:r>
            <a:r>
              <a:rPr lang="ko-KR" altLang="en-US" sz="2000" b="1" i="0" dirty="0">
                <a:solidFill>
                  <a:schemeClr val="bg1"/>
                </a:solidFill>
                <a:effectLst/>
                <a:latin typeface="Nanum Gothic"/>
              </a:rPr>
              <a:t>창립 </a:t>
            </a:r>
            <a:r>
              <a:rPr lang="en-US" altLang="ko-KR" sz="2000" b="1" i="0" dirty="0">
                <a:solidFill>
                  <a:schemeClr val="bg1"/>
                </a:solidFill>
                <a:effectLst/>
                <a:latin typeface="Nanum Gothic"/>
              </a:rPr>
              <a:t>10</a:t>
            </a:r>
            <a:r>
              <a:rPr lang="ko-KR" altLang="en-US" sz="2000" b="1" i="0" dirty="0">
                <a:solidFill>
                  <a:schemeClr val="bg1"/>
                </a:solidFill>
                <a:effectLst/>
                <a:latin typeface="Nanum Gothic"/>
              </a:rPr>
              <a:t>주년 기념 세미나</a:t>
            </a:r>
          </a:p>
          <a:p>
            <a:endParaRPr lang="en-US" dirty="0"/>
          </a:p>
        </p:txBody>
      </p:sp>
      <p:sp>
        <p:nvSpPr>
          <p:cNvPr id="9" name="Explosion: 8 Zacken 8">
            <a:extLst>
              <a:ext uri="{FF2B5EF4-FFF2-40B4-BE49-F238E27FC236}">
                <a16:creationId xmlns:a16="http://schemas.microsoft.com/office/drawing/2014/main" id="{11F2FD3A-DD20-4C38-B417-548053E89A08}"/>
              </a:ext>
            </a:extLst>
          </p:cNvPr>
          <p:cNvSpPr/>
          <p:nvPr/>
        </p:nvSpPr>
        <p:spPr>
          <a:xfrm rot="1118448">
            <a:off x="9037646" y="3341605"/>
            <a:ext cx="2412628" cy="252516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solidFill>
                  <a:schemeClr val="accent1"/>
                </a:solidFill>
              </a:rPr>
              <a:t>oneM2M</a:t>
            </a:r>
          </a:p>
          <a:p>
            <a:pPr algn="ctr"/>
            <a:r>
              <a:rPr lang="de-AT" sz="2000" b="1" dirty="0">
                <a:solidFill>
                  <a:schemeClr val="accent1"/>
                </a:solidFill>
              </a:rPr>
              <a:t>10 </a:t>
            </a:r>
            <a:r>
              <a:rPr lang="de-AT" sz="2000" b="1" dirty="0" err="1">
                <a:solidFill>
                  <a:schemeClr val="accent1"/>
                </a:solidFill>
              </a:rPr>
              <a:t>Years</a:t>
            </a:r>
            <a:r>
              <a:rPr lang="de-AT" sz="2000" b="1" dirty="0">
                <a:solidFill>
                  <a:schemeClr val="accent1"/>
                </a:solidFill>
              </a:rPr>
              <a:t> !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0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11"/>
    </mc:Choice>
    <mc:Fallback xmlns="">
      <p:transition spd="slow" advTm="66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10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55563"/>
            <a:ext cx="10377488" cy="1173162"/>
          </a:xfrm>
        </p:spPr>
        <p:txBody>
          <a:bodyPr>
            <a:normAutofit/>
          </a:bodyPr>
          <a:lstStyle/>
          <a:p>
            <a:r>
              <a:rPr lang="en-US" dirty="0"/>
              <a:t>Example: IoT Platform Interoperability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4" y="1358900"/>
            <a:ext cx="10211132" cy="4902200"/>
          </a:xfrm>
          <a:prstGeom prst="rect">
            <a:avLst/>
          </a:prstGeom>
        </p:spPr>
      </p:pic>
      <p:sp>
        <p:nvSpPr>
          <p:cNvPr id="5" name="Rounded Rectangle 5"/>
          <p:cNvSpPr/>
          <p:nvPr/>
        </p:nvSpPr>
        <p:spPr>
          <a:xfrm rot="884882">
            <a:off x="10162927" y="1564409"/>
            <a:ext cx="1728115" cy="877491"/>
          </a:xfrm>
          <a:prstGeom prst="round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ETSI IoT Week 2017</a:t>
            </a:r>
          </a:p>
        </p:txBody>
      </p:sp>
    </p:spTree>
    <p:extLst>
      <p:ext uri="{BB962C8B-B14F-4D97-AF65-F5344CB8AC3E}">
        <p14:creationId xmlns:p14="http://schemas.microsoft.com/office/powerpoint/2010/main" val="41549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72"/>
    </mc:Choice>
    <mc:Fallback xmlns="">
      <p:transition spd="slow" advTm="4387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55217-DCC6-4CDB-B69A-E1CDCCCA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491804" cy="11735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oneM2M in European Smart Cities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3C2004-FFB9-47DB-8BF0-994BA348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Grafik 5">
            <a:hlinkClick r:id="rId4"/>
            <a:extLst>
              <a:ext uri="{FF2B5EF4-FFF2-40B4-BE49-F238E27FC236}">
                <a16:creationId xmlns:a16="http://schemas.microsoft.com/office/drawing/2014/main" id="{3E20E896-B8F9-4644-B4ED-DDC99072B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352681"/>
            <a:ext cx="8001000" cy="49244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D7BDB4-CC78-4600-AEB9-732919515FFF}"/>
              </a:ext>
            </a:extLst>
          </p:cNvPr>
          <p:cNvSpPr txBox="1"/>
          <p:nvPr/>
        </p:nvSpPr>
        <p:spPr>
          <a:xfrm>
            <a:off x="1981200" y="6289624"/>
            <a:ext cx="4615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chemeClr val="bg1">
                    <a:lumMod val="65000"/>
                  </a:schemeClr>
                </a:solidFill>
              </a:rPr>
              <a:t>Source: https://www.onem2m.org/harmonization-m2m/list-of-deployments/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4A76F8F-ADD1-4DF9-8140-2E5003C9BF15}"/>
              </a:ext>
            </a:extLst>
          </p:cNvPr>
          <p:cNvGrpSpPr/>
          <p:nvPr/>
        </p:nvGrpSpPr>
        <p:grpSpPr>
          <a:xfrm>
            <a:off x="973123" y="3238151"/>
            <a:ext cx="4848837" cy="2960516"/>
            <a:chOff x="973123" y="3238151"/>
            <a:chExt cx="4848837" cy="2960516"/>
          </a:xfrm>
        </p:grpSpPr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5AFE9315-FE07-4995-B930-7339B89B121A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4404221" y="3238151"/>
              <a:ext cx="1417739" cy="1996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EBA8562-ABF1-41B0-80A1-B46937FF8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123" y="4271542"/>
              <a:ext cx="3431098" cy="192712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8F54C49-BBFB-4F85-BE8C-5BE817CFBA77}"/>
              </a:ext>
            </a:extLst>
          </p:cNvPr>
          <p:cNvGrpSpPr/>
          <p:nvPr/>
        </p:nvGrpSpPr>
        <p:grpSpPr>
          <a:xfrm>
            <a:off x="1186155" y="1296697"/>
            <a:ext cx="4568100" cy="2223969"/>
            <a:chOff x="1186155" y="1296697"/>
            <a:chExt cx="4568100" cy="2223969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0BADF7E5-60EF-40C8-89E8-037C8FEDBB26}"/>
                </a:ext>
              </a:extLst>
            </p:cNvPr>
            <p:cNvGrpSpPr/>
            <p:nvPr/>
          </p:nvGrpSpPr>
          <p:grpSpPr>
            <a:xfrm>
              <a:off x="1186155" y="1296697"/>
              <a:ext cx="4568100" cy="2223969"/>
              <a:chOff x="1186155" y="1296697"/>
              <a:chExt cx="4568100" cy="2223969"/>
            </a:xfrm>
          </p:grpSpPr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243E00D6-B4DA-4C0B-B698-417A7D321978}"/>
                  </a:ext>
                </a:extLst>
              </p:cNvPr>
              <p:cNvGrpSpPr/>
              <p:nvPr/>
            </p:nvGrpSpPr>
            <p:grpSpPr>
              <a:xfrm>
                <a:off x="1186155" y="1296697"/>
                <a:ext cx="3218066" cy="2223969"/>
                <a:chOff x="1186155" y="1296697"/>
                <a:chExt cx="3218066" cy="2223969"/>
              </a:xfrm>
            </p:grpSpPr>
            <p:pic>
              <p:nvPicPr>
                <p:cNvPr id="15" name="Grafik 14">
                  <a:hlinkClick r:id="rId7"/>
                  <a:extLst>
                    <a:ext uri="{FF2B5EF4-FFF2-40B4-BE49-F238E27FC236}">
                      <a16:creationId xmlns:a16="http://schemas.microsoft.com/office/drawing/2014/main" id="{BAAAF379-2E59-4ED2-80AF-A37771959C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08764" y="1296697"/>
                  <a:ext cx="1995457" cy="1684844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  <p:pic>
              <p:nvPicPr>
                <p:cNvPr id="14" name="Grafik 13">
                  <a:hlinkClick r:id="rId7"/>
                  <a:extLst>
                    <a:ext uri="{FF2B5EF4-FFF2-40B4-BE49-F238E27FC236}">
                      <a16:creationId xmlns:a16="http://schemas.microsoft.com/office/drawing/2014/main" id="{94544C10-3B95-4069-B096-7E040E16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6155" y="1835821"/>
                  <a:ext cx="2017654" cy="1684845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</p:grp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401997C9-EEC6-40BF-BFA6-6CE82F319965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>
                <a:off x="4404221" y="2139119"/>
                <a:ext cx="1350034" cy="8424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 descr="Image result for CHORDANT Logo">
              <a:extLst>
                <a:ext uri="{FF2B5EF4-FFF2-40B4-BE49-F238E27FC236}">
                  <a16:creationId xmlns:a16="http://schemas.microsoft.com/office/drawing/2014/main" id="{FF699BAC-FDE0-44E4-9A06-A3BB19CFD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490" y="1407660"/>
              <a:ext cx="591127" cy="220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Image result for CHORDANT Logo">
              <a:extLst>
                <a:ext uri="{FF2B5EF4-FFF2-40B4-BE49-F238E27FC236}">
                  <a16:creationId xmlns:a16="http://schemas.microsoft.com/office/drawing/2014/main" id="{410FBAB2-B94C-46AF-8D08-4D79E31D7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270" y="1953891"/>
              <a:ext cx="495841" cy="18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EB15EC5-E227-41EC-80CB-DF2862188218}"/>
              </a:ext>
            </a:extLst>
          </p:cNvPr>
          <p:cNvGrpSpPr/>
          <p:nvPr/>
        </p:nvGrpSpPr>
        <p:grpSpPr>
          <a:xfrm>
            <a:off x="6096000" y="1104926"/>
            <a:ext cx="4761975" cy="2120707"/>
            <a:chOff x="6096000" y="1104926"/>
            <a:chExt cx="4761975" cy="2120707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2A81D5A-08DD-4485-AC56-F856FA7B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94813" y="1104926"/>
              <a:ext cx="3763162" cy="212070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820E07A0-C446-4AC4-A047-3C657C56F0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2159567"/>
              <a:ext cx="1003632" cy="821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54C6683-43F3-49D7-9E9F-9D807EBE90E6}"/>
              </a:ext>
            </a:extLst>
          </p:cNvPr>
          <p:cNvGrpSpPr/>
          <p:nvPr/>
        </p:nvGrpSpPr>
        <p:grpSpPr>
          <a:xfrm>
            <a:off x="6096000" y="3238151"/>
            <a:ext cx="5897693" cy="3587211"/>
            <a:chOff x="6096000" y="3238151"/>
            <a:chExt cx="5897693" cy="3587211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64C68557-2503-4D71-852C-CB1BE732C16C}"/>
                </a:ext>
              </a:extLst>
            </p:cNvPr>
            <p:cNvGrpSpPr/>
            <p:nvPr/>
          </p:nvGrpSpPr>
          <p:grpSpPr>
            <a:xfrm>
              <a:off x="6096000" y="3238151"/>
              <a:ext cx="5897693" cy="3347926"/>
              <a:chOff x="6096000" y="3238151"/>
              <a:chExt cx="5897693" cy="3347926"/>
            </a:xfrm>
          </p:grpSpPr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2DB2C3B5-4354-423E-A7A6-22A6DE417D0E}"/>
                  </a:ext>
                </a:extLst>
              </p:cNvPr>
              <p:cNvGrpSpPr/>
              <p:nvPr/>
            </p:nvGrpSpPr>
            <p:grpSpPr>
              <a:xfrm>
                <a:off x="6242458" y="3274794"/>
                <a:ext cx="5751235" cy="3311283"/>
                <a:chOff x="6284022" y="1537135"/>
                <a:chExt cx="5751235" cy="3311283"/>
              </a:xfrm>
            </p:grpSpPr>
            <p:pic>
              <p:nvPicPr>
                <p:cNvPr id="25" name="Grafik 24">
                  <a:extLst>
                    <a:ext uri="{FF2B5EF4-FFF2-40B4-BE49-F238E27FC236}">
                      <a16:creationId xmlns:a16="http://schemas.microsoft.com/office/drawing/2014/main" id="{8CBF6197-15EE-4F0C-A397-F8CA58FAAF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0600" y="1537135"/>
                  <a:ext cx="3424657" cy="1891865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  <p:pic>
              <p:nvPicPr>
                <p:cNvPr id="23" name="Grafik 22">
                  <a:extLst>
                    <a:ext uri="{FF2B5EF4-FFF2-40B4-BE49-F238E27FC236}">
                      <a16:creationId xmlns:a16="http://schemas.microsoft.com/office/drawing/2014/main" id="{375CD17D-E202-405A-B00A-8E85DDC884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326" y="2121549"/>
                  <a:ext cx="3480378" cy="1916962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  <p:pic>
              <p:nvPicPr>
                <p:cNvPr id="21" name="Grafik 20">
                  <a:extLst>
                    <a:ext uri="{FF2B5EF4-FFF2-40B4-BE49-F238E27FC236}">
                      <a16:creationId xmlns:a16="http://schemas.microsoft.com/office/drawing/2014/main" id="{EB86CB6A-4EC6-491D-9BB6-7C2360A118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84022" y="2931456"/>
                  <a:ext cx="3556800" cy="1916962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</p:grp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EA5E5BED-413D-47D6-8ED2-3E9381832A03}"/>
                  </a:ext>
                </a:extLst>
              </p:cNvPr>
              <p:cNvCxnSpPr/>
              <p:nvPr/>
            </p:nvCxnSpPr>
            <p:spPr>
              <a:xfrm flipH="1" flipV="1">
                <a:off x="6096000" y="3238151"/>
                <a:ext cx="1034473" cy="7334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EF055A7-DC8D-4F09-92D0-3271147D1A47}"/>
                </a:ext>
              </a:extLst>
            </p:cNvPr>
            <p:cNvSpPr txBox="1"/>
            <p:nvPr/>
          </p:nvSpPr>
          <p:spPr>
            <a:xfrm>
              <a:off x="6167463" y="6563752"/>
              <a:ext cx="48862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</a:rPr>
                <a:t>Source: Dr. Scarrone, TIM: Industry_Day-2018-0006-oneM2M_for_Smartcities.pdf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43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909"/>
    </mc:Choice>
    <mc:Fallback xmlns="">
      <p:transition spd="slow" advTm="154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5"/>
          <p:cNvSpPr>
            <a:spLocks noGrp="1"/>
          </p:cNvSpPr>
          <p:nvPr>
            <p:ph type="body" sz="quarter" idx="16"/>
          </p:nvPr>
        </p:nvSpPr>
        <p:spPr>
          <a:xfrm>
            <a:off x="610393" y="691371"/>
            <a:ext cx="10308767" cy="9154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err="1"/>
              <a:t>MySMARTLife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Ubuntu"/>
              </a:rPr>
              <a:t>Transition of EU cities towards</a:t>
            </a:r>
            <a:br>
              <a:rPr lang="en-US" sz="2400" dirty="0"/>
            </a:br>
            <a:r>
              <a:rPr lang="en-US" sz="2400" b="0" i="0" dirty="0">
                <a:solidFill>
                  <a:srgbClr val="FFFFFF"/>
                </a:solidFill>
                <a:effectLst/>
                <a:latin typeface="Ubuntu"/>
              </a:rPr>
              <a:t>a new concept of Smart Life and Economy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59446-99FF-4E8A-B408-F4DEE50BF448}"/>
              </a:ext>
            </a:extLst>
          </p:cNvPr>
          <p:cNvSpPr txBox="1"/>
          <p:nvPr/>
        </p:nvSpPr>
        <p:spPr>
          <a:xfrm>
            <a:off x="0" y="2942446"/>
            <a:ext cx="36576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2800" i="0" dirty="0">
                <a:solidFill>
                  <a:srgbClr val="676767"/>
                </a:solidFill>
                <a:effectLst/>
                <a:latin typeface="Ubuntu"/>
              </a:rPr>
              <a:t>Lighthouse Cities </a:t>
            </a:r>
          </a:p>
          <a:p>
            <a:pPr algn="r">
              <a:spcBef>
                <a:spcPts val="1200"/>
              </a:spcBef>
            </a:pPr>
            <a:r>
              <a:rPr lang="en-US" sz="2800" b="1" dirty="0">
                <a:solidFill>
                  <a:srgbClr val="676767"/>
                </a:solidFill>
                <a:latin typeface="Ubuntu"/>
              </a:rPr>
              <a:t>Nantes</a:t>
            </a:r>
            <a:endParaRPr lang="en-US" sz="2800" b="1" i="0" dirty="0">
              <a:solidFill>
                <a:srgbClr val="676767"/>
              </a:solidFill>
              <a:effectLst/>
              <a:latin typeface="Ubuntu"/>
            </a:endParaRPr>
          </a:p>
          <a:p>
            <a:pPr algn="r">
              <a:spcBef>
                <a:spcPts val="1200"/>
              </a:spcBef>
            </a:pPr>
            <a:r>
              <a:rPr lang="en-US" sz="2800" b="1" dirty="0">
                <a:solidFill>
                  <a:srgbClr val="676767"/>
                </a:solidFill>
                <a:latin typeface="Ubuntu"/>
              </a:rPr>
              <a:t>Helsinki </a:t>
            </a:r>
          </a:p>
          <a:p>
            <a:pPr algn="r">
              <a:spcBef>
                <a:spcPts val="1200"/>
              </a:spcBef>
            </a:pPr>
            <a:r>
              <a:rPr lang="en-US" sz="2800" b="1" dirty="0">
                <a:solidFill>
                  <a:srgbClr val="676767"/>
                </a:solidFill>
                <a:latin typeface="Ubuntu"/>
              </a:rPr>
              <a:t>Hamburg </a:t>
            </a:r>
          </a:p>
          <a:p>
            <a:pPr algn="l"/>
            <a:endParaRPr lang="en-US" sz="1600" b="1" i="0" dirty="0">
              <a:solidFill>
                <a:srgbClr val="676767"/>
              </a:solidFill>
              <a:effectLst/>
              <a:latin typeface="Ubuntu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4CDDF1-AE08-4F0C-BF07-A64846B4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25" y="1976339"/>
            <a:ext cx="6942807" cy="48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DAC2624-1E68-483B-90EF-7F1F259FD323}"/>
              </a:ext>
            </a:extLst>
          </p:cNvPr>
          <p:cNvSpPr/>
          <p:nvPr/>
        </p:nvSpPr>
        <p:spPr>
          <a:xfrm>
            <a:off x="8309911" y="6467313"/>
            <a:ext cx="30844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Source: https://www.mysmartlife.eu/mysmartlife/</a:t>
            </a:r>
          </a:p>
        </p:txBody>
      </p:sp>
    </p:spTree>
    <p:extLst>
      <p:ext uri="{BB962C8B-B14F-4D97-AF65-F5344CB8AC3E}">
        <p14:creationId xmlns:p14="http://schemas.microsoft.com/office/powerpoint/2010/main" val="39096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00"/>
    </mc:Choice>
    <mc:Fallback xmlns="">
      <p:transition spd="slow" advTm="683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5"/>
          <p:cNvSpPr>
            <a:spLocks noGrp="1"/>
          </p:cNvSpPr>
          <p:nvPr>
            <p:ph type="body" sz="quarter" idx="16"/>
          </p:nvPr>
        </p:nvSpPr>
        <p:spPr>
          <a:xfrm>
            <a:off x="645562" y="726835"/>
            <a:ext cx="10308767" cy="9154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/>
              <a:t>TRANSPARENCY IS KEY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City of Hamburg as a role model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FFD23167-644A-48A9-A486-79DAB9CAA7AC}"/>
              </a:ext>
            </a:extLst>
          </p:cNvPr>
          <p:cNvSpPr txBox="1">
            <a:spLocks/>
          </p:cNvSpPr>
          <p:nvPr/>
        </p:nvSpPr>
        <p:spPr>
          <a:xfrm>
            <a:off x="9021702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729484-F6CD-49EB-A380-8A44EB504863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6FEE9BB-EE46-4B6B-86BC-DA6AD8214023}"/>
              </a:ext>
            </a:extLst>
          </p:cNvPr>
          <p:cNvGrpSpPr/>
          <p:nvPr/>
        </p:nvGrpSpPr>
        <p:grpSpPr>
          <a:xfrm>
            <a:off x="645562" y="1603790"/>
            <a:ext cx="4963548" cy="2532342"/>
            <a:chOff x="2248814" y="4163164"/>
            <a:chExt cx="4845612" cy="2491933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EEE8458C-F582-4830-B9D2-223199E1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8814" y="4163164"/>
              <a:ext cx="4845612" cy="2491933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D746E2C-7D81-405E-A103-F271DABE6237}"/>
                </a:ext>
              </a:extLst>
            </p:cNvPr>
            <p:cNvSpPr/>
            <p:nvPr/>
          </p:nvSpPr>
          <p:spPr>
            <a:xfrm>
              <a:off x="3341412" y="5869308"/>
              <a:ext cx="37038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photo voltaic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power generation &amp; weather forecast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C2173FB-6042-4014-802C-49F523B5957F}"/>
              </a:ext>
            </a:extLst>
          </p:cNvPr>
          <p:cNvGrpSpPr/>
          <p:nvPr/>
        </p:nvGrpSpPr>
        <p:grpSpPr>
          <a:xfrm>
            <a:off x="5624317" y="890954"/>
            <a:ext cx="6408285" cy="3245177"/>
            <a:chOff x="423135" y="448588"/>
            <a:chExt cx="6318740" cy="3552556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60A47ED0-28A7-4B5E-8962-CDBAD92E6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135" y="448588"/>
              <a:ext cx="6318740" cy="3552556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4A5D0F0-710C-496C-AEB0-48B88F8F1426}"/>
                </a:ext>
              </a:extLst>
            </p:cNvPr>
            <p:cNvSpPr txBox="1"/>
            <p:nvPr/>
          </p:nvSpPr>
          <p:spPr>
            <a:xfrm>
              <a:off x="2938450" y="448588"/>
              <a:ext cx="1288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solidFill>
                    <a:schemeClr val="bg1"/>
                  </a:solidFill>
                </a:rPr>
                <a:t>City Control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F0284D3-2ED0-45A5-9BFE-D1259F7B8861}"/>
              </a:ext>
            </a:extLst>
          </p:cNvPr>
          <p:cNvGrpSpPr/>
          <p:nvPr/>
        </p:nvGrpSpPr>
        <p:grpSpPr>
          <a:xfrm>
            <a:off x="2514443" y="4156591"/>
            <a:ext cx="4766511" cy="2701409"/>
            <a:chOff x="584405" y="4850445"/>
            <a:chExt cx="4766511" cy="270140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F6B4B01-9A01-4187-AB8C-63F1ABAA2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405" y="4850445"/>
              <a:ext cx="4766511" cy="2701409"/>
            </a:xfrm>
            <a:prstGeom prst="rect">
              <a:avLst/>
            </a:prstGeom>
          </p:spPr>
        </p:pic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3FBB2133-4EC2-4973-859B-7094E114C123}"/>
                </a:ext>
              </a:extLst>
            </p:cNvPr>
            <p:cNvSpPr/>
            <p:nvPr/>
          </p:nvSpPr>
          <p:spPr>
            <a:xfrm>
              <a:off x="3462391" y="5509228"/>
              <a:ext cx="811659" cy="470331"/>
            </a:xfrm>
            <a:prstGeom prst="wedgeRoundRectCallout">
              <a:avLst>
                <a:gd name="adj1" fmla="val -32545"/>
                <a:gd name="adj2" fmla="val 625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200" dirty="0">
                  <a:solidFill>
                    <a:schemeClr val="tx1"/>
                  </a:solidFill>
                </a:rPr>
                <a:t>Station </a:t>
              </a:r>
              <a:r>
                <a:rPr lang="de-AT" sz="1200" dirty="0" err="1">
                  <a:solidFill>
                    <a:schemeClr val="tx1"/>
                  </a:solidFill>
                </a:rPr>
                <a:t>available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FC822F2-849A-4ED9-9D49-291CB79569F9}"/>
              </a:ext>
            </a:extLst>
          </p:cNvPr>
          <p:cNvGrpSpPr/>
          <p:nvPr/>
        </p:nvGrpSpPr>
        <p:grpSpPr>
          <a:xfrm>
            <a:off x="7350532" y="4147854"/>
            <a:ext cx="4682070" cy="2710146"/>
            <a:chOff x="7546554" y="3753436"/>
            <a:chExt cx="4295402" cy="2605470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7AB065D6-94E2-4CB9-96ED-0C488294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6554" y="3753436"/>
              <a:ext cx="4295402" cy="2605470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5854FF3-92A5-40A6-BF8A-9162BFCB778C}"/>
                </a:ext>
              </a:extLst>
            </p:cNvPr>
            <p:cNvSpPr txBox="1"/>
            <p:nvPr/>
          </p:nvSpPr>
          <p:spPr>
            <a:xfrm>
              <a:off x="9190258" y="5357547"/>
              <a:ext cx="235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Charging Station Status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3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6"/>
    </mc:Choice>
    <mc:Fallback xmlns="">
      <p:transition spd="slow" advTm="3827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F5B42D0-09E1-423A-8C81-8B9776E8FF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654" y="677846"/>
            <a:ext cx="10308767" cy="9154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OPEN URBAN PLATFORM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PART OF A SMART CITY ECOSYSTEM</a:t>
            </a:r>
            <a:endParaRPr lang="de-DE" dirty="0"/>
          </a:p>
        </p:txBody>
      </p:sp>
      <p:sp>
        <p:nvSpPr>
          <p:cNvPr id="70" name="Rechteck 138">
            <a:extLst>
              <a:ext uri="{FF2B5EF4-FFF2-40B4-BE49-F238E27FC236}">
                <a16:creationId xmlns:a16="http://schemas.microsoft.com/office/drawing/2014/main" id="{4FA938A6-F1F7-4743-B4DB-E53A42EF163D}"/>
              </a:ext>
            </a:extLst>
          </p:cNvPr>
          <p:cNvSpPr/>
          <p:nvPr/>
        </p:nvSpPr>
        <p:spPr bwMode="gray">
          <a:xfrm>
            <a:off x="3107168" y="3272839"/>
            <a:ext cx="5205010" cy="408313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 lIns="324000" tIns="72020" rIns="0" bIns="72020" rtlCol="0" anchor="ctr">
            <a:noAutofit/>
          </a:bodyPr>
          <a:lstStyle/>
          <a:p>
            <a:pPr marL="0" marR="0" lvl="0" indent="0" algn="l" defTabSz="457387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B4B4B"/>
              </a:buClr>
              <a:buSzPct val="75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ea typeface="+mn-ea"/>
                <a:cs typeface="Arial" charset="0"/>
                <a:sym typeface="TeleGrotesk Next"/>
              </a:rPr>
              <a:t>Open Urban Platform</a:t>
            </a:r>
          </a:p>
        </p:txBody>
      </p:sp>
      <p:sp>
        <p:nvSpPr>
          <p:cNvPr id="71" name="Textfeld 83">
            <a:extLst>
              <a:ext uri="{FF2B5EF4-FFF2-40B4-BE49-F238E27FC236}">
                <a16:creationId xmlns:a16="http://schemas.microsoft.com/office/drawing/2014/main" id="{1494AC20-F698-4AF8-B35C-5BC95F2AE880}"/>
              </a:ext>
            </a:extLst>
          </p:cNvPr>
          <p:cNvSpPr txBox="1"/>
          <p:nvPr/>
        </p:nvSpPr>
        <p:spPr>
          <a:xfrm>
            <a:off x="2945951" y="1894367"/>
            <a:ext cx="5398160" cy="37664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defPPr>
              <a:defRPr lang="de-DE"/>
            </a:defPPr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000" cap="all"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ctr" defTabSz="457200" rtl="0" eaLnBrk="0" fontAlgn="base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Arial" panose="020B0604020202020204" pitchFamily="34" charset="0"/>
              </a:rPr>
              <a:t>Smart city platform ecosystem</a:t>
            </a:r>
          </a:p>
        </p:txBody>
      </p:sp>
      <p:sp>
        <p:nvSpPr>
          <p:cNvPr id="73" name="Rechteck 142">
            <a:extLst>
              <a:ext uri="{FF2B5EF4-FFF2-40B4-BE49-F238E27FC236}">
                <a16:creationId xmlns:a16="http://schemas.microsoft.com/office/drawing/2014/main" id="{FEA4CF6F-B5A3-4617-9EB0-FAEE4FC3BF47}"/>
              </a:ext>
            </a:extLst>
          </p:cNvPr>
          <p:cNvSpPr/>
          <p:nvPr/>
        </p:nvSpPr>
        <p:spPr bwMode="gray">
          <a:xfrm>
            <a:off x="3141351" y="2329083"/>
            <a:ext cx="5162282" cy="408313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324000" tIns="72020" rIns="0" bIns="72020" rtlCol="0" anchor="ctr"/>
          <a:lstStyle/>
          <a:p>
            <a:pPr marL="0" marR="0" lvl="0" indent="3001" algn="l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Smart City Application </a:t>
            </a:r>
          </a:p>
        </p:txBody>
      </p:sp>
      <p:sp>
        <p:nvSpPr>
          <p:cNvPr id="74" name="Ellipse 143">
            <a:extLst>
              <a:ext uri="{FF2B5EF4-FFF2-40B4-BE49-F238E27FC236}">
                <a16:creationId xmlns:a16="http://schemas.microsoft.com/office/drawing/2014/main" id="{C0F2F429-A755-415D-B3EE-B1A9B5098A5E}"/>
              </a:ext>
            </a:extLst>
          </p:cNvPr>
          <p:cNvSpPr/>
          <p:nvPr/>
        </p:nvSpPr>
        <p:spPr bwMode="gray">
          <a:xfrm>
            <a:off x="2937405" y="2329083"/>
            <a:ext cx="408375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FFFFFF">
                <a:lumMod val="85000"/>
              </a:srgbClr>
            </a:solidFill>
            <a:miter lim="800000"/>
            <a:headEnd/>
            <a:tailEnd/>
          </a:ln>
          <a:effectLst/>
        </p:spPr>
        <p:txBody>
          <a:bodyPr lIns="72020" tIns="0" rIns="72020" bIns="36010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42" name="Picture 6" descr="C:\Users\A66155293\AppData\Local\Microsoft\Windows\Temporary Internet Files\Content.IE5\VGQDW01F\social-network.png">
            <a:extLst>
              <a:ext uri="{FF2B5EF4-FFF2-40B4-BE49-F238E27FC236}">
                <a16:creationId xmlns:a16="http://schemas.microsoft.com/office/drawing/2014/main" id="{1668BED0-D613-4E85-AD19-00CD71EB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483" y="2414148"/>
            <a:ext cx="238219" cy="238183"/>
          </a:xfrm>
          <a:prstGeom prst="rect">
            <a:avLst/>
          </a:prstGeom>
          <a:noFill/>
        </p:spPr>
      </p:pic>
      <p:sp>
        <p:nvSpPr>
          <p:cNvPr id="143" name="Rechteck 145">
            <a:extLst>
              <a:ext uri="{FF2B5EF4-FFF2-40B4-BE49-F238E27FC236}">
                <a16:creationId xmlns:a16="http://schemas.microsoft.com/office/drawing/2014/main" id="{C242846E-C1C9-4C82-B39D-0B0CC5F0121A}"/>
              </a:ext>
            </a:extLst>
          </p:cNvPr>
          <p:cNvSpPr/>
          <p:nvPr/>
        </p:nvSpPr>
        <p:spPr bwMode="gray">
          <a:xfrm>
            <a:off x="3149898" y="2796460"/>
            <a:ext cx="5162280" cy="408313"/>
          </a:xfrm>
          <a:prstGeom prst="rect">
            <a:avLst/>
          </a:prstGeom>
          <a:solidFill>
            <a:srgbClr val="F2F2F2"/>
          </a:solidFill>
          <a:ln w="12700" algn="ctr">
            <a:solidFill>
              <a:srgbClr val="FFFFFF">
                <a:lumMod val="95000"/>
              </a:srgbClr>
            </a:solidFill>
            <a:miter lim="800000"/>
            <a:headEnd/>
            <a:tailEnd/>
          </a:ln>
          <a:effectLst/>
        </p:spPr>
        <p:txBody>
          <a:bodyPr lIns="324000" tIns="68059" rIns="0" bIns="68059" rtlCol="0" anchor="ctr"/>
          <a:lstStyle/>
          <a:p>
            <a:pPr marL="0" marR="0" lvl="0" indent="3001" algn="l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Data Intelligence</a:t>
            </a:r>
          </a:p>
        </p:txBody>
      </p:sp>
      <p:sp>
        <p:nvSpPr>
          <p:cNvPr id="144" name="Ellipse 146">
            <a:extLst>
              <a:ext uri="{FF2B5EF4-FFF2-40B4-BE49-F238E27FC236}">
                <a16:creationId xmlns:a16="http://schemas.microsoft.com/office/drawing/2014/main" id="{0273BB39-86C2-4385-876C-A8A1507FD7CA}"/>
              </a:ext>
            </a:extLst>
          </p:cNvPr>
          <p:cNvSpPr/>
          <p:nvPr/>
        </p:nvSpPr>
        <p:spPr bwMode="gray">
          <a:xfrm>
            <a:off x="2945951" y="2805462"/>
            <a:ext cx="408376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68059" tIns="0" rIns="68059" bIns="34029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45" name="Picture 3" descr="C:\Users\A66155293\AppData\Local\Microsoft\Windows\Temporary Internet Files\Content.IE5\8G1BAOOZ\analytics.png">
            <a:extLst>
              <a:ext uri="{FF2B5EF4-FFF2-40B4-BE49-F238E27FC236}">
                <a16:creationId xmlns:a16="http://schemas.microsoft.com/office/drawing/2014/main" id="{9F5210D0-2ACE-45B4-867F-619FE758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1030" y="2890527"/>
            <a:ext cx="238219" cy="238183"/>
          </a:xfrm>
          <a:prstGeom prst="rect">
            <a:avLst/>
          </a:prstGeom>
          <a:noFill/>
        </p:spPr>
      </p:pic>
      <p:sp>
        <p:nvSpPr>
          <p:cNvPr id="148" name="Rechteck 121">
            <a:extLst>
              <a:ext uri="{FF2B5EF4-FFF2-40B4-BE49-F238E27FC236}">
                <a16:creationId xmlns:a16="http://schemas.microsoft.com/office/drawing/2014/main" id="{B00BA432-1229-46BE-BBF9-D0F4378E06E5}"/>
              </a:ext>
            </a:extLst>
          </p:cNvPr>
          <p:cNvSpPr/>
          <p:nvPr/>
        </p:nvSpPr>
        <p:spPr bwMode="gray">
          <a:xfrm>
            <a:off x="3149897" y="3742561"/>
            <a:ext cx="5162282" cy="408313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algn="ctr">
            <a:solidFill>
              <a:srgbClr val="FFFFFF">
                <a:lumMod val="95000"/>
              </a:srgbClr>
            </a:solidFill>
            <a:miter lim="800000"/>
            <a:headEnd/>
            <a:tailEnd/>
          </a:ln>
          <a:effectLst/>
        </p:spPr>
        <p:txBody>
          <a:bodyPr lIns="324000" tIns="72020" rIns="0" bIns="72020" rtlCol="0" anchor="ctr"/>
          <a:lstStyle/>
          <a:p>
            <a:pPr marL="0" marR="0" lvl="0" indent="3001" algn="l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Infrastructure Backends</a:t>
            </a:r>
          </a:p>
        </p:txBody>
      </p:sp>
      <p:sp>
        <p:nvSpPr>
          <p:cNvPr id="149" name="Ellipse 130">
            <a:extLst>
              <a:ext uri="{FF2B5EF4-FFF2-40B4-BE49-F238E27FC236}">
                <a16:creationId xmlns:a16="http://schemas.microsoft.com/office/drawing/2014/main" id="{CC4622FD-871E-443C-B3AF-12142B03239B}"/>
              </a:ext>
            </a:extLst>
          </p:cNvPr>
          <p:cNvSpPr/>
          <p:nvPr/>
        </p:nvSpPr>
        <p:spPr bwMode="gray">
          <a:xfrm>
            <a:off x="2945951" y="3742561"/>
            <a:ext cx="408375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72020" tIns="0" rIns="72020" bIns="36010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50" name="Picture 4" descr="C:\Users\A66155293\AppData\Local\Microsoft\Windows\Temporary Internet Files\Content.IE5\VGQDW01F\network.png">
            <a:extLst>
              <a:ext uri="{FF2B5EF4-FFF2-40B4-BE49-F238E27FC236}">
                <a16:creationId xmlns:a16="http://schemas.microsoft.com/office/drawing/2014/main" id="{FEB61B9D-61AA-482F-8D7A-E41AFD14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1029" y="3827626"/>
            <a:ext cx="238219" cy="238183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6" name="Rechteck 89">
            <a:extLst>
              <a:ext uri="{FF2B5EF4-FFF2-40B4-BE49-F238E27FC236}">
                <a16:creationId xmlns:a16="http://schemas.microsoft.com/office/drawing/2014/main" id="{3C87AB14-8FF2-4392-89CF-8E0D60490D6B}"/>
              </a:ext>
            </a:extLst>
          </p:cNvPr>
          <p:cNvSpPr/>
          <p:nvPr/>
        </p:nvSpPr>
        <p:spPr bwMode="gray">
          <a:xfrm>
            <a:off x="3149897" y="4677313"/>
            <a:ext cx="5162282" cy="408313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algn="ctr">
            <a:solidFill>
              <a:srgbClr val="FFFFFF">
                <a:lumMod val="95000"/>
              </a:srgbClr>
            </a:solidFill>
            <a:miter lim="800000"/>
            <a:headEnd/>
            <a:tailEnd/>
          </a:ln>
          <a:effectLst/>
        </p:spPr>
        <p:txBody>
          <a:bodyPr lIns="324000" tIns="72020" rIns="0" bIns="72020" rtlCol="0" anchor="ctr"/>
          <a:lstStyle/>
          <a:p>
            <a:pPr marL="0" marR="0" lvl="0" indent="3001" algn="l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Devices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(Hardware, Sensors)</a:t>
            </a:r>
          </a:p>
        </p:txBody>
      </p:sp>
      <p:sp>
        <p:nvSpPr>
          <p:cNvPr id="157" name="Ellipse 92">
            <a:extLst>
              <a:ext uri="{FF2B5EF4-FFF2-40B4-BE49-F238E27FC236}">
                <a16:creationId xmlns:a16="http://schemas.microsoft.com/office/drawing/2014/main" id="{2519B351-AF89-4827-8DDA-CE800353A48E}"/>
              </a:ext>
            </a:extLst>
          </p:cNvPr>
          <p:cNvSpPr/>
          <p:nvPr/>
        </p:nvSpPr>
        <p:spPr bwMode="gray">
          <a:xfrm>
            <a:off x="2945951" y="4677313"/>
            <a:ext cx="408375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D0D0D0"/>
            </a:solidFill>
            <a:miter lim="800000"/>
            <a:headEnd/>
            <a:tailEnd/>
          </a:ln>
          <a:effectLst/>
        </p:spPr>
        <p:txBody>
          <a:bodyPr lIns="72020" tIns="0" rIns="72020" bIns="36010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58" name="Picture 5" descr="C:\Users\A66155293\AppData\Local\Microsoft\Windows\Temporary Internet Files\Content.IE5\8G1BAOOZ\sensor.png">
            <a:extLst>
              <a:ext uri="{FF2B5EF4-FFF2-40B4-BE49-F238E27FC236}">
                <a16:creationId xmlns:a16="http://schemas.microsoft.com/office/drawing/2014/main" id="{3AE8A272-B2F6-4D8E-AD40-BB638A49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1029" y="4762378"/>
            <a:ext cx="238219" cy="238183"/>
          </a:xfrm>
          <a:prstGeom prst="rect">
            <a:avLst/>
          </a:prstGeom>
          <a:noFill/>
        </p:spPr>
      </p:pic>
      <p:sp>
        <p:nvSpPr>
          <p:cNvPr id="162" name="Rechteck 101">
            <a:extLst>
              <a:ext uri="{FF2B5EF4-FFF2-40B4-BE49-F238E27FC236}">
                <a16:creationId xmlns:a16="http://schemas.microsoft.com/office/drawing/2014/main" id="{27C936F2-1741-460B-B743-CC1D9B6290B0}"/>
              </a:ext>
            </a:extLst>
          </p:cNvPr>
          <p:cNvSpPr/>
          <p:nvPr/>
        </p:nvSpPr>
        <p:spPr bwMode="gray">
          <a:xfrm>
            <a:off x="3149898" y="4209938"/>
            <a:ext cx="5162282" cy="408313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algn="ctr">
            <a:solidFill>
              <a:srgbClr val="FFFFFF">
                <a:lumMod val="95000"/>
              </a:srgbClr>
            </a:solidFill>
            <a:miter lim="800000"/>
            <a:headEnd/>
            <a:tailEnd/>
          </a:ln>
          <a:effectLst/>
        </p:spPr>
        <p:txBody>
          <a:bodyPr lIns="324000" tIns="72020" rIns="0" bIns="72020" rtlCol="0" anchor="ctr"/>
          <a:lstStyle/>
          <a:p>
            <a:pPr marL="0" marR="0" lvl="0" indent="3001" algn="l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IoT Connectivity</a:t>
            </a:r>
          </a:p>
        </p:txBody>
      </p:sp>
      <p:sp>
        <p:nvSpPr>
          <p:cNvPr id="163" name="Ellipse 102">
            <a:extLst>
              <a:ext uri="{FF2B5EF4-FFF2-40B4-BE49-F238E27FC236}">
                <a16:creationId xmlns:a16="http://schemas.microsoft.com/office/drawing/2014/main" id="{37DA096F-E481-4FDE-A874-7EFA0CD002F1}"/>
              </a:ext>
            </a:extLst>
          </p:cNvPr>
          <p:cNvSpPr/>
          <p:nvPr/>
        </p:nvSpPr>
        <p:spPr bwMode="gray">
          <a:xfrm>
            <a:off x="2945951" y="4209938"/>
            <a:ext cx="408375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72020" tIns="0" rIns="72020" bIns="36010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64" name="Picture 2" descr="C:\Users\A66155293\AppData\Local\Microsoft\Windows\Temporary Internet Files\Content.IE5\VGQDW01F\wifi-signal.png">
            <a:extLst>
              <a:ext uri="{FF2B5EF4-FFF2-40B4-BE49-F238E27FC236}">
                <a16:creationId xmlns:a16="http://schemas.microsoft.com/office/drawing/2014/main" id="{B53B234F-ED48-4146-ADE7-0284ED24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1029" y="4295003"/>
            <a:ext cx="238219" cy="238183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71" name="Ellipse 139">
            <a:extLst>
              <a:ext uri="{FF2B5EF4-FFF2-40B4-BE49-F238E27FC236}">
                <a16:creationId xmlns:a16="http://schemas.microsoft.com/office/drawing/2014/main" id="{32D17866-8918-4B8F-916B-F2D15F37932A}"/>
              </a:ext>
            </a:extLst>
          </p:cNvPr>
          <p:cNvSpPr/>
          <p:nvPr/>
        </p:nvSpPr>
        <p:spPr bwMode="gray">
          <a:xfrm>
            <a:off x="2945950" y="3272839"/>
            <a:ext cx="408375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20" tIns="0" rIns="72020" bIns="36010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72" name="Picture 7" descr="C:\Users\A66155293\AppData\Local\Microsoft\Windows\Temporary Internet Files\Content.IE5\8G1BAOOZ\center-align.png">
            <a:extLst>
              <a:ext uri="{FF2B5EF4-FFF2-40B4-BE49-F238E27FC236}">
                <a16:creationId xmlns:a16="http://schemas.microsoft.com/office/drawing/2014/main" id="{E47AD447-BEB8-4F58-8A56-9C7BEBE0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1029" y="3357904"/>
            <a:ext cx="237127" cy="2381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65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3"/>
    </mc:Choice>
    <mc:Fallback xmlns="">
      <p:transition spd="slow" advTm="2214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41314A4-A464-4894-BE44-0ED0B932B886}"/>
              </a:ext>
            </a:extLst>
          </p:cNvPr>
          <p:cNvGrpSpPr/>
          <p:nvPr/>
        </p:nvGrpSpPr>
        <p:grpSpPr>
          <a:xfrm>
            <a:off x="9903601" y="5164201"/>
            <a:ext cx="1634753" cy="944282"/>
            <a:chOff x="653646" y="4210424"/>
            <a:chExt cx="1634753" cy="94428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5A5F12BC-BACD-41A1-B461-E39ED85E5A64}"/>
                </a:ext>
              </a:extLst>
            </p:cNvPr>
            <p:cNvSpPr/>
            <p:nvPr/>
          </p:nvSpPr>
          <p:spPr>
            <a:xfrm>
              <a:off x="653646" y="4210424"/>
              <a:ext cx="1634752" cy="944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C74DDB5A-6968-413D-A57C-81CB14B10B00}"/>
                </a:ext>
              </a:extLst>
            </p:cNvPr>
            <p:cNvGrpSpPr/>
            <p:nvPr/>
          </p:nvGrpSpPr>
          <p:grpSpPr>
            <a:xfrm>
              <a:off x="653647" y="4210424"/>
              <a:ext cx="1634752" cy="944282"/>
              <a:chOff x="4282333" y="2921465"/>
              <a:chExt cx="2312164" cy="1420846"/>
            </a:xfrm>
            <a:solidFill>
              <a:schemeClr val="bg1"/>
            </a:solidFill>
          </p:grpSpPr>
          <p:pic>
            <p:nvPicPr>
              <p:cNvPr id="8" name="Grafik 32">
                <a:extLst>
                  <a:ext uri="{FF2B5EF4-FFF2-40B4-BE49-F238E27FC236}">
                    <a16:creationId xmlns:a16="http://schemas.microsoft.com/office/drawing/2014/main" id="{FFDFF5DF-113A-4BD5-8138-00D7672A6C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944"/>
              <a:stretch/>
            </p:blipFill>
            <p:spPr>
              <a:xfrm>
                <a:off x="4282333" y="3240087"/>
                <a:ext cx="1010652" cy="75855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9" name="Grafik 7">
                <a:extLst>
                  <a:ext uri="{FF2B5EF4-FFF2-40B4-BE49-F238E27FC236}">
                    <a16:creationId xmlns:a16="http://schemas.microsoft.com/office/drawing/2014/main" id="{A4B5F277-18B8-48E8-9A41-E6772DF6E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8133" y="2921465"/>
                <a:ext cx="1416364" cy="142084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  <p:sp>
        <p:nvSpPr>
          <p:cNvPr id="46" name="Textplatzhalter 4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“If you can’t have one - support them all”</a:t>
            </a:r>
          </a:p>
          <a:p>
            <a:r>
              <a:rPr lang="en-GB" dirty="0"/>
              <a:t>Bridging OGC / STA and oneM2M standard</a:t>
            </a:r>
          </a:p>
          <a:p>
            <a:r>
              <a:rPr lang="en-GB" dirty="0"/>
              <a:t>The </a:t>
            </a:r>
            <a:r>
              <a:rPr lang="en-GB" dirty="0" err="1"/>
              <a:t>MySMARTLife</a:t>
            </a:r>
            <a:r>
              <a:rPr lang="en-GB" dirty="0"/>
              <a:t> ICT platform for the City of Hamburg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07F8DEEA-7E13-4841-9446-C7D0432B5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46" y="5193022"/>
            <a:ext cx="1634752" cy="915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949D2-3F2D-4ACE-86F8-4D68E2150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184" y="2242303"/>
            <a:ext cx="6837632" cy="36709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8D9DE0-BA5F-4E7A-8B95-A3D0620A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20" y="5385353"/>
            <a:ext cx="852735" cy="3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utsche Telekom - Logos Download">
            <a:extLst>
              <a:ext uri="{FF2B5EF4-FFF2-40B4-BE49-F238E27FC236}">
                <a16:creationId xmlns:a16="http://schemas.microsoft.com/office/drawing/2014/main" id="{50D6AC0E-0C9F-4477-9B7D-7E6875F1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47" y="5505445"/>
            <a:ext cx="454038" cy="2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1E0B2B-0E0B-4F4E-8FA7-45751A6D19D8}"/>
              </a:ext>
            </a:extLst>
          </p:cNvPr>
          <p:cNvSpPr txBox="1"/>
          <p:nvPr/>
        </p:nvSpPr>
        <p:spPr>
          <a:xfrm>
            <a:off x="9620868" y="2260720"/>
            <a:ext cx="25244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i="1" dirty="0"/>
              <a:t>“Our team focuses on applied innovation, so we were looking for a standardized architecture rather than developing something one-off or new” </a:t>
            </a:r>
            <a:br>
              <a:rPr lang="en-US" u="sng" dirty="0"/>
            </a:br>
            <a:r>
              <a:rPr lang="en-US" dirty="0"/>
              <a:t>Ingo Friese, </a:t>
            </a:r>
            <a:br>
              <a:rPr lang="en-US" dirty="0"/>
            </a:br>
            <a:r>
              <a:rPr lang="en-US" dirty="0"/>
              <a:t>Deutsche Telekom</a:t>
            </a:r>
          </a:p>
          <a:p>
            <a:r>
              <a:rPr lang="en-US" sz="1600" dirty="0">
                <a:hlinkClick r:id="rId9"/>
              </a:rPr>
              <a:t>(onem2m.org)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FC8520-2124-4C34-B866-99BE50C9B40C}"/>
              </a:ext>
            </a:extLst>
          </p:cNvPr>
          <p:cNvSpPr txBox="1"/>
          <p:nvPr/>
        </p:nvSpPr>
        <p:spPr>
          <a:xfrm>
            <a:off x="5828455" y="6339664"/>
            <a:ext cx="501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TP-2019-0186-Introduction_into_OGC_SensorThings_API;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WI-100- oneM2M and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SensorThings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API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2518B4-88AF-42BB-85BA-51194E8E99D8}"/>
              </a:ext>
            </a:extLst>
          </p:cNvPr>
          <p:cNvSpPr txBox="1"/>
          <p:nvPr/>
        </p:nvSpPr>
        <p:spPr>
          <a:xfrm>
            <a:off x="5840896" y="6162468"/>
            <a:ext cx="5394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de-AT" sz="1100" dirty="0">
                <a:solidFill>
                  <a:schemeClr val="bg1">
                    <a:lumMod val="65000"/>
                  </a:schemeClr>
                </a:solidFill>
                <a:hlinkClick r:id="rId10"/>
              </a:rPr>
              <a:t>our-lighthouse-city-hamburg-deploys-onem2m-smart-city-standards-to-go-greener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71"/>
    </mc:Choice>
    <mc:Fallback xmlns="">
      <p:transition spd="slow" advTm="7617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FB22A4-79AE-488B-835E-387A0DCBC9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cap="all" dirty="0"/>
              <a:t>Urban Data </a:t>
            </a:r>
            <a:r>
              <a:rPr lang="de-DE" sz="2400" cap="all" dirty="0" err="1"/>
              <a:t>core</a:t>
            </a:r>
            <a:br>
              <a:rPr lang="de-DE" sz="2400" dirty="0"/>
            </a:br>
            <a:r>
              <a:rPr lang="de-DE" sz="2400" dirty="0">
                <a:latin typeface="TeleGrotesk Headline" pitchFamily="2" charset="0"/>
              </a:rPr>
              <a:t>ACTS AS A BRIDGE</a:t>
            </a:r>
            <a:endParaRPr lang="de-DE" sz="2400" dirty="0"/>
          </a:p>
        </p:txBody>
      </p:sp>
      <p:sp>
        <p:nvSpPr>
          <p:cNvPr id="5" name="Rectangle 109">
            <a:extLst>
              <a:ext uri="{FF2B5EF4-FFF2-40B4-BE49-F238E27FC236}">
                <a16:creationId xmlns:a16="http://schemas.microsoft.com/office/drawing/2014/main" id="{57FA5A71-6137-4950-8F20-18E7DACFF52B}"/>
              </a:ext>
            </a:extLst>
          </p:cNvPr>
          <p:cNvSpPr/>
          <p:nvPr/>
        </p:nvSpPr>
        <p:spPr bwMode="gray">
          <a:xfrm>
            <a:off x="2361567" y="3475226"/>
            <a:ext cx="7013789" cy="746396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>
                <a:solidFill>
                  <a:srgbClr val="FFFFFF"/>
                </a:solidFill>
                <a:latin typeface="TeleGrotesk Next"/>
                <a:cs typeface="Arial" charset="0"/>
              </a:rPr>
              <a:t>oneM2M Standard </a:t>
            </a:r>
            <a:r>
              <a:rPr lang="de-DE" sz="1200" dirty="0" err="1">
                <a:solidFill>
                  <a:srgbClr val="FFFFFF"/>
                </a:solidFill>
                <a:latin typeface="TeleGrotesk Next"/>
                <a:cs typeface="Arial" charset="0"/>
              </a:rPr>
              <a:t>Platform</a:t>
            </a:r>
            <a:endParaRPr lang="de-DE" sz="1200" dirty="0">
              <a:solidFill>
                <a:srgbClr val="FFFFFF"/>
              </a:solidFill>
              <a:latin typeface="TeleGrotesk Next"/>
              <a:cs typeface="Arial" charset="0"/>
            </a:endParaRPr>
          </a:p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FFFFFF"/>
                </a:solidFill>
                <a:latin typeface="TeleGrotesk Next"/>
                <a:cs typeface="Arial" charset="0"/>
              </a:rPr>
              <a:t>based</a:t>
            </a:r>
            <a:r>
              <a:rPr lang="de-DE" sz="1200" dirty="0">
                <a:solidFill>
                  <a:srgbClr val="FFFFFF"/>
                </a:solidFill>
                <a:latin typeface="TeleGrotesk Next"/>
                <a:cs typeface="Arial" charset="0"/>
              </a:rPr>
              <a:t> on </a:t>
            </a:r>
            <a:r>
              <a:rPr lang="de-DE" sz="1200" dirty="0" err="1">
                <a:solidFill>
                  <a:srgbClr val="FFFFFF"/>
                </a:solidFill>
                <a:latin typeface="TeleGrotesk Next"/>
                <a:cs typeface="Arial" charset="0"/>
              </a:rPr>
              <a:t>Microservice</a:t>
            </a:r>
            <a:r>
              <a:rPr lang="de-DE" sz="1200" dirty="0">
                <a:solidFill>
                  <a:srgbClr val="FFFFFF"/>
                </a:solidFill>
                <a:latin typeface="TeleGrotesk Next"/>
                <a:cs typeface="Arial" charset="0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TeleGrotesk Next"/>
                <a:cs typeface="Arial" charset="0"/>
              </a:rPr>
              <a:t>Architecture</a:t>
            </a:r>
            <a:endParaRPr lang="de-DE" sz="1200" dirty="0">
              <a:solidFill>
                <a:srgbClr val="FFFFFF"/>
              </a:solidFill>
              <a:latin typeface="TeleGrotesk Next"/>
              <a:cs typeface="Arial" charset="0"/>
            </a:endParaRPr>
          </a:p>
        </p:txBody>
      </p:sp>
      <p:sp>
        <p:nvSpPr>
          <p:cNvPr id="6" name="Up-Down Arrow 111">
            <a:extLst>
              <a:ext uri="{FF2B5EF4-FFF2-40B4-BE49-F238E27FC236}">
                <a16:creationId xmlns:a16="http://schemas.microsoft.com/office/drawing/2014/main" id="{B27A6D57-1B91-4580-B945-5949E97B3B44}"/>
              </a:ext>
            </a:extLst>
          </p:cNvPr>
          <p:cNvSpPr/>
          <p:nvPr/>
        </p:nvSpPr>
        <p:spPr bwMode="gray">
          <a:xfrm>
            <a:off x="6072663" y="2964187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7" name="Up-Down Arrow 112">
            <a:extLst>
              <a:ext uri="{FF2B5EF4-FFF2-40B4-BE49-F238E27FC236}">
                <a16:creationId xmlns:a16="http://schemas.microsoft.com/office/drawing/2014/main" id="{E8E7895E-9A2E-4764-83A6-C174A33B813A}"/>
              </a:ext>
            </a:extLst>
          </p:cNvPr>
          <p:cNvSpPr/>
          <p:nvPr/>
        </p:nvSpPr>
        <p:spPr bwMode="gray">
          <a:xfrm>
            <a:off x="4916575" y="2966943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pic>
        <p:nvPicPr>
          <p:cNvPr id="8" name="Picture 114">
            <a:extLst>
              <a:ext uri="{FF2B5EF4-FFF2-40B4-BE49-F238E27FC236}">
                <a16:creationId xmlns:a16="http://schemas.microsoft.com/office/drawing/2014/main" id="{9109A4C9-F063-40D1-9A6D-1CC426F95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82" y="1658247"/>
            <a:ext cx="767535" cy="767535"/>
          </a:xfrm>
          <a:prstGeom prst="rect">
            <a:avLst/>
          </a:prstGeom>
        </p:spPr>
      </p:pic>
      <p:sp>
        <p:nvSpPr>
          <p:cNvPr id="9" name="Cloud 115">
            <a:extLst>
              <a:ext uri="{FF2B5EF4-FFF2-40B4-BE49-F238E27FC236}">
                <a16:creationId xmlns:a16="http://schemas.microsoft.com/office/drawing/2014/main" id="{B39D5D65-44CA-4B0C-BAB4-C00C6A2EB843}"/>
              </a:ext>
            </a:extLst>
          </p:cNvPr>
          <p:cNvSpPr/>
          <p:nvPr/>
        </p:nvSpPr>
        <p:spPr bwMode="gray">
          <a:xfrm>
            <a:off x="2361568" y="4712448"/>
            <a:ext cx="1274965" cy="590990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4B4B4B"/>
                </a:solidFill>
                <a:latin typeface="TeleGrotesk Next"/>
                <a:cs typeface="Arial" charset="0"/>
              </a:rPr>
              <a:t>Owlet</a:t>
            </a:r>
            <a:b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</a:br>
            <a: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  <a:t>Backend</a:t>
            </a:r>
          </a:p>
        </p:txBody>
      </p:sp>
      <p:sp>
        <p:nvSpPr>
          <p:cNvPr id="10" name="Up-Down Arrow 121">
            <a:extLst>
              <a:ext uri="{FF2B5EF4-FFF2-40B4-BE49-F238E27FC236}">
                <a16:creationId xmlns:a16="http://schemas.microsoft.com/office/drawing/2014/main" id="{3CA1765B-3095-49A0-B405-E7A871E4ECB6}"/>
              </a:ext>
            </a:extLst>
          </p:cNvPr>
          <p:cNvSpPr/>
          <p:nvPr/>
        </p:nvSpPr>
        <p:spPr bwMode="gray">
          <a:xfrm>
            <a:off x="2788351" y="4241309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1" name="Rounded Rectangle 126">
            <a:extLst>
              <a:ext uri="{FF2B5EF4-FFF2-40B4-BE49-F238E27FC236}">
                <a16:creationId xmlns:a16="http://schemas.microsoft.com/office/drawing/2014/main" id="{7D387F8D-58E0-4EF6-95E4-93EE2BA9A7D7}"/>
              </a:ext>
            </a:extLst>
          </p:cNvPr>
          <p:cNvSpPr/>
          <p:nvPr/>
        </p:nvSpPr>
        <p:spPr bwMode="gray">
          <a:xfrm>
            <a:off x="4542988" y="2515684"/>
            <a:ext cx="350356" cy="3239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2" name="Rounded Rectangle 127">
            <a:extLst>
              <a:ext uri="{FF2B5EF4-FFF2-40B4-BE49-F238E27FC236}">
                <a16:creationId xmlns:a16="http://schemas.microsoft.com/office/drawing/2014/main" id="{84945BCC-A9CA-4F98-8FD3-1376788A3DAB}"/>
              </a:ext>
            </a:extLst>
          </p:cNvPr>
          <p:cNvSpPr/>
          <p:nvPr/>
        </p:nvSpPr>
        <p:spPr bwMode="gray">
          <a:xfrm>
            <a:off x="4983832" y="2515684"/>
            <a:ext cx="350356" cy="3239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3" name="Rounded Rectangle 128">
            <a:extLst>
              <a:ext uri="{FF2B5EF4-FFF2-40B4-BE49-F238E27FC236}">
                <a16:creationId xmlns:a16="http://schemas.microsoft.com/office/drawing/2014/main" id="{E6091084-3FEA-4757-B757-8AD4A6C10CD3}"/>
              </a:ext>
            </a:extLst>
          </p:cNvPr>
          <p:cNvSpPr/>
          <p:nvPr/>
        </p:nvSpPr>
        <p:spPr bwMode="gray">
          <a:xfrm>
            <a:off x="5424675" y="2515684"/>
            <a:ext cx="350356" cy="3239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4" name="Rounded Rectangle 129">
            <a:extLst>
              <a:ext uri="{FF2B5EF4-FFF2-40B4-BE49-F238E27FC236}">
                <a16:creationId xmlns:a16="http://schemas.microsoft.com/office/drawing/2014/main" id="{A4DFB6AD-FF19-48C3-AD59-0634508B188F}"/>
              </a:ext>
            </a:extLst>
          </p:cNvPr>
          <p:cNvSpPr/>
          <p:nvPr/>
        </p:nvSpPr>
        <p:spPr bwMode="gray">
          <a:xfrm>
            <a:off x="5905724" y="2515684"/>
            <a:ext cx="350356" cy="3239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5" name="Rounded Rectangle 130">
            <a:extLst>
              <a:ext uri="{FF2B5EF4-FFF2-40B4-BE49-F238E27FC236}">
                <a16:creationId xmlns:a16="http://schemas.microsoft.com/office/drawing/2014/main" id="{BA3AD670-9FAC-49A7-8744-3D36D915DF45}"/>
              </a:ext>
            </a:extLst>
          </p:cNvPr>
          <p:cNvSpPr/>
          <p:nvPr/>
        </p:nvSpPr>
        <p:spPr bwMode="gray">
          <a:xfrm>
            <a:off x="6422154" y="2509871"/>
            <a:ext cx="350356" cy="3239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6" name="Rectangle 131">
            <a:extLst>
              <a:ext uri="{FF2B5EF4-FFF2-40B4-BE49-F238E27FC236}">
                <a16:creationId xmlns:a16="http://schemas.microsoft.com/office/drawing/2014/main" id="{23A5BEE8-E427-41B8-801F-B9153E99E36F}"/>
              </a:ext>
            </a:extLst>
          </p:cNvPr>
          <p:cNvSpPr/>
          <p:nvPr/>
        </p:nvSpPr>
        <p:spPr bwMode="gray">
          <a:xfrm>
            <a:off x="6917835" y="2509402"/>
            <a:ext cx="3316411" cy="37713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Applications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 of 3rd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parties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,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cities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, Telekom,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Streetlight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vendors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 etc.</a:t>
            </a:r>
          </a:p>
        </p:txBody>
      </p:sp>
      <p:sp>
        <p:nvSpPr>
          <p:cNvPr id="17" name="Up-Down Arrow 136">
            <a:extLst>
              <a:ext uri="{FF2B5EF4-FFF2-40B4-BE49-F238E27FC236}">
                <a16:creationId xmlns:a16="http://schemas.microsoft.com/office/drawing/2014/main" id="{3D550934-8EFE-4CD9-9DDC-6954EF4ABB8B}"/>
              </a:ext>
            </a:extLst>
          </p:cNvPr>
          <p:cNvSpPr/>
          <p:nvPr/>
        </p:nvSpPr>
        <p:spPr bwMode="gray">
          <a:xfrm>
            <a:off x="4153908" y="4231194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8" name="Cloud 137">
            <a:extLst>
              <a:ext uri="{FF2B5EF4-FFF2-40B4-BE49-F238E27FC236}">
                <a16:creationId xmlns:a16="http://schemas.microsoft.com/office/drawing/2014/main" id="{6742D2EE-AE63-495C-B06E-4B5EA4F35CE9}"/>
              </a:ext>
            </a:extLst>
          </p:cNvPr>
          <p:cNvSpPr/>
          <p:nvPr/>
        </p:nvSpPr>
        <p:spPr bwMode="gray">
          <a:xfrm>
            <a:off x="3750490" y="4711592"/>
            <a:ext cx="1274965" cy="590990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  <a:t>Paradox Backend</a:t>
            </a:r>
          </a:p>
        </p:txBody>
      </p:sp>
      <p:pic>
        <p:nvPicPr>
          <p:cNvPr id="19" name="Grafik 32">
            <a:extLst>
              <a:ext uri="{FF2B5EF4-FFF2-40B4-BE49-F238E27FC236}">
                <a16:creationId xmlns:a16="http://schemas.microsoft.com/office/drawing/2014/main" id="{AE260934-49AA-4585-A82C-E2CC4D1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52" y="5342869"/>
            <a:ext cx="220705" cy="308679"/>
          </a:xfrm>
          <a:prstGeom prst="rect">
            <a:avLst/>
          </a:prstGeom>
        </p:spPr>
      </p:pic>
      <p:pic>
        <p:nvPicPr>
          <p:cNvPr id="20" name="Grafik 33">
            <a:extLst>
              <a:ext uri="{FF2B5EF4-FFF2-40B4-BE49-F238E27FC236}">
                <a16:creationId xmlns:a16="http://schemas.microsoft.com/office/drawing/2014/main" id="{4151905D-4188-4C59-8C06-2A6E066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53" y="5325636"/>
            <a:ext cx="220705" cy="308679"/>
          </a:xfrm>
          <a:prstGeom prst="rect">
            <a:avLst/>
          </a:prstGeom>
        </p:spPr>
      </p:pic>
      <p:pic>
        <p:nvPicPr>
          <p:cNvPr id="21" name="Grafik 34">
            <a:extLst>
              <a:ext uri="{FF2B5EF4-FFF2-40B4-BE49-F238E27FC236}">
                <a16:creationId xmlns:a16="http://schemas.microsoft.com/office/drawing/2014/main" id="{23D87BCD-F5EB-4E8B-8878-06EA7F464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85" y="5359564"/>
            <a:ext cx="251951" cy="251951"/>
          </a:xfrm>
          <a:prstGeom prst="rect">
            <a:avLst/>
          </a:prstGeom>
        </p:spPr>
      </p:pic>
      <p:sp>
        <p:nvSpPr>
          <p:cNvPr id="22" name="Rectangle 27">
            <a:extLst>
              <a:ext uri="{FF2B5EF4-FFF2-40B4-BE49-F238E27FC236}">
                <a16:creationId xmlns:a16="http://schemas.microsoft.com/office/drawing/2014/main" id="{34C59F27-46DA-442A-9F72-EE5601BAA915}"/>
              </a:ext>
            </a:extLst>
          </p:cNvPr>
          <p:cNvSpPr/>
          <p:nvPr/>
        </p:nvSpPr>
        <p:spPr bwMode="gray">
          <a:xfrm>
            <a:off x="6900023" y="1715625"/>
            <a:ext cx="1200367" cy="48484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Citizens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,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Authorities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,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Industry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, Communities</a:t>
            </a:r>
          </a:p>
        </p:txBody>
      </p:sp>
      <p:sp>
        <p:nvSpPr>
          <p:cNvPr id="23" name="Cloud 33">
            <a:extLst>
              <a:ext uri="{FF2B5EF4-FFF2-40B4-BE49-F238E27FC236}">
                <a16:creationId xmlns:a16="http://schemas.microsoft.com/office/drawing/2014/main" id="{DB611B51-8D51-4786-8039-937197CDA096}"/>
              </a:ext>
            </a:extLst>
          </p:cNvPr>
          <p:cNvSpPr/>
          <p:nvPr/>
        </p:nvSpPr>
        <p:spPr bwMode="gray">
          <a:xfrm>
            <a:off x="5163786" y="4695940"/>
            <a:ext cx="1274965" cy="590990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4B4B4B"/>
                </a:solidFill>
                <a:latin typeface="TeleGrotesk Next"/>
                <a:cs typeface="Arial" charset="0"/>
              </a:rPr>
              <a:t>Flashnet</a:t>
            </a:r>
            <a: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  <a:t> Backend</a:t>
            </a:r>
          </a:p>
        </p:txBody>
      </p:sp>
      <p:pic>
        <p:nvPicPr>
          <p:cNvPr id="24" name="Grafik 33">
            <a:extLst>
              <a:ext uri="{FF2B5EF4-FFF2-40B4-BE49-F238E27FC236}">
                <a16:creationId xmlns:a16="http://schemas.microsoft.com/office/drawing/2014/main" id="{1A57656D-B4EC-4495-92BF-5E6871BB8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34" y="5334252"/>
            <a:ext cx="220705" cy="308679"/>
          </a:xfrm>
          <a:prstGeom prst="rect">
            <a:avLst/>
          </a:prstGeom>
        </p:spPr>
      </p:pic>
      <p:pic>
        <p:nvPicPr>
          <p:cNvPr id="25" name="Grafik 33">
            <a:extLst>
              <a:ext uri="{FF2B5EF4-FFF2-40B4-BE49-F238E27FC236}">
                <a16:creationId xmlns:a16="http://schemas.microsoft.com/office/drawing/2014/main" id="{F44DA03C-9216-4DC8-983D-243F42B64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16" y="5342869"/>
            <a:ext cx="220705" cy="308679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BA96693E-D15F-47CD-B738-8E4EE44ABD00}"/>
              </a:ext>
            </a:extLst>
          </p:cNvPr>
          <p:cNvSpPr txBox="1"/>
          <p:nvPr/>
        </p:nvSpPr>
        <p:spPr>
          <a:xfrm>
            <a:off x="2592781" y="5625274"/>
            <a:ext cx="948489" cy="3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1989" tIns="35994" rIns="71989" bIns="3599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3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4B4B4B"/>
              </a:buClr>
              <a:buSzPct val="75000"/>
            </a:pPr>
            <a:r>
              <a:rPr lang="de-DE" sz="1800" dirty="0" err="1">
                <a:solidFill>
                  <a:srgbClr val="4B4B4B"/>
                </a:solidFill>
                <a:latin typeface="TeleGrotesk Next"/>
                <a:ea typeface="Swagger" pitchFamily="2" charset="0"/>
              </a:rPr>
              <a:t>Schreder</a:t>
            </a:r>
            <a:endParaRPr lang="de-DE" sz="1800" dirty="0">
              <a:solidFill>
                <a:srgbClr val="4B4B4B"/>
              </a:solidFill>
              <a:latin typeface="TeleGrotesk Next"/>
              <a:ea typeface="Swagger" pitchFamily="2" charset="0"/>
            </a:endParaRPr>
          </a:p>
        </p:txBody>
      </p:sp>
      <p:pic>
        <p:nvPicPr>
          <p:cNvPr id="27" name="Grafik 32">
            <a:extLst>
              <a:ext uri="{FF2B5EF4-FFF2-40B4-BE49-F238E27FC236}">
                <a16:creationId xmlns:a16="http://schemas.microsoft.com/office/drawing/2014/main" id="{3A078DC4-536A-498A-93E8-FBF72EFF7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74" y="5354009"/>
            <a:ext cx="220705" cy="308679"/>
          </a:xfrm>
          <a:prstGeom prst="rect">
            <a:avLst/>
          </a:prstGeom>
        </p:spPr>
      </p:pic>
      <p:pic>
        <p:nvPicPr>
          <p:cNvPr id="28" name="Grafik 32">
            <a:extLst>
              <a:ext uri="{FF2B5EF4-FFF2-40B4-BE49-F238E27FC236}">
                <a16:creationId xmlns:a16="http://schemas.microsoft.com/office/drawing/2014/main" id="{78E327D3-E86E-45C4-940C-720FD5078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94" y="5365148"/>
            <a:ext cx="220705" cy="308679"/>
          </a:xfrm>
          <a:prstGeom prst="rect">
            <a:avLst/>
          </a:prstGeom>
        </p:spPr>
      </p:pic>
      <p:pic>
        <p:nvPicPr>
          <p:cNvPr id="29" name="Grafik 32">
            <a:extLst>
              <a:ext uri="{FF2B5EF4-FFF2-40B4-BE49-F238E27FC236}">
                <a16:creationId xmlns:a16="http://schemas.microsoft.com/office/drawing/2014/main" id="{D12BCF72-8E59-4ACD-AAEB-7E37A08C3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91" y="5354009"/>
            <a:ext cx="220705" cy="308679"/>
          </a:xfrm>
          <a:prstGeom prst="rect">
            <a:avLst/>
          </a:prstGeom>
        </p:spPr>
      </p:pic>
      <p:pic>
        <p:nvPicPr>
          <p:cNvPr id="30" name="Grafik 32">
            <a:extLst>
              <a:ext uri="{FF2B5EF4-FFF2-40B4-BE49-F238E27FC236}">
                <a16:creationId xmlns:a16="http://schemas.microsoft.com/office/drawing/2014/main" id="{EB3CAA36-35C9-4FE5-B827-2D2F52CA2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03" y="5351207"/>
            <a:ext cx="220705" cy="308679"/>
          </a:xfrm>
          <a:prstGeom prst="rect">
            <a:avLst/>
          </a:prstGeom>
        </p:spPr>
      </p:pic>
      <p:pic>
        <p:nvPicPr>
          <p:cNvPr id="31" name="Grafik 32">
            <a:extLst>
              <a:ext uri="{FF2B5EF4-FFF2-40B4-BE49-F238E27FC236}">
                <a16:creationId xmlns:a16="http://schemas.microsoft.com/office/drawing/2014/main" id="{38FDA46E-3196-4DC1-B264-146283167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87" y="5363196"/>
            <a:ext cx="220705" cy="308679"/>
          </a:xfrm>
          <a:prstGeom prst="rect">
            <a:avLst/>
          </a:prstGeom>
        </p:spPr>
      </p:pic>
      <p:sp>
        <p:nvSpPr>
          <p:cNvPr id="32" name="Up-Down Arrow 42">
            <a:extLst>
              <a:ext uri="{FF2B5EF4-FFF2-40B4-BE49-F238E27FC236}">
                <a16:creationId xmlns:a16="http://schemas.microsoft.com/office/drawing/2014/main" id="{C5016AEA-199A-4FCD-9F20-32F8DBD1C447}"/>
              </a:ext>
            </a:extLst>
          </p:cNvPr>
          <p:cNvSpPr/>
          <p:nvPr/>
        </p:nvSpPr>
        <p:spPr bwMode="gray">
          <a:xfrm>
            <a:off x="5607495" y="4207612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09E471A6-3C2D-44DB-9E44-0DBA6399ED58}"/>
              </a:ext>
            </a:extLst>
          </p:cNvPr>
          <p:cNvSpPr txBox="1"/>
          <p:nvPr/>
        </p:nvSpPr>
        <p:spPr>
          <a:xfrm>
            <a:off x="3920851" y="5642932"/>
            <a:ext cx="982536" cy="3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1989" tIns="35994" rIns="71989" bIns="3599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3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4B4B4B"/>
              </a:buClr>
              <a:buSzPct val="75000"/>
            </a:pPr>
            <a:r>
              <a:rPr lang="de-DE" sz="1800" dirty="0" err="1">
                <a:solidFill>
                  <a:srgbClr val="4B4B4B"/>
                </a:solidFill>
                <a:latin typeface="TeleGrotesk Next"/>
                <a:ea typeface="Swagger" pitchFamily="2" charset="0"/>
              </a:rPr>
              <a:t>Zumtobel</a:t>
            </a:r>
            <a:endParaRPr lang="de-DE" sz="1800" dirty="0">
              <a:solidFill>
                <a:srgbClr val="4B4B4B"/>
              </a:solidFill>
              <a:latin typeface="TeleGrotesk Next"/>
              <a:ea typeface="Swagger" pitchFamily="2" charset="0"/>
            </a:endParaRPr>
          </a:p>
        </p:txBody>
      </p:sp>
      <p:sp>
        <p:nvSpPr>
          <p:cNvPr id="34" name="TextBox 44">
            <a:extLst>
              <a:ext uri="{FF2B5EF4-FFF2-40B4-BE49-F238E27FC236}">
                <a16:creationId xmlns:a16="http://schemas.microsoft.com/office/drawing/2014/main" id="{F49F3B95-189F-489A-AAB7-81FF3ABA25BF}"/>
              </a:ext>
            </a:extLst>
          </p:cNvPr>
          <p:cNvSpPr txBox="1"/>
          <p:nvPr/>
        </p:nvSpPr>
        <p:spPr>
          <a:xfrm>
            <a:off x="5406842" y="5634316"/>
            <a:ext cx="857182" cy="3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1989" tIns="35994" rIns="71989" bIns="3599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3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4B4B4B"/>
              </a:buClr>
              <a:buSzPct val="75000"/>
            </a:pPr>
            <a:r>
              <a:rPr lang="en-US" sz="1800" dirty="0" err="1">
                <a:solidFill>
                  <a:srgbClr val="4B4B4B"/>
                </a:solidFill>
                <a:latin typeface="TeleGrotesk Next"/>
                <a:ea typeface="Swagger" pitchFamily="2" charset="0"/>
              </a:rPr>
              <a:t>Solentis</a:t>
            </a:r>
            <a:endParaRPr lang="de-DE" sz="1800" dirty="0">
              <a:solidFill>
                <a:srgbClr val="4B4B4B"/>
              </a:solidFill>
              <a:latin typeface="TeleGrotesk Next"/>
              <a:ea typeface="Swagger" pitchFamily="2" charset="0"/>
            </a:endParaRPr>
          </a:p>
        </p:txBody>
      </p:sp>
      <p:sp>
        <p:nvSpPr>
          <p:cNvPr id="35" name="Cloud 45">
            <a:extLst>
              <a:ext uri="{FF2B5EF4-FFF2-40B4-BE49-F238E27FC236}">
                <a16:creationId xmlns:a16="http://schemas.microsoft.com/office/drawing/2014/main" id="{895A8C75-E630-491F-85A5-63042835605C}"/>
              </a:ext>
            </a:extLst>
          </p:cNvPr>
          <p:cNvSpPr/>
          <p:nvPr/>
        </p:nvSpPr>
        <p:spPr bwMode="gray">
          <a:xfrm>
            <a:off x="6659655" y="4711592"/>
            <a:ext cx="1274965" cy="590990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4B4B4B"/>
                </a:solidFill>
                <a:latin typeface="TeleGrotesk Next"/>
                <a:cs typeface="Arial" charset="0"/>
              </a:rPr>
              <a:t>Breeze</a:t>
            </a:r>
            <a: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  <a:t> Backend</a:t>
            </a:r>
          </a:p>
        </p:txBody>
      </p:sp>
      <p:pic>
        <p:nvPicPr>
          <p:cNvPr id="36" name="Grafik 34">
            <a:extLst>
              <a:ext uri="{FF2B5EF4-FFF2-40B4-BE49-F238E27FC236}">
                <a16:creationId xmlns:a16="http://schemas.microsoft.com/office/drawing/2014/main" id="{CCD84638-4223-4041-AC7B-A7EFCF878C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42" y="5363197"/>
            <a:ext cx="251951" cy="251951"/>
          </a:xfrm>
          <a:prstGeom prst="rect">
            <a:avLst/>
          </a:prstGeom>
        </p:spPr>
      </p:pic>
      <p:pic>
        <p:nvPicPr>
          <p:cNvPr id="37" name="Grafik 34">
            <a:extLst>
              <a:ext uri="{FF2B5EF4-FFF2-40B4-BE49-F238E27FC236}">
                <a16:creationId xmlns:a16="http://schemas.microsoft.com/office/drawing/2014/main" id="{0E9C8F70-3356-492C-A20B-3AE24A39A8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99" y="5359602"/>
            <a:ext cx="251951" cy="251951"/>
          </a:xfrm>
          <a:prstGeom prst="rect">
            <a:avLst/>
          </a:prstGeom>
        </p:spPr>
      </p:pic>
      <p:sp>
        <p:nvSpPr>
          <p:cNvPr id="38" name="Up-Down Arrow 48">
            <a:extLst>
              <a:ext uri="{FF2B5EF4-FFF2-40B4-BE49-F238E27FC236}">
                <a16:creationId xmlns:a16="http://schemas.microsoft.com/office/drawing/2014/main" id="{50F69C1B-1CDC-4424-8F1E-B64B4B4BC64F}"/>
              </a:ext>
            </a:extLst>
          </p:cNvPr>
          <p:cNvSpPr/>
          <p:nvPr/>
        </p:nvSpPr>
        <p:spPr bwMode="gray">
          <a:xfrm>
            <a:off x="7005372" y="4243611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39" name="Cloud 49">
            <a:extLst>
              <a:ext uri="{FF2B5EF4-FFF2-40B4-BE49-F238E27FC236}">
                <a16:creationId xmlns:a16="http://schemas.microsoft.com/office/drawing/2014/main" id="{1BE7719E-D18F-4D96-9513-D748B55923B8}"/>
              </a:ext>
            </a:extLst>
          </p:cNvPr>
          <p:cNvSpPr/>
          <p:nvPr/>
        </p:nvSpPr>
        <p:spPr bwMode="gray">
          <a:xfrm>
            <a:off x="8100391" y="4688390"/>
            <a:ext cx="1274965" cy="590990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  <a:t>weitere </a:t>
            </a:r>
            <a:r>
              <a:rPr lang="de-DE" sz="1200" dirty="0" err="1">
                <a:solidFill>
                  <a:srgbClr val="4B4B4B"/>
                </a:solidFill>
                <a:latin typeface="TeleGrotesk Next"/>
                <a:cs typeface="Arial" charset="0"/>
              </a:rPr>
              <a:t>Backends</a:t>
            </a:r>
            <a:endParaRPr lang="de-DE" sz="1200" dirty="0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40" name="TextBox 50">
            <a:extLst>
              <a:ext uri="{FF2B5EF4-FFF2-40B4-BE49-F238E27FC236}">
                <a16:creationId xmlns:a16="http://schemas.microsoft.com/office/drawing/2014/main" id="{12BEABEF-E76D-47D3-9BFE-B8E1714CAA9E}"/>
              </a:ext>
            </a:extLst>
          </p:cNvPr>
          <p:cNvSpPr txBox="1"/>
          <p:nvPr/>
        </p:nvSpPr>
        <p:spPr>
          <a:xfrm>
            <a:off x="6929954" y="5611516"/>
            <a:ext cx="754846" cy="3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1989" tIns="35994" rIns="71989" bIns="3599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3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4B4B4B"/>
              </a:buClr>
              <a:buSzPct val="75000"/>
            </a:pPr>
            <a:r>
              <a:rPr lang="de-DE" sz="1800" dirty="0" err="1">
                <a:solidFill>
                  <a:srgbClr val="4B4B4B"/>
                </a:solidFill>
                <a:latin typeface="TeleGrotesk Next"/>
                <a:ea typeface="Swagger" pitchFamily="2" charset="0"/>
              </a:rPr>
              <a:t>Breeze</a:t>
            </a:r>
            <a:endParaRPr lang="de-DE" sz="1800" dirty="0">
              <a:solidFill>
                <a:srgbClr val="4B4B4B"/>
              </a:solidFill>
              <a:latin typeface="TeleGrotesk Next"/>
              <a:ea typeface="Swagger" pitchFamily="2" charset="0"/>
            </a:endParaRPr>
          </a:p>
        </p:txBody>
      </p:sp>
      <p:sp>
        <p:nvSpPr>
          <p:cNvPr id="41" name="Up-Down Arrow 51">
            <a:extLst>
              <a:ext uri="{FF2B5EF4-FFF2-40B4-BE49-F238E27FC236}">
                <a16:creationId xmlns:a16="http://schemas.microsoft.com/office/drawing/2014/main" id="{A9513369-F8B7-461B-B183-55A965A0E4DC}"/>
              </a:ext>
            </a:extLst>
          </p:cNvPr>
          <p:cNvSpPr/>
          <p:nvPr/>
        </p:nvSpPr>
        <p:spPr bwMode="gray">
          <a:xfrm>
            <a:off x="8503882" y="4243611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42" name="TextBox 52">
            <a:extLst>
              <a:ext uri="{FF2B5EF4-FFF2-40B4-BE49-F238E27FC236}">
                <a16:creationId xmlns:a16="http://schemas.microsoft.com/office/drawing/2014/main" id="{80FB9F1B-BD14-4ED8-A08F-2E15CF5046B9}"/>
              </a:ext>
            </a:extLst>
          </p:cNvPr>
          <p:cNvSpPr txBox="1"/>
          <p:nvPr/>
        </p:nvSpPr>
        <p:spPr>
          <a:xfrm>
            <a:off x="8367100" y="5333895"/>
            <a:ext cx="787355" cy="3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1989" tIns="35994" rIns="71989" bIns="3599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3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4B4B4B"/>
              </a:buClr>
              <a:buSzPct val="75000"/>
            </a:pPr>
            <a:r>
              <a:rPr lang="de-DE" sz="1800" dirty="0" err="1">
                <a:solidFill>
                  <a:srgbClr val="4B4B4B"/>
                </a:solidFill>
                <a:latin typeface="TeleGrotesk Next"/>
                <a:ea typeface="Swagger" pitchFamily="2" charset="0"/>
              </a:rPr>
              <a:t>various</a:t>
            </a:r>
            <a:endParaRPr lang="de-DE" sz="1800" dirty="0">
              <a:solidFill>
                <a:srgbClr val="4B4B4B"/>
              </a:solidFill>
              <a:latin typeface="TeleGrotesk Next"/>
              <a:ea typeface="Swagger" pitchFamily="2" charset="0"/>
            </a:endParaRPr>
          </a:p>
        </p:txBody>
      </p:sp>
      <p:sp>
        <p:nvSpPr>
          <p:cNvPr id="51" name="Can 1">
            <a:extLst>
              <a:ext uri="{FF2B5EF4-FFF2-40B4-BE49-F238E27FC236}">
                <a16:creationId xmlns:a16="http://schemas.microsoft.com/office/drawing/2014/main" id="{5A24B894-EFF7-4E0C-BA38-164A6B174BB2}"/>
              </a:ext>
            </a:extLst>
          </p:cNvPr>
          <p:cNvSpPr/>
          <p:nvPr/>
        </p:nvSpPr>
        <p:spPr bwMode="gray">
          <a:xfrm>
            <a:off x="9684680" y="3449948"/>
            <a:ext cx="755968" cy="830686"/>
          </a:xfrm>
          <a:prstGeom prst="can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800" dirty="0">
                <a:solidFill>
                  <a:srgbClr val="FFFFFF"/>
                </a:solidFill>
                <a:latin typeface="TeleGrotesk Next"/>
                <a:cs typeface="Arial" charset="0"/>
              </a:rPr>
              <a:t>DB</a:t>
            </a:r>
            <a:endParaRPr lang="de-DE" sz="1800" dirty="0" err="1">
              <a:solidFill>
                <a:srgbClr val="FFFFFF"/>
              </a:solidFill>
              <a:latin typeface="TeleGrotesk Next"/>
              <a:cs typeface="Arial" charset="0"/>
            </a:endParaRPr>
          </a:p>
        </p:txBody>
      </p:sp>
      <p:sp>
        <p:nvSpPr>
          <p:cNvPr id="52" name="Right Arrow 4">
            <a:extLst>
              <a:ext uri="{FF2B5EF4-FFF2-40B4-BE49-F238E27FC236}">
                <a16:creationId xmlns:a16="http://schemas.microsoft.com/office/drawing/2014/main" id="{21F18036-A3B1-4569-A5AD-0B40C80681D4}"/>
              </a:ext>
            </a:extLst>
          </p:cNvPr>
          <p:cNvSpPr/>
          <p:nvPr/>
        </p:nvSpPr>
        <p:spPr bwMode="gray">
          <a:xfrm>
            <a:off x="9421995" y="3675536"/>
            <a:ext cx="272814" cy="345775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1989" tIns="0" rIns="71989" bIns="359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pic>
        <p:nvPicPr>
          <p:cNvPr id="53" name="Grafik 56">
            <a:extLst>
              <a:ext uri="{FF2B5EF4-FFF2-40B4-BE49-F238E27FC236}">
                <a16:creationId xmlns:a16="http://schemas.microsoft.com/office/drawing/2014/main" id="{C4110E8B-0D9B-4C3F-90A4-756635101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442" y="1737625"/>
            <a:ext cx="1822583" cy="1158163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59E10D8-BF5B-49FB-AA10-DD4966363108}"/>
              </a:ext>
            </a:extLst>
          </p:cNvPr>
          <p:cNvGrpSpPr/>
          <p:nvPr/>
        </p:nvGrpSpPr>
        <p:grpSpPr>
          <a:xfrm>
            <a:off x="1363500" y="2993886"/>
            <a:ext cx="8800848" cy="2301465"/>
            <a:chOff x="1363500" y="2993886"/>
            <a:chExt cx="8800848" cy="2301465"/>
          </a:xfrm>
        </p:grpSpPr>
        <p:grpSp>
          <p:nvGrpSpPr>
            <p:cNvPr id="43" name="Gruppieren 46">
              <a:extLst>
                <a:ext uri="{FF2B5EF4-FFF2-40B4-BE49-F238E27FC236}">
                  <a16:creationId xmlns:a16="http://schemas.microsoft.com/office/drawing/2014/main" id="{E1280A1B-485F-4984-9D19-F4FC65D39126}"/>
                </a:ext>
              </a:extLst>
            </p:cNvPr>
            <p:cNvGrpSpPr/>
            <p:nvPr/>
          </p:nvGrpSpPr>
          <p:grpSpPr>
            <a:xfrm>
              <a:off x="1363500" y="3027311"/>
              <a:ext cx="8046369" cy="2268040"/>
              <a:chOff x="820956" y="2599665"/>
              <a:chExt cx="8047601" cy="2268388"/>
            </a:xfrm>
          </p:grpSpPr>
          <p:sp>
            <p:nvSpPr>
              <p:cNvPr id="44" name="Rectangle 53">
                <a:extLst>
                  <a:ext uri="{FF2B5EF4-FFF2-40B4-BE49-F238E27FC236}">
                    <a16:creationId xmlns:a16="http://schemas.microsoft.com/office/drawing/2014/main" id="{9946D768-C297-4024-8700-97256178E7FF}"/>
                  </a:ext>
                </a:extLst>
              </p:cNvPr>
              <p:cNvSpPr/>
              <p:nvPr/>
            </p:nvSpPr>
            <p:spPr bwMode="gray">
              <a:xfrm>
                <a:off x="829060" y="3191745"/>
                <a:ext cx="875538" cy="45586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1989" tIns="0" rIns="71989" bIns="35994" rtlCol="0" anchor="ctr"/>
              <a:lstStyle/>
              <a:p>
                <a:pPr indent="3174" defTabSz="457201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oneM2M</a:t>
                </a:r>
                <a:b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</a:br>
                <a: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Standard</a:t>
                </a:r>
                <a:b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</a:br>
                <a:r>
                  <a:rPr lang="de-DE" sz="1200" dirty="0" err="1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Platform</a:t>
                </a:r>
                <a:endParaRPr lang="de-DE" sz="1200" dirty="0">
                  <a:solidFill>
                    <a:srgbClr val="4B4B4B"/>
                  </a:solidFill>
                  <a:latin typeface="Tele-GroteskFet" pitchFamily="2" charset="0"/>
                  <a:cs typeface="Arial" charset="0"/>
                </a:endParaRPr>
              </a:p>
            </p:txBody>
          </p:sp>
          <p:sp>
            <p:nvSpPr>
              <p:cNvPr id="45" name="Rectangle 54">
                <a:extLst>
                  <a:ext uri="{FF2B5EF4-FFF2-40B4-BE49-F238E27FC236}">
                    <a16:creationId xmlns:a16="http://schemas.microsoft.com/office/drawing/2014/main" id="{8F1FCD64-C1CB-408F-8C50-5CF32D86F3E0}"/>
                  </a:ext>
                </a:extLst>
              </p:cNvPr>
              <p:cNvSpPr/>
              <p:nvPr/>
            </p:nvSpPr>
            <p:spPr bwMode="gray">
              <a:xfrm>
                <a:off x="864317" y="4412187"/>
                <a:ext cx="875538" cy="45586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1989" tIns="0" rIns="71989" bIns="35994" rtlCol="0" anchor="ctr"/>
              <a:lstStyle/>
              <a:p>
                <a:pPr indent="3174" defTabSz="457201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r>
                  <a:rPr lang="de-DE" sz="1200" dirty="0" err="1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Various</a:t>
                </a:r>
                <a:b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</a:br>
                <a: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Backend</a:t>
                </a:r>
                <a:b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</a:br>
                <a: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Systems</a:t>
                </a:r>
              </a:p>
            </p:txBody>
          </p:sp>
          <p:cxnSp>
            <p:nvCxnSpPr>
              <p:cNvPr id="47" name="Straight Connector 9">
                <a:extLst>
                  <a:ext uri="{FF2B5EF4-FFF2-40B4-BE49-F238E27FC236}">
                    <a16:creationId xmlns:a16="http://schemas.microsoft.com/office/drawing/2014/main" id="{5FA28894-308B-4510-9B7D-DF58B3760CBB}"/>
                  </a:ext>
                </a:extLst>
              </p:cNvPr>
              <p:cNvCxnSpPr/>
              <p:nvPr/>
            </p:nvCxnSpPr>
            <p:spPr>
              <a:xfrm>
                <a:off x="1868319" y="2773765"/>
                <a:ext cx="70002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Grafik 147">
                <a:extLst>
                  <a:ext uri="{FF2B5EF4-FFF2-40B4-BE49-F238E27FC236}">
                    <a16:creationId xmlns:a16="http://schemas.microsoft.com/office/drawing/2014/main" id="{A1EFC088-C60B-46F3-8F0C-283633C35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7543" y="3252561"/>
                <a:ext cx="548168" cy="341256"/>
              </a:xfrm>
              <a:prstGeom prst="rect">
                <a:avLst/>
              </a:prstGeom>
            </p:spPr>
          </p:pic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75AAD546-1C6C-44D3-B715-AAFE0DC3ABF2}"/>
                  </a:ext>
                </a:extLst>
              </p:cNvPr>
              <p:cNvSpPr/>
              <p:nvPr/>
            </p:nvSpPr>
            <p:spPr bwMode="gray">
              <a:xfrm>
                <a:off x="820956" y="2599665"/>
                <a:ext cx="875538" cy="45586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1989" tIns="0" rIns="71989" bIns="35994" rtlCol="0" anchor="ctr"/>
              <a:lstStyle/>
              <a:p>
                <a:pPr indent="3174" defTabSz="457201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oneM2M API </a:t>
                </a:r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3B5F2412-6886-437C-9027-FCB1AAC38062}"/>
                  </a:ext>
                </a:extLst>
              </p:cNvPr>
              <p:cNvSpPr/>
              <p:nvPr/>
            </p:nvSpPr>
            <p:spPr bwMode="gray">
              <a:xfrm>
                <a:off x="829059" y="3860965"/>
                <a:ext cx="1110974" cy="45586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1989" tIns="0" rIns="71989" bIns="35994" rtlCol="0" anchor="ctr"/>
              <a:lstStyle/>
              <a:p>
                <a:pPr indent="3174" defTabSz="457201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r>
                  <a:rPr lang="de-DE" sz="1200" dirty="0" err="1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Connectors</a:t>
                </a:r>
                <a:endParaRPr lang="de-DE" sz="1200" dirty="0">
                  <a:solidFill>
                    <a:srgbClr val="4B4B4B"/>
                  </a:solidFill>
                  <a:latin typeface="Tele-GroteskFet" pitchFamily="2" charset="0"/>
                  <a:cs typeface="Arial" charset="0"/>
                </a:endParaRPr>
              </a:p>
            </p:txBody>
          </p:sp>
        </p:grpSp>
        <p:pic>
          <p:nvPicPr>
            <p:cNvPr id="56" name="Picture 7">
              <a:extLst>
                <a:ext uri="{FF2B5EF4-FFF2-40B4-BE49-F238E27FC236}">
                  <a16:creationId xmlns:a16="http://schemas.microsoft.com/office/drawing/2014/main" id="{FFA46900-BDCB-4DBE-8A40-8EE711A7C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21975" y="2993886"/>
              <a:ext cx="542373" cy="406183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615FA2CE-801C-43EA-8D27-52241591E1AE}"/>
              </a:ext>
            </a:extLst>
          </p:cNvPr>
          <p:cNvSpPr txBox="1"/>
          <p:nvPr/>
        </p:nvSpPr>
        <p:spPr>
          <a:xfrm>
            <a:off x="5035593" y="6447451"/>
            <a:ext cx="5394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de-AT" sz="1100" dirty="0">
                <a:solidFill>
                  <a:schemeClr val="bg1">
                    <a:lumMod val="65000"/>
                  </a:schemeClr>
                </a:solidFill>
                <a:hlinkClick r:id="rId9"/>
              </a:rPr>
              <a:t>our-lighthouse-city-hamburg-deploys-onem2m-smart-city-standards-to-go-greener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73"/>
    </mc:Choice>
    <mc:Fallback xmlns="">
      <p:transition spd="slow" advTm="6277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FCA95-9FBC-41ED-A1B5-DC9BF2BD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092194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ETSI SmartM2M and oneM2M</a:t>
            </a:r>
            <a:br>
              <a:rPr lang="en-US" dirty="0"/>
            </a:br>
            <a:r>
              <a:rPr lang="en-US" dirty="0"/>
              <a:t>Smart Lifts IoT System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78F34D-8903-4C6B-8F70-A2957CA2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8729484-F6CD-49EB-A380-8A44EB504863}" type="slidenum">
              <a:rPr lang="en-US" smtClean="0"/>
              <a:t>17</a:t>
            </a:fld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D7BF4AA-A54B-445D-AC70-781BE9424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4" y="2043800"/>
            <a:ext cx="8306667" cy="429553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4D18A00-78BE-4446-B01E-77489F7DB329}"/>
              </a:ext>
            </a:extLst>
          </p:cNvPr>
          <p:cNvSpPr txBox="1"/>
          <p:nvPr/>
        </p:nvSpPr>
        <p:spPr>
          <a:xfrm>
            <a:off x="2532504" y="6231135"/>
            <a:ext cx="3206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hlinkClick r:id="rId3"/>
              </a:rPr>
              <a:t>Source: </a:t>
            </a:r>
            <a:r>
              <a:rPr lang="fi-FI" sz="1400" dirty="0">
                <a:hlinkClick r:id="rId3"/>
              </a:rPr>
              <a:t>ETSI TS 103 735 V1.1.2 (2021-07) </a:t>
            </a:r>
            <a:endParaRPr lang="en-US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7A8DC8-6D7B-41EA-9E09-1DFB02E3851E}"/>
              </a:ext>
            </a:extLst>
          </p:cNvPr>
          <p:cNvSpPr txBox="1"/>
          <p:nvPr/>
        </p:nvSpPr>
        <p:spPr>
          <a:xfrm>
            <a:off x="8368937" y="2460317"/>
            <a:ext cx="34962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dirty="0">
                <a:effectLst/>
                <a:latin typeface="+mj-lt"/>
              </a:rPr>
              <a:t>Members of the SME Alliance saw value in standardizing the collection of lift data to: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create a platform for collecting data from different manufacturers.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create innovative </a:t>
            </a:r>
            <a:r>
              <a:rPr lang="en-US" sz="1800" b="0" i="0" dirty="0">
                <a:effectLst/>
                <a:latin typeface="+mj-lt"/>
              </a:rPr>
              <a:t>services for building managers and tenants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Enhancements to SAREF were specified in SAREF4LIFT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F55139D-B997-4C27-9BA7-6E164AA79DD9}"/>
              </a:ext>
            </a:extLst>
          </p:cNvPr>
          <p:cNvSpPr txBox="1"/>
          <p:nvPr/>
        </p:nvSpPr>
        <p:spPr>
          <a:xfrm>
            <a:off x="334696" y="1335914"/>
            <a:ext cx="11530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Relying on the oneM2M standard suite the Smart Lift System was quickly specified in ETSI SmartM2M.</a:t>
            </a:r>
            <a:endParaRPr lang="de-AT" sz="2000" dirty="0"/>
          </a:p>
          <a:p>
            <a:r>
              <a:rPr lang="de-AT" sz="2000" dirty="0"/>
              <a:t>See </a:t>
            </a:r>
            <a:r>
              <a:rPr lang="de-AT" sz="2000" dirty="0" err="1"/>
              <a:t>below</a:t>
            </a:r>
            <a:r>
              <a:rPr lang="de-AT" sz="2000" dirty="0"/>
              <a:t>, </a:t>
            </a:r>
            <a:r>
              <a:rPr lang="de-AT" sz="2000" dirty="0" err="1"/>
              <a:t>the</a:t>
            </a:r>
            <a:r>
              <a:rPr lang="de-AT" sz="2000" dirty="0"/>
              <a:t> Smart Lift System (</a:t>
            </a:r>
            <a:r>
              <a:rPr lang="en-US" sz="2000" dirty="0"/>
              <a:t>SLS) mapped on oneM2M Entities and reference points (APIs).</a:t>
            </a:r>
          </a:p>
        </p:txBody>
      </p:sp>
    </p:spTree>
    <p:extLst>
      <p:ext uri="{BB962C8B-B14F-4D97-AF65-F5344CB8AC3E}">
        <p14:creationId xmlns:p14="http://schemas.microsoft.com/office/powerpoint/2010/main" val="28293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86"/>
    </mc:Choice>
    <mc:Fallback xmlns="">
      <p:transition spd="slow" advTm="12848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3E7500DF-7299-43A1-B15A-1A2D97E1F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137">
            <a:off x="520044" y="1007187"/>
            <a:ext cx="2088000" cy="29493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7814C2-0C44-497D-9AC0-57593D7C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365149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of Standards</a:t>
            </a:r>
            <a:br>
              <a:rPr lang="en-US" dirty="0"/>
            </a:br>
            <a:r>
              <a:rPr lang="en-US" dirty="0"/>
              <a:t>SAREF* – ETSI SmartM2M – oneM2M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D82CE1-C9E3-4CD9-99E3-B518C8CDD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375" y="1173569"/>
            <a:ext cx="8995929" cy="4748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Cross-domain usability of IoT devices for humans and machines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i.e. Special Task Force STF - 602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extends the SAREF application domains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reference to ETSI TS 103 735 Smart Lifts IoT System in TC SmartM2M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assure cross-sector semantic interoperability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field test for the SAREF Specification framework and workflow using the </a:t>
            </a:r>
            <a:r>
              <a:rPr lang="en-US" sz="1400" dirty="0">
                <a:hlinkClick r:id="rId4"/>
              </a:rPr>
              <a:t>SAREF Portal</a:t>
            </a:r>
            <a:r>
              <a:rPr lang="en-US" sz="1400" dirty="0"/>
              <a:t>**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supports the synergic use of SAREF and oneM2M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assuring full alignment between SAREF and the oneM2M semantic support (equivalence of core SAREF and the oneM2M base ontology)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providing normative guidelines for the usage of SAREF over the oneM2M system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assuring interoperability with the oneM2M SDT (mart Device Template) and the SAREF devices.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Deliverables (Rapporteur: Mauro Dragoni)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hlinkClick r:id="rId2"/>
              </a:rPr>
              <a:t>TS 103 410-11: SAREF4LIFT </a:t>
            </a:r>
            <a:r>
              <a:rPr lang="en-US" sz="1400" dirty="0"/>
              <a:t>published July 2021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hlinkClick r:id="rId5"/>
              </a:rPr>
              <a:t>TR 103 783: SAREF: SDT interoperability and oneM2M base ontology alignment</a:t>
            </a:r>
            <a:r>
              <a:rPr lang="en-US" sz="1400" dirty="0"/>
              <a:t> published May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hlinkClick r:id="rId6"/>
              </a:rPr>
              <a:t>TS 103 780: SAREF: oneM2M usage guidelines</a:t>
            </a:r>
            <a:r>
              <a:rPr lang="en-US" sz="1400" dirty="0"/>
              <a:t>. Published August 2022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01CFA4-5F99-4E43-AAAD-60533D17F101}"/>
              </a:ext>
            </a:extLst>
          </p:cNvPr>
          <p:cNvSpPr txBox="1"/>
          <p:nvPr/>
        </p:nvSpPr>
        <p:spPr>
          <a:xfrm>
            <a:off x="8083228" y="6049977"/>
            <a:ext cx="3892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https://portal.etsi.org/STF/STFs/STF-Homepages/STF602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B34A6CE-9F57-4AD3-AD89-5661B950D939}"/>
              </a:ext>
            </a:extLst>
          </p:cNvPr>
          <p:cNvSpPr txBox="1"/>
          <p:nvPr/>
        </p:nvSpPr>
        <p:spPr>
          <a:xfrm>
            <a:off x="3767329" y="6050075"/>
            <a:ext cx="2977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/>
              <a:t>*SAREF.. Smart </a:t>
            </a:r>
            <a:r>
              <a:rPr lang="de-AT" sz="1100" dirty="0" err="1"/>
              <a:t>Applications</a:t>
            </a:r>
            <a:r>
              <a:rPr lang="de-AT" sz="1100" dirty="0"/>
              <a:t> </a:t>
            </a:r>
            <a:r>
              <a:rPr lang="de-AT" sz="1100" dirty="0" err="1"/>
              <a:t>REFerence</a:t>
            </a:r>
            <a:r>
              <a:rPr lang="de-AT" sz="1100" dirty="0"/>
              <a:t> </a:t>
            </a:r>
            <a:r>
              <a:rPr lang="de-AT" sz="1100" dirty="0" err="1"/>
              <a:t>Ontology</a:t>
            </a:r>
            <a:endParaRPr lang="en-US" sz="11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3B83614-1EF6-4102-B1D7-1AE583322EE4}"/>
              </a:ext>
            </a:extLst>
          </p:cNvPr>
          <p:cNvSpPr txBox="1"/>
          <p:nvPr/>
        </p:nvSpPr>
        <p:spPr>
          <a:xfrm>
            <a:off x="3706365" y="6250722"/>
            <a:ext cx="8275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/>
              <a:t>**SAREF Portal.. </a:t>
            </a:r>
            <a:r>
              <a:rPr lang="en-US" sz="1100" dirty="0"/>
              <a:t>Official ETSI portal for SAREF contains pointers to the SAREF ontologies and SAREF-related work items: https://saref.etsi.org/ </a:t>
            </a:r>
          </a:p>
        </p:txBody>
      </p:sp>
      <p:pic>
        <p:nvPicPr>
          <p:cNvPr id="11" name="Grafik 10" descr="Ein Bild, das Text enthält.&#10;&#10;Automatisch generierte Beschreibung">
            <a:hlinkClick r:id="rId5"/>
            <a:extLst>
              <a:ext uri="{FF2B5EF4-FFF2-40B4-BE49-F238E27FC236}">
                <a16:creationId xmlns:a16="http://schemas.microsoft.com/office/drawing/2014/main" id="{149159F0-3830-4096-A4AA-470B2DCE35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927">
            <a:off x="378644" y="2642081"/>
            <a:ext cx="2088000" cy="2953030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hlinkClick r:id="rId6"/>
            <a:extLst>
              <a:ext uri="{FF2B5EF4-FFF2-40B4-BE49-F238E27FC236}">
                <a16:creationId xmlns:a16="http://schemas.microsoft.com/office/drawing/2014/main" id="{726456FD-88C0-4137-A223-3635F91FA7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417">
            <a:off x="645049" y="4395629"/>
            <a:ext cx="2088000" cy="29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07"/>
    </mc:Choice>
    <mc:Fallback xmlns="">
      <p:transition spd="slow" advTm="8340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19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0E496C2-69A3-4444-9046-D448A22EEA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8545" y="1173570"/>
            <a:ext cx="10685576" cy="4820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oneM2M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is a global open standard, not controlled by a single private company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specifies a common set of horizontal IoT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architecture, common services functions,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enables data interoperability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Information model, semantics, ontology-based interoperability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interworks with existing IoT technologies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has interoperability testing and a certification program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standardized APIs simplify the life for the IoT ecosystem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minimize development, deployment &amp; maintenance costs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is a mature and a commercially deployed technology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545" y="0"/>
            <a:ext cx="9168723" cy="1173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Takeaways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756100" y="2918284"/>
            <a:ext cx="28068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oneM2M release 4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Ratification: Q4 2022</a:t>
            </a:r>
          </a:p>
          <a:p>
            <a:pPr algn="ctr"/>
            <a:endParaRPr lang="en-US" sz="2400" dirty="0">
              <a:solidFill>
                <a:schemeClr val="accent2"/>
              </a:solidFill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Work in progress on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oneM2M Release 5</a:t>
            </a:r>
          </a:p>
        </p:txBody>
      </p:sp>
    </p:spTree>
    <p:extLst>
      <p:ext uri="{BB962C8B-B14F-4D97-AF65-F5344CB8AC3E}">
        <p14:creationId xmlns:p14="http://schemas.microsoft.com/office/powerpoint/2010/main" val="1851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32"/>
    </mc:Choice>
    <mc:Fallback xmlns="">
      <p:transition spd="slow" advTm="473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1624" y="1303030"/>
            <a:ext cx="8969376" cy="395486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3" name="Connecteur droit 110"/>
          <p:cNvCxnSpPr>
            <a:cxnSpLocks/>
            <a:endCxn id="42" idx="0"/>
          </p:cNvCxnSpPr>
          <p:nvPr/>
        </p:nvCxnSpPr>
        <p:spPr>
          <a:xfrm flipH="1" flipV="1">
            <a:off x="5440146" y="1327182"/>
            <a:ext cx="3305428" cy="2239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38"/>
          <p:cNvCxnSpPr>
            <a:cxnSpLocks/>
            <a:endCxn id="42" idx="0"/>
          </p:cNvCxnSpPr>
          <p:nvPr/>
        </p:nvCxnSpPr>
        <p:spPr>
          <a:xfrm flipV="1">
            <a:off x="2006635" y="1327182"/>
            <a:ext cx="3433511" cy="1933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05"/>
          <p:cNvCxnSpPr>
            <a:cxnSpLocks/>
            <a:endCxn id="42" idx="0"/>
          </p:cNvCxnSpPr>
          <p:nvPr/>
        </p:nvCxnSpPr>
        <p:spPr>
          <a:xfrm flipV="1">
            <a:off x="2887697" y="1327182"/>
            <a:ext cx="2552449" cy="1923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06"/>
          <p:cNvCxnSpPr>
            <a:cxnSpLocks/>
            <a:endCxn id="42" idx="2"/>
          </p:cNvCxnSpPr>
          <p:nvPr/>
        </p:nvCxnSpPr>
        <p:spPr>
          <a:xfrm flipV="1">
            <a:off x="5102259" y="1760569"/>
            <a:ext cx="337887" cy="1320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07"/>
          <p:cNvCxnSpPr>
            <a:cxnSpLocks/>
            <a:endCxn id="42" idx="0"/>
          </p:cNvCxnSpPr>
          <p:nvPr/>
        </p:nvCxnSpPr>
        <p:spPr>
          <a:xfrm flipH="1" flipV="1">
            <a:off x="5440146" y="1327182"/>
            <a:ext cx="1871916" cy="2023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08"/>
          <p:cNvCxnSpPr>
            <a:cxnSpLocks/>
            <a:stCxn id="42" idx="0"/>
          </p:cNvCxnSpPr>
          <p:nvPr/>
        </p:nvCxnSpPr>
        <p:spPr>
          <a:xfrm>
            <a:off x="5440146" y="1327182"/>
            <a:ext cx="2506913" cy="2023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09"/>
          <p:cNvCxnSpPr>
            <a:cxnSpLocks/>
            <a:stCxn id="42" idx="0"/>
          </p:cNvCxnSpPr>
          <p:nvPr/>
        </p:nvCxnSpPr>
        <p:spPr>
          <a:xfrm>
            <a:off x="5440146" y="1327182"/>
            <a:ext cx="3305427" cy="1801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e 18"/>
          <p:cNvGrpSpPr>
            <a:grpSpLocks/>
          </p:cNvGrpSpPr>
          <p:nvPr/>
        </p:nvGrpSpPr>
        <p:grpSpPr bwMode="auto">
          <a:xfrm>
            <a:off x="4803381" y="2913929"/>
            <a:ext cx="1055688" cy="433387"/>
            <a:chOff x="3886200" y="4881632"/>
            <a:chExt cx="1054800" cy="432000"/>
          </a:xfrm>
        </p:grpSpPr>
        <p:sp>
          <p:nvSpPr>
            <p:cNvPr id="21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e 19"/>
          <p:cNvGrpSpPr>
            <a:grpSpLocks/>
          </p:cNvGrpSpPr>
          <p:nvPr/>
        </p:nvGrpSpPr>
        <p:grpSpPr bwMode="auto">
          <a:xfrm>
            <a:off x="7910119" y="3179040"/>
            <a:ext cx="684212" cy="431800"/>
            <a:chOff x="6912212" y="3380691"/>
            <a:chExt cx="684000" cy="432000"/>
          </a:xfrm>
        </p:grpSpPr>
        <p:sp>
          <p:nvSpPr>
            <p:cNvPr id="24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e 20"/>
          <p:cNvGrpSpPr>
            <a:grpSpLocks/>
          </p:cNvGrpSpPr>
          <p:nvPr/>
        </p:nvGrpSpPr>
        <p:grpSpPr bwMode="auto">
          <a:xfrm>
            <a:off x="7400531" y="3185390"/>
            <a:ext cx="431800" cy="431800"/>
            <a:chOff x="5221831" y="4419600"/>
            <a:chExt cx="432000" cy="432000"/>
          </a:xfrm>
        </p:grpSpPr>
        <p:sp>
          <p:nvSpPr>
            <p:cNvPr id="27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8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e 65"/>
          <p:cNvGrpSpPr>
            <a:grpSpLocks/>
          </p:cNvGrpSpPr>
          <p:nvPr/>
        </p:nvGrpSpPr>
        <p:grpSpPr bwMode="auto">
          <a:xfrm>
            <a:off x="2852344" y="3093315"/>
            <a:ext cx="679450" cy="431800"/>
            <a:chOff x="1975800" y="3295184"/>
            <a:chExt cx="680400" cy="432000"/>
          </a:xfrm>
        </p:grpSpPr>
        <p:sp>
          <p:nvSpPr>
            <p:cNvPr id="3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e 66"/>
          <p:cNvGrpSpPr>
            <a:grpSpLocks/>
          </p:cNvGrpSpPr>
          <p:nvPr/>
        </p:nvGrpSpPr>
        <p:grpSpPr bwMode="auto">
          <a:xfrm>
            <a:off x="1847457" y="3094903"/>
            <a:ext cx="792163" cy="431800"/>
            <a:chOff x="971400" y="3296484"/>
            <a:chExt cx="792000" cy="432000"/>
          </a:xfrm>
        </p:grpSpPr>
        <p:sp>
          <p:nvSpPr>
            <p:cNvPr id="33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e 5"/>
          <p:cNvGrpSpPr>
            <a:grpSpLocks/>
          </p:cNvGrpSpPr>
          <p:nvPr/>
        </p:nvGrpSpPr>
        <p:grpSpPr bwMode="auto">
          <a:xfrm>
            <a:off x="8689582" y="3404465"/>
            <a:ext cx="720725" cy="431800"/>
            <a:chOff x="7737806" y="3683697"/>
            <a:chExt cx="720000" cy="432000"/>
          </a:xfrm>
        </p:grpSpPr>
        <p:sp>
          <p:nvSpPr>
            <p:cNvPr id="36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e 4"/>
          <p:cNvGrpSpPr>
            <a:grpSpLocks/>
          </p:cNvGrpSpPr>
          <p:nvPr/>
        </p:nvGrpSpPr>
        <p:grpSpPr bwMode="auto">
          <a:xfrm>
            <a:off x="8689582" y="2936154"/>
            <a:ext cx="720725" cy="433387"/>
            <a:chOff x="7883605" y="3235816"/>
            <a:chExt cx="720000" cy="432000"/>
          </a:xfrm>
        </p:grpSpPr>
        <p:sp>
          <p:nvSpPr>
            <p:cNvPr id="39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1" name="Connecteur droit 53"/>
          <p:cNvCxnSpPr>
            <a:cxnSpLocks/>
            <a:endCxn id="42" idx="0"/>
          </p:cNvCxnSpPr>
          <p:nvPr/>
        </p:nvCxnSpPr>
        <p:spPr>
          <a:xfrm flipH="1" flipV="1">
            <a:off x="5440146" y="1327182"/>
            <a:ext cx="1422654" cy="2492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ounded Rectangle 14"/>
          <p:cNvSpPr/>
          <p:nvPr/>
        </p:nvSpPr>
        <p:spPr>
          <a:xfrm>
            <a:off x="3162334" y="1327182"/>
            <a:ext cx="4555623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Myriad Pro"/>
              </a:rPr>
              <a:t>More than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Myriad Pro"/>
              </a:rPr>
              <a:t>200 member organizations in oneM2M</a:t>
            </a:r>
          </a:p>
        </p:txBody>
      </p:sp>
      <p:grpSp>
        <p:nvGrpSpPr>
          <p:cNvPr id="43" name="Groupe 2"/>
          <p:cNvGrpSpPr>
            <a:grpSpLocks/>
          </p:cNvGrpSpPr>
          <p:nvPr/>
        </p:nvGrpSpPr>
        <p:grpSpPr bwMode="auto">
          <a:xfrm>
            <a:off x="6790932" y="3652115"/>
            <a:ext cx="752475" cy="433388"/>
            <a:chOff x="479713" y="5004453"/>
            <a:chExt cx="752400" cy="433387"/>
          </a:xfrm>
        </p:grpSpPr>
        <p:sp>
          <p:nvSpPr>
            <p:cNvPr id="44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oneM2M Partnership Project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40462B-1C33-4865-A3E3-CEB947AABA8E}"/>
              </a:ext>
            </a:extLst>
          </p:cNvPr>
          <p:cNvGrpSpPr/>
          <p:nvPr/>
        </p:nvGrpSpPr>
        <p:grpSpPr>
          <a:xfrm>
            <a:off x="4391822" y="5294008"/>
            <a:ext cx="2008980" cy="524632"/>
            <a:chOff x="8558214" y="5488508"/>
            <a:chExt cx="2008980" cy="524632"/>
          </a:xfrm>
        </p:grpSpPr>
        <p:sp>
          <p:nvSpPr>
            <p:cNvPr id="55" name="Rounded Rectangle 14"/>
            <p:cNvSpPr/>
            <p:nvPr/>
          </p:nvSpPr>
          <p:spPr bwMode="auto">
            <a:xfrm>
              <a:off x="8558214" y="5488508"/>
              <a:ext cx="2008980" cy="5246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DAF238B-508A-482D-9F79-6FFF56428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224" y="5601324"/>
              <a:ext cx="1895676" cy="318984"/>
            </a:xfrm>
            <a:prstGeom prst="rect">
              <a:avLst/>
            </a:prstGeom>
          </p:spPr>
        </p:pic>
      </p:grpSp>
      <p:sp>
        <p:nvSpPr>
          <p:cNvPr id="54" name="Textfeld 53"/>
          <p:cNvSpPr txBox="1"/>
          <p:nvPr/>
        </p:nvSpPr>
        <p:spPr>
          <a:xfrm>
            <a:off x="9228756" y="1308239"/>
            <a:ext cx="246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founded</a:t>
            </a:r>
            <a:r>
              <a:rPr lang="en-US" sz="1600" baseline="30000" dirty="0">
                <a:latin typeface="Myriad Pro"/>
              </a:rPr>
              <a:t>1</a:t>
            </a:r>
            <a:r>
              <a:rPr lang="en-US" sz="1600" dirty="0">
                <a:latin typeface="Myriad Pro"/>
              </a:rPr>
              <a:t> July, 24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 2012</a:t>
            </a:r>
          </a:p>
          <a:p>
            <a:r>
              <a:rPr lang="en-US" sz="1600" dirty="0">
                <a:latin typeface="Myriad Pro"/>
              </a:rPr>
              <a:t>TP#1: Sep 24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-29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 2012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9251073" y="1893014"/>
            <a:ext cx="3076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Myriad Pro"/>
              </a:rPr>
              <a:t>[1] </a:t>
            </a:r>
            <a:r>
              <a:rPr lang="en-US" sz="900" dirty="0">
                <a:latin typeface="Myriad Pro"/>
                <a:hlinkClick r:id="rId13"/>
              </a:rPr>
              <a:t>Partnership Agreement</a:t>
            </a:r>
            <a:r>
              <a:rPr lang="en-US" sz="900" dirty="0">
                <a:latin typeface="Myriad Pro"/>
              </a:rPr>
              <a:t> V 2.0 (Approved March 2013)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DDACA26C-C224-4824-82B6-1BBCCE79A5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9" y="5175236"/>
            <a:ext cx="647513" cy="750089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CF98F80C-006F-408A-B333-A639658D1B57}"/>
              </a:ext>
            </a:extLst>
          </p:cNvPr>
          <p:cNvSpPr txBox="1"/>
          <p:nvPr/>
        </p:nvSpPr>
        <p:spPr>
          <a:xfrm>
            <a:off x="1483162" y="5257892"/>
            <a:ext cx="2487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yriad Pro"/>
              </a:rPr>
              <a:t>e.g. Release 2 transposition</a:t>
            </a:r>
          </a:p>
          <a:p>
            <a:r>
              <a:rPr lang="en-US" sz="1600" dirty="0">
                <a:latin typeface="Myriad Pro"/>
              </a:rPr>
              <a:t>ITU-T SG20 Y.4500.x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A0ABB1E-1317-41F0-9E2C-95EFBB60142E}"/>
              </a:ext>
            </a:extLst>
          </p:cNvPr>
          <p:cNvSpPr txBox="1"/>
          <p:nvPr/>
        </p:nvSpPr>
        <p:spPr>
          <a:xfrm>
            <a:off x="9651637" y="3554522"/>
            <a:ext cx="1580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=&gt; Reuse </a:t>
            </a:r>
            <a:r>
              <a:rPr lang="en-US" sz="1200" i="1" dirty="0">
                <a:latin typeface="Myriad Pro"/>
              </a:rPr>
              <a:t>e.g.</a:t>
            </a:r>
            <a:endParaRPr lang="en-US" sz="1600" i="1" dirty="0">
              <a:latin typeface="Myriad Pro"/>
            </a:endParaRPr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923CC33-B9BD-47F0-AF5F-663A633009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31" y="3937136"/>
            <a:ext cx="895635" cy="183459"/>
          </a:xfrm>
          <a:prstGeom prst="rect">
            <a:avLst/>
          </a:prstGeom>
        </p:spPr>
      </p:pic>
      <p:pic>
        <p:nvPicPr>
          <p:cNvPr id="50" name="Picture 25">
            <a:extLst>
              <a:ext uri="{FF2B5EF4-FFF2-40B4-BE49-F238E27FC236}">
                <a16:creationId xmlns:a16="http://schemas.microsoft.com/office/drawing/2014/main" id="{D9DBEA06-E24C-4E9B-A470-6CE5B0C7A69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90" y="3916192"/>
            <a:ext cx="783902" cy="225348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FC0EE4E0-2A21-41F0-9A3A-1394B3D699E9}"/>
              </a:ext>
            </a:extLst>
          </p:cNvPr>
          <p:cNvSpPr txBox="1"/>
          <p:nvPr/>
        </p:nvSpPr>
        <p:spPr>
          <a:xfrm>
            <a:off x="11437021" y="3854546"/>
            <a:ext cx="521213" cy="34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HGI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31AE389-27C9-49BB-9C11-3B0A1FC72E89}"/>
              </a:ext>
            </a:extLst>
          </p:cNvPr>
          <p:cNvSpPr txBox="1"/>
          <p:nvPr/>
        </p:nvSpPr>
        <p:spPr>
          <a:xfrm>
            <a:off x="9623129" y="2982774"/>
            <a:ext cx="246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Join forces </a:t>
            </a:r>
            <a:br>
              <a:rPr lang="en-US" sz="1600" dirty="0">
                <a:latin typeface="Myriad Pro"/>
              </a:rPr>
            </a:br>
            <a:r>
              <a:rPr lang="en-US" sz="1600" dirty="0">
                <a:latin typeface="Myriad Pro"/>
              </a:rPr>
              <a:t>=&gt; reduce fragmentation</a:t>
            </a:r>
          </a:p>
        </p:txBody>
      </p:sp>
      <p:sp>
        <p:nvSpPr>
          <p:cNvPr id="58" name="TextBox 1">
            <a:extLst>
              <a:ext uri="{FF2B5EF4-FFF2-40B4-BE49-F238E27FC236}">
                <a16:creationId xmlns:a16="http://schemas.microsoft.com/office/drawing/2014/main" id="{B8774459-9451-4323-A84E-0E08F682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72" y="6025670"/>
            <a:ext cx="9023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7"/>
              </a:rPr>
              <a:t>www.oneM2M.org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documents and specifications are publically available</a:t>
            </a:r>
          </a:p>
        </p:txBody>
      </p:sp>
    </p:spTree>
    <p:extLst>
      <p:ext uri="{BB962C8B-B14F-4D97-AF65-F5344CB8AC3E}">
        <p14:creationId xmlns:p14="http://schemas.microsoft.com/office/powerpoint/2010/main" val="25399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6465"/>
    </mc:Choice>
    <mc:Fallback xmlns="">
      <p:transition spd="slow" advTm="3646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34799" y="0"/>
            <a:ext cx="8026685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C63133"/>
                </a:solidFill>
                <a:latin typeface="Arial"/>
              </a:rPr>
              <a:t>oneM2M Tutorials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4800" y="2198078"/>
            <a:ext cx="5761200" cy="3968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2000" b="1" spc="-1" dirty="0">
                <a:solidFill>
                  <a:srgbClr val="545054"/>
                </a:solidFill>
                <a:latin typeface="Arial"/>
              </a:rPr>
              <a:t>oneM2M Wiki</a:t>
            </a:r>
            <a:br>
              <a:rPr lang="en-US" sz="2000" spc="-1" dirty="0">
                <a:solidFill>
                  <a:srgbClr val="545054"/>
                </a:solidFill>
                <a:latin typeface="Arial"/>
              </a:rPr>
            </a:br>
            <a:r>
              <a:rPr lang="en-US" sz="1400" spc="-1" dirty="0">
                <a:solidFill>
                  <a:srgbClr val="545054"/>
                </a:solidFill>
                <a:latin typeface="Arial"/>
                <a:hlinkClick r:id="rId2"/>
              </a:rPr>
              <a:t>https://wiki.onem2m.org/index.php?title=OneM2M_Jupyter_Notebooks</a:t>
            </a:r>
            <a:endParaRPr lang="en-US" sz="1400" spc="-1" dirty="0">
              <a:solidFill>
                <a:srgbClr val="545054"/>
              </a:solidFill>
              <a:latin typeface="Arial"/>
            </a:endParaRP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2000" b="1" spc="-1" dirty="0">
                <a:solidFill>
                  <a:srgbClr val="545054"/>
                </a:solidFill>
                <a:latin typeface="Arial"/>
              </a:rPr>
              <a:t>YouTube</a:t>
            </a:r>
            <a:br>
              <a:rPr lang="en-US" sz="2000" spc="-1" dirty="0">
                <a:solidFill>
                  <a:srgbClr val="545054"/>
                </a:solidFill>
                <a:latin typeface="Arial"/>
              </a:rPr>
            </a:br>
            <a:r>
              <a:rPr lang="en-US" sz="1400" spc="-1" dirty="0">
                <a:solidFill>
                  <a:srgbClr val="545054"/>
                </a:solidFill>
                <a:latin typeface="Arial"/>
                <a:hlinkClick r:id="rId3"/>
              </a:rPr>
              <a:t>https://www.youtube.com/playlist?list=PLDd4EJmw5gUnA_d1RgYnxrOrYeYuHdH5u</a:t>
            </a:r>
            <a:r>
              <a:rPr lang="en-US" sz="1400" spc="-1" dirty="0">
                <a:solidFill>
                  <a:srgbClr val="545054"/>
                </a:solidFill>
                <a:highlight>
                  <a:srgbClr val="FFFF00"/>
                </a:highlight>
                <a:latin typeface="Arial"/>
              </a:rPr>
              <a:t> </a:t>
            </a:r>
            <a:endParaRPr lang="en-US" sz="1400" spc="-1" dirty="0">
              <a:solidFill>
                <a:srgbClr val="545054"/>
              </a:solidFill>
              <a:latin typeface="Arial"/>
            </a:endParaRP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2000" b="1" spc="-1" dirty="0">
                <a:solidFill>
                  <a:srgbClr val="545054"/>
                </a:solidFill>
                <a:latin typeface="Arial"/>
              </a:rPr>
              <a:t>GitHub &amp; Discussions</a:t>
            </a:r>
            <a:br>
              <a:rPr lang="en-US" sz="2000" spc="-1" dirty="0">
                <a:solidFill>
                  <a:srgbClr val="545054"/>
                </a:solidFill>
                <a:latin typeface="Arial"/>
              </a:rPr>
            </a:br>
            <a:r>
              <a:rPr lang="en-US" sz="1400" spc="-1" dirty="0">
                <a:solidFill>
                  <a:srgbClr val="545054"/>
                </a:solidFill>
                <a:latin typeface="Arial"/>
                <a:hlinkClick r:id="rId4"/>
              </a:rPr>
              <a:t>https://github.com/oneM2M/onem2m-jupyter-notebooks</a:t>
            </a:r>
            <a:endParaRPr lang="en-US" sz="1400" spc="-1" dirty="0">
              <a:solidFill>
                <a:srgbClr val="545054"/>
              </a:solidFill>
              <a:latin typeface="Arial"/>
            </a:endParaRP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1400" spc="-1" dirty="0">
                <a:solidFill>
                  <a:srgbClr val="545054"/>
                </a:solidFill>
                <a:latin typeface="Arial"/>
                <a:hlinkClick r:id="rId5"/>
              </a:rPr>
              <a:t>https://github.com/oneM2M/onem2m-jupyter-notebooks/discussions</a:t>
            </a:r>
            <a:r>
              <a:rPr lang="en-US" sz="1400" spc="-1" dirty="0">
                <a:solidFill>
                  <a:srgbClr val="545054"/>
                </a:solidFill>
                <a:latin typeface="Arial"/>
              </a:rPr>
              <a:t> </a:t>
            </a: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2000" b="1" spc="-1" dirty="0" err="1">
                <a:solidFill>
                  <a:srgbClr val="545054"/>
                </a:solidFill>
                <a:latin typeface="Arial"/>
              </a:rPr>
              <a:t>MyBinder</a:t>
            </a:r>
            <a:r>
              <a:rPr lang="en-US" sz="2000" b="1" spc="-1" dirty="0">
                <a:solidFill>
                  <a:srgbClr val="545054"/>
                </a:solidFill>
                <a:latin typeface="Arial"/>
              </a:rPr>
              <a:t> Runtime</a:t>
            </a:r>
            <a:br>
              <a:rPr lang="en-US" sz="2000" b="1" spc="-1" dirty="0">
                <a:solidFill>
                  <a:srgbClr val="545054"/>
                </a:solidFill>
                <a:latin typeface="Arial"/>
              </a:rPr>
            </a:br>
            <a:r>
              <a:rPr lang="en-US" sz="1400" spc="-1" dirty="0">
                <a:solidFill>
                  <a:srgbClr val="545054"/>
                </a:solidFill>
                <a:latin typeface="Arial"/>
                <a:hlinkClick r:id="rId6"/>
              </a:rPr>
              <a:t>https://mybinder.org/v2/gh/oneM2M/onem2m-jupyter-notebooks/master?urlpath=lab/tree/__START__.ipynb</a:t>
            </a:r>
            <a:r>
              <a:rPr lang="en-US" sz="1400" spc="-1" dirty="0">
                <a:solidFill>
                  <a:srgbClr val="545054"/>
                </a:solidFill>
                <a:latin typeface="Arial"/>
              </a:rPr>
              <a:t> </a:t>
            </a:r>
            <a:endParaRPr lang="en-US" sz="2000" spc="-1" dirty="0">
              <a:solidFill>
                <a:srgbClr val="545054"/>
              </a:solidFill>
              <a:latin typeface="Arial"/>
            </a:endParaRP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Tx/>
              <a:buChar char="-"/>
            </a:pPr>
            <a:endParaRPr lang="en-US" b="0" strike="noStrike" spc="-1" dirty="0">
              <a:solidFill>
                <a:srgbClr val="545054"/>
              </a:solidFill>
              <a:latin typeface="Arial"/>
            </a:endParaRP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496FB42C-B6D0-4252-8092-E200816E0DBE}"/>
              </a:ext>
            </a:extLst>
          </p:cNvPr>
          <p:cNvSpPr/>
          <p:nvPr/>
        </p:nvSpPr>
        <p:spPr>
          <a:xfrm>
            <a:off x="334799" y="1291777"/>
            <a:ext cx="8897123" cy="607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2000" spc="-1" dirty="0">
                <a:solidFill>
                  <a:srgbClr val="545054"/>
                </a:solidFill>
                <a:latin typeface="Arial"/>
              </a:rPr>
              <a:t>The first set of the 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oneM2M Tutorials using 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Jupyter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 Notebooks</a:t>
            </a:r>
            <a:r>
              <a:rPr lang="en-US" sz="2000" spc="-1" dirty="0">
                <a:solidFill>
                  <a:srgbClr val="545054"/>
                </a:solidFill>
                <a:latin typeface="Arial"/>
              </a:rPr>
              <a:t> is now online!</a:t>
            </a:r>
            <a:endParaRPr lang="en-US" b="0" strike="noStrike" spc="-1" dirty="0">
              <a:solidFill>
                <a:srgbClr val="545054"/>
              </a:solidFill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42FC34-D153-49F6-ABF8-58D326EB9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480" y="1779379"/>
            <a:ext cx="5040883" cy="21618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4CC346-6CC3-4637-8C2B-17E104941C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180" y="3375341"/>
            <a:ext cx="4523005" cy="25395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29F8D2C-5E2A-433B-9142-A7A2A78BC2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9150" y="4152748"/>
            <a:ext cx="2761665" cy="22504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28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1"/>
    </mc:Choice>
    <mc:Fallback xmlns="">
      <p:transition spd="slow" advTm="147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E24EA-AAAB-4144-B7D5-84EEE9C3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418648" cy="1173570"/>
          </a:xfrm>
        </p:spPr>
        <p:txBody>
          <a:bodyPr>
            <a:normAutofit/>
          </a:bodyPr>
          <a:lstStyle/>
          <a:p>
            <a:r>
              <a:rPr lang="en-US" dirty="0"/>
              <a:t>For more information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7E643-C668-42A0-A64D-4DDDEE53BC6A}"/>
              </a:ext>
            </a:extLst>
          </p:cNvPr>
          <p:cNvSpPr txBox="1"/>
          <p:nvPr/>
        </p:nvSpPr>
        <p:spPr>
          <a:xfrm>
            <a:off x="2990630" y="1806177"/>
            <a:ext cx="6210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B42025"/>
                </a:solidFill>
              </a:rPr>
              <a:t> visit www.oneM2M.org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0CA74-939A-4933-AE09-BD9EF091A78A}"/>
              </a:ext>
            </a:extLst>
          </p:cNvPr>
          <p:cNvSpPr txBox="1"/>
          <p:nvPr/>
        </p:nvSpPr>
        <p:spPr>
          <a:xfrm>
            <a:off x="931797" y="2979535"/>
            <a:ext cx="103284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Executive Viewpoints 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https://onem2m.org/insights/executive-viewpoints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oneM2M in the News 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https://onem2m.org/news-events/newsmenu/onem2m-in-the-news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Technical Specifications 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https://onem2m.org/technical/published-drafts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Roland Hechwartner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 roland.hechwartner@magenta.at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7"/>
    </mc:Choice>
    <mc:Fallback xmlns="">
      <p:transition spd="slow" advTm="477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41EEC-5FE8-4E18-91CC-0E747972B6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6600" dirty="0" err="1">
                <a:solidFill>
                  <a:schemeClr val="accent1"/>
                </a:solidFill>
              </a:rPr>
              <a:t>Thank</a:t>
            </a:r>
            <a:r>
              <a:rPr lang="de-AT" sz="6600" dirty="0">
                <a:solidFill>
                  <a:schemeClr val="accent1"/>
                </a:solidFill>
              </a:rPr>
              <a:t> </a:t>
            </a:r>
            <a:r>
              <a:rPr lang="de-AT" sz="6600" dirty="0" err="1">
                <a:solidFill>
                  <a:schemeClr val="accent1"/>
                </a:solidFill>
              </a:rPr>
              <a:t>You</a:t>
            </a:r>
            <a:r>
              <a:rPr lang="de-AT" sz="6600" dirty="0">
                <a:solidFill>
                  <a:schemeClr val="accent1"/>
                </a:solidFill>
              </a:rPr>
              <a:t>!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DF8E4527-544A-45B7-8B78-99F6F9180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81306"/>
            <a:ext cx="9144000" cy="1655762"/>
          </a:xfrm>
        </p:spPr>
        <p:txBody>
          <a:bodyPr/>
          <a:lstStyle/>
          <a:p>
            <a:r>
              <a:rPr lang="de-AT" dirty="0"/>
              <a:t>Roland Hechwartner</a:t>
            </a:r>
          </a:p>
          <a:p>
            <a:r>
              <a:rPr lang="de-AT" dirty="0"/>
              <a:t>roland.hechwartner@magenta.at</a:t>
            </a:r>
            <a:endParaRPr lang="en-US" dirty="0"/>
          </a:p>
        </p:txBody>
      </p:sp>
      <p:pic>
        <p:nvPicPr>
          <p:cNvPr id="5" name="Graphic 2">
            <a:hlinkClick r:id="rId2"/>
            <a:extLst>
              <a:ext uri="{FF2B5EF4-FFF2-40B4-BE49-F238E27FC236}">
                <a16:creationId xmlns:a16="http://schemas.microsoft.com/office/drawing/2014/main" id="{34628A18-80F6-4D10-BD9A-6DD3C803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6" name="Graphic 6">
            <a:hlinkClick r:id="rId5"/>
            <a:extLst>
              <a:ext uri="{FF2B5EF4-FFF2-40B4-BE49-F238E27FC236}">
                <a16:creationId xmlns:a16="http://schemas.microsoft.com/office/drawing/2014/main" id="{89ECFBB5-BC6A-416E-B143-69F4C9FB0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7" name="Graphic 8">
            <a:hlinkClick r:id="rId8"/>
            <a:extLst>
              <a:ext uri="{FF2B5EF4-FFF2-40B4-BE49-F238E27FC236}">
                <a16:creationId xmlns:a16="http://schemas.microsoft.com/office/drawing/2014/main" id="{0FEF56F1-3E13-448D-A722-EA8EAC970D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8" name="Graphic 10">
            <a:hlinkClick r:id="rId11"/>
            <a:extLst>
              <a:ext uri="{FF2B5EF4-FFF2-40B4-BE49-F238E27FC236}">
                <a16:creationId xmlns:a16="http://schemas.microsoft.com/office/drawing/2014/main" id="{9A81CE7B-3179-46F4-A0F5-FC663D5FA5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9" name="Graphic 12">
            <a:hlinkClick r:id="rId14"/>
            <a:extLst>
              <a:ext uri="{FF2B5EF4-FFF2-40B4-BE49-F238E27FC236}">
                <a16:creationId xmlns:a16="http://schemas.microsoft.com/office/drawing/2014/main" id="{20FA21CB-159B-481D-B877-8A03F0CC0C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10" name="Graphic 5">
            <a:hlinkClick r:id="rId17"/>
            <a:extLst>
              <a:ext uri="{FF2B5EF4-FFF2-40B4-BE49-F238E27FC236}">
                <a16:creationId xmlns:a16="http://schemas.microsoft.com/office/drawing/2014/main" id="{D51880D4-29CE-4095-BDCF-373D3AC5BB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8"/>
    </mc:Choice>
    <mc:Fallback xmlns="">
      <p:transition spd="slow" advTm="180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E372CAED-CCAC-40FF-BEB7-825932A679A1}"/>
              </a:ext>
            </a:extLst>
          </p:cNvPr>
          <p:cNvGrpSpPr/>
          <p:nvPr/>
        </p:nvGrpSpPr>
        <p:grpSpPr>
          <a:xfrm>
            <a:off x="7583174" y="3004044"/>
            <a:ext cx="190005" cy="510639"/>
            <a:chOff x="9621587" y="3003584"/>
            <a:chExt cx="190005" cy="510639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75253EDE-3A20-4CD6-A9A2-A2DCD3B0DFA2}"/>
                </a:ext>
              </a:extLst>
            </p:cNvPr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AB17B11D-E043-4745-AC11-2EDD46274923}"/>
                </a:ext>
              </a:extLst>
            </p:cNvPr>
            <p:cNvCxnSpPr>
              <a:stCxn id="177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pieren 133"/>
          <p:cNvGrpSpPr/>
          <p:nvPr/>
        </p:nvGrpSpPr>
        <p:grpSpPr>
          <a:xfrm>
            <a:off x="4691288" y="2018503"/>
            <a:ext cx="190005" cy="1495720"/>
            <a:chOff x="4673511" y="1992934"/>
            <a:chExt cx="190005" cy="1495720"/>
          </a:xfrm>
        </p:grpSpPr>
        <p:sp>
          <p:nvSpPr>
            <p:cNvPr id="135" name="Ellipse 134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Gerader Verbinder 135"/>
            <p:cNvCxnSpPr>
              <a:stCxn id="135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en 95"/>
          <p:cNvGrpSpPr/>
          <p:nvPr/>
        </p:nvGrpSpPr>
        <p:grpSpPr>
          <a:xfrm>
            <a:off x="4893213" y="2499728"/>
            <a:ext cx="190005" cy="1009367"/>
            <a:chOff x="221735" y="2499728"/>
            <a:chExt cx="190005" cy="1009367"/>
          </a:xfrm>
        </p:grpSpPr>
        <p:sp>
          <p:nvSpPr>
            <p:cNvPr id="97" name="Ellipse 96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Gerader Verbinder 97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45A63F-8E83-4105-ACAD-639E21BC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0"/>
            <a:ext cx="7901215" cy="11735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yriad Pro" panose="020B0503030403020204" pitchFamily="34" charset="0"/>
              </a:rPr>
              <a:t>oneM2M Key-events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9263F-DD1E-417C-A41F-D65B4324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5243883" y="3003584"/>
            <a:ext cx="190005" cy="510639"/>
            <a:chOff x="9943667" y="2949796"/>
            <a:chExt cx="190005" cy="510639"/>
          </a:xfrm>
        </p:grpSpPr>
        <p:sp>
          <p:nvSpPr>
            <p:cNvPr id="16" name="Ellipse 15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Gerader Verbinder 17"/>
            <p:cNvCxnSpPr>
              <a:stCxn id="16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uppieren 154"/>
          <p:cNvGrpSpPr/>
          <p:nvPr/>
        </p:nvGrpSpPr>
        <p:grpSpPr>
          <a:xfrm>
            <a:off x="5386387" y="3003584"/>
            <a:ext cx="190005" cy="510639"/>
            <a:chOff x="9621587" y="3003584"/>
            <a:chExt cx="190005" cy="510639"/>
          </a:xfrm>
        </p:grpSpPr>
        <p:sp>
          <p:nvSpPr>
            <p:cNvPr id="19" name="Ellipse 18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Gerader Verbinder 19"/>
            <p:cNvCxnSpPr>
              <a:stCxn id="19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/>
          <p:cNvSpPr txBox="1"/>
          <p:nvPr/>
        </p:nvSpPr>
        <p:spPr>
          <a:xfrm>
            <a:off x="5550986" y="4598458"/>
            <a:ext cx="85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4"/>
                </a:solidFill>
              </a:rPr>
              <a:t>Industry </a:t>
            </a:r>
            <a:br>
              <a:rPr lang="en-US" sz="800" dirty="0">
                <a:solidFill>
                  <a:schemeClr val="accent4"/>
                </a:solidFill>
              </a:rPr>
            </a:br>
            <a:r>
              <a:rPr lang="en-US" sz="800" dirty="0">
                <a:solidFill>
                  <a:schemeClr val="accent4"/>
                </a:solidFill>
              </a:rPr>
              <a:t>Day 5</a:t>
            </a:r>
          </a:p>
        </p:txBody>
      </p:sp>
      <p:sp>
        <p:nvSpPr>
          <p:cNvPr id="23" name="Flussdiagramm: Verbindungsstelle 22"/>
          <p:cNvSpPr/>
          <p:nvPr/>
        </p:nvSpPr>
        <p:spPr>
          <a:xfrm>
            <a:off x="5857752" y="4389237"/>
            <a:ext cx="219324" cy="209220"/>
          </a:xfrm>
          <a:prstGeom prst="flowChartConnector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r Verbinder 23"/>
          <p:cNvCxnSpPr>
            <a:stCxn id="23" idx="0"/>
          </p:cNvCxnSpPr>
          <p:nvPr/>
        </p:nvCxnSpPr>
        <p:spPr>
          <a:xfrm flipV="1">
            <a:off x="5967414" y="4136481"/>
            <a:ext cx="0" cy="25275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feld 178">
            <a:extLst>
              <a:ext uri="{FF2B5EF4-FFF2-40B4-BE49-F238E27FC236}">
                <a16:creationId xmlns:a16="http://schemas.microsoft.com/office/drawing/2014/main" id="{C99F0305-B011-4A25-852A-28B901AE20A7}"/>
              </a:ext>
            </a:extLst>
          </p:cNvPr>
          <p:cNvSpPr txBox="1"/>
          <p:nvPr/>
        </p:nvSpPr>
        <p:spPr>
          <a:xfrm>
            <a:off x="6655548" y="4779801"/>
            <a:ext cx="85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oneM2M WS &amp; Developers Training / China*</a:t>
            </a:r>
          </a:p>
        </p:txBody>
      </p:sp>
      <p:sp>
        <p:nvSpPr>
          <p:cNvPr id="27" name="Eingekerbter Richtungspfeil 26"/>
          <p:cNvSpPr/>
          <p:nvPr/>
        </p:nvSpPr>
        <p:spPr>
          <a:xfrm>
            <a:off x="7123385" y="3522782"/>
            <a:ext cx="1343599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2021</a:t>
            </a:r>
          </a:p>
        </p:txBody>
      </p:sp>
      <p:sp>
        <p:nvSpPr>
          <p:cNvPr id="28" name="Eingekerbter Richtungspfeil 27"/>
          <p:cNvSpPr/>
          <p:nvPr/>
        </p:nvSpPr>
        <p:spPr>
          <a:xfrm>
            <a:off x="2898309" y="3522544"/>
            <a:ext cx="1349520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9" name="Eingekerbter Richtungspfeil 28"/>
          <p:cNvSpPr/>
          <p:nvPr/>
        </p:nvSpPr>
        <p:spPr>
          <a:xfrm>
            <a:off x="1839165" y="3522544"/>
            <a:ext cx="1345829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30" name="Eingekerbter Richtungspfeil 29"/>
          <p:cNvSpPr/>
          <p:nvPr/>
        </p:nvSpPr>
        <p:spPr>
          <a:xfrm>
            <a:off x="769140" y="3522543"/>
            <a:ext cx="1349521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31" name="Eingekerbter Richtungspfeil 30"/>
          <p:cNvSpPr/>
          <p:nvPr/>
        </p:nvSpPr>
        <p:spPr>
          <a:xfrm>
            <a:off x="6070025" y="3522544"/>
            <a:ext cx="1341987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32" name="Eingekerbter Richtungspfeil 31"/>
          <p:cNvSpPr/>
          <p:nvPr/>
        </p:nvSpPr>
        <p:spPr>
          <a:xfrm>
            <a:off x="5013435" y="3522544"/>
            <a:ext cx="1341530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3" name="Eingekerbter Richtungspfeil 32"/>
          <p:cNvSpPr/>
          <p:nvPr/>
        </p:nvSpPr>
        <p:spPr>
          <a:xfrm>
            <a:off x="3963010" y="3522543"/>
            <a:ext cx="1335456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34" name="Richtungspfeil 33"/>
          <p:cNvSpPr/>
          <p:nvPr/>
        </p:nvSpPr>
        <p:spPr>
          <a:xfrm>
            <a:off x="10146" y="3522543"/>
            <a:ext cx="863461" cy="635636"/>
          </a:xfrm>
          <a:prstGeom prst="homePlat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2012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3585550" y="3003584"/>
            <a:ext cx="190005" cy="510639"/>
            <a:chOff x="9943667" y="2949796"/>
            <a:chExt cx="190005" cy="510639"/>
          </a:xfrm>
        </p:grpSpPr>
        <p:sp>
          <p:nvSpPr>
            <p:cNvPr id="36" name="Ellipse 35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Gerader Verbinder 36"/>
            <p:cNvCxnSpPr>
              <a:stCxn id="36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4053025" y="2990597"/>
            <a:ext cx="190005" cy="510639"/>
            <a:chOff x="9943667" y="2949796"/>
            <a:chExt cx="190005" cy="510639"/>
          </a:xfrm>
        </p:grpSpPr>
        <p:sp>
          <p:nvSpPr>
            <p:cNvPr id="40" name="Ellipse 39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Gerader Verbinder 40"/>
            <p:cNvCxnSpPr>
              <a:stCxn id="40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>
          <a:xfrm>
            <a:off x="4266607" y="3004044"/>
            <a:ext cx="190005" cy="510639"/>
            <a:chOff x="9943667" y="2949796"/>
            <a:chExt cx="190005" cy="510639"/>
          </a:xfrm>
        </p:grpSpPr>
        <p:sp>
          <p:nvSpPr>
            <p:cNvPr id="43" name="Ellipse 42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Gerader Verbinder 43"/>
            <p:cNvCxnSpPr>
              <a:stCxn id="43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en 44"/>
          <p:cNvGrpSpPr/>
          <p:nvPr/>
        </p:nvGrpSpPr>
        <p:grpSpPr>
          <a:xfrm>
            <a:off x="4428481" y="3003584"/>
            <a:ext cx="190005" cy="510639"/>
            <a:chOff x="9943667" y="2949796"/>
            <a:chExt cx="190005" cy="510639"/>
          </a:xfrm>
        </p:grpSpPr>
        <p:sp>
          <p:nvSpPr>
            <p:cNvPr id="46" name="Ellipse 45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Gerader Verbinder 46"/>
            <p:cNvCxnSpPr>
              <a:stCxn id="46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4536552" y="2998456"/>
            <a:ext cx="190005" cy="510639"/>
            <a:chOff x="9943667" y="2949796"/>
            <a:chExt cx="190005" cy="510639"/>
          </a:xfrm>
        </p:grpSpPr>
        <p:sp>
          <p:nvSpPr>
            <p:cNvPr id="49" name="Ellipse 48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Gerader Verbinder 49"/>
            <p:cNvCxnSpPr>
              <a:stCxn id="49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4697770" y="3003584"/>
            <a:ext cx="190005" cy="510639"/>
            <a:chOff x="9943667" y="2949796"/>
            <a:chExt cx="190005" cy="510639"/>
          </a:xfrm>
        </p:grpSpPr>
        <p:sp>
          <p:nvSpPr>
            <p:cNvPr id="52" name="Ellipse 51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Gerader Verbinder 52"/>
            <p:cNvCxnSpPr>
              <a:stCxn id="52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4845097" y="3003584"/>
            <a:ext cx="190005" cy="510639"/>
            <a:chOff x="9943667" y="2949796"/>
            <a:chExt cx="190005" cy="510639"/>
          </a:xfrm>
        </p:grpSpPr>
        <p:sp>
          <p:nvSpPr>
            <p:cNvPr id="55" name="Ellipse 54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Gerader Verbinder 55"/>
            <p:cNvCxnSpPr>
              <a:stCxn id="55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4142101" y="2990597"/>
            <a:ext cx="190005" cy="510639"/>
            <a:chOff x="9943667" y="2949796"/>
            <a:chExt cx="190005" cy="510639"/>
          </a:xfrm>
        </p:grpSpPr>
        <p:sp>
          <p:nvSpPr>
            <p:cNvPr id="58" name="Ellipse 57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Gerader Verbinder 58"/>
            <p:cNvCxnSpPr>
              <a:stCxn id="58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/>
          <p:cNvGrpSpPr/>
          <p:nvPr/>
        </p:nvGrpSpPr>
        <p:grpSpPr>
          <a:xfrm>
            <a:off x="4394481" y="4148547"/>
            <a:ext cx="855343" cy="800531"/>
            <a:chOff x="10256002" y="4055806"/>
            <a:chExt cx="842378" cy="826472"/>
          </a:xfrm>
        </p:grpSpPr>
        <p:sp>
          <p:nvSpPr>
            <p:cNvPr id="61" name="Textfeld 60"/>
            <p:cNvSpPr txBox="1"/>
            <p:nvPr/>
          </p:nvSpPr>
          <p:spPr>
            <a:xfrm>
              <a:off x="10256002" y="4532753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4</a:t>
              </a:r>
            </a:p>
          </p:txBody>
        </p:sp>
        <p:sp>
          <p:nvSpPr>
            <p:cNvPr id="62" name="Flussdiagramm: Verbindungsstelle 61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Gerader Verbinder 62"/>
            <p:cNvCxnSpPr>
              <a:stCxn id="62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>
          <a:xfrm>
            <a:off x="3516611" y="4153604"/>
            <a:ext cx="855343" cy="800529"/>
            <a:chOff x="10256002" y="4055806"/>
            <a:chExt cx="842378" cy="826470"/>
          </a:xfrm>
        </p:grpSpPr>
        <p:sp>
          <p:nvSpPr>
            <p:cNvPr id="65" name="Textfeld 64"/>
            <p:cNvSpPr txBox="1"/>
            <p:nvPr/>
          </p:nvSpPr>
          <p:spPr>
            <a:xfrm>
              <a:off x="10256002" y="4532751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3</a:t>
              </a:r>
            </a:p>
          </p:txBody>
        </p:sp>
        <p:sp>
          <p:nvSpPr>
            <p:cNvPr id="66" name="Flussdiagramm: Verbindungsstelle 65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Gerader Verbinder 66"/>
            <p:cNvCxnSpPr>
              <a:stCxn id="66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pieren 67"/>
          <p:cNvGrpSpPr/>
          <p:nvPr/>
        </p:nvGrpSpPr>
        <p:grpSpPr>
          <a:xfrm>
            <a:off x="3187334" y="4148547"/>
            <a:ext cx="855343" cy="800531"/>
            <a:chOff x="10256002" y="4055806"/>
            <a:chExt cx="842378" cy="826472"/>
          </a:xfrm>
        </p:grpSpPr>
        <p:sp>
          <p:nvSpPr>
            <p:cNvPr id="69" name="Textfeld 68"/>
            <p:cNvSpPr txBox="1"/>
            <p:nvPr/>
          </p:nvSpPr>
          <p:spPr>
            <a:xfrm>
              <a:off x="10256002" y="4532753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2</a:t>
              </a:r>
            </a:p>
          </p:txBody>
        </p:sp>
        <p:sp>
          <p:nvSpPr>
            <p:cNvPr id="70" name="Flussdiagramm: Verbindungsstelle 69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Gerader Verbinder 70"/>
            <p:cNvCxnSpPr>
              <a:stCxn id="70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ieren 71"/>
          <p:cNvGrpSpPr/>
          <p:nvPr/>
        </p:nvGrpSpPr>
        <p:grpSpPr>
          <a:xfrm>
            <a:off x="2729615" y="4148547"/>
            <a:ext cx="855343" cy="800531"/>
            <a:chOff x="10256002" y="4055806"/>
            <a:chExt cx="842378" cy="826472"/>
          </a:xfrm>
        </p:grpSpPr>
        <p:sp>
          <p:nvSpPr>
            <p:cNvPr id="73" name="Textfeld 72"/>
            <p:cNvSpPr txBox="1"/>
            <p:nvPr/>
          </p:nvSpPr>
          <p:spPr>
            <a:xfrm>
              <a:off x="10256002" y="4532753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1</a:t>
              </a:r>
            </a:p>
          </p:txBody>
        </p:sp>
        <p:sp>
          <p:nvSpPr>
            <p:cNvPr id="74" name="Flussdiagramm: Verbindungsstelle 73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Gerader Verbinder 74"/>
            <p:cNvCxnSpPr>
              <a:stCxn id="74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en 85"/>
          <p:cNvGrpSpPr/>
          <p:nvPr/>
        </p:nvGrpSpPr>
        <p:grpSpPr>
          <a:xfrm>
            <a:off x="329311" y="2499728"/>
            <a:ext cx="190005" cy="1009367"/>
            <a:chOff x="221735" y="2499728"/>
            <a:chExt cx="190005" cy="1009367"/>
          </a:xfrm>
        </p:grpSpPr>
        <p:sp>
          <p:nvSpPr>
            <p:cNvPr id="77" name="Ellipse 76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Gerader Verbinder 77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uppieren 120"/>
          <p:cNvGrpSpPr/>
          <p:nvPr/>
        </p:nvGrpSpPr>
        <p:grpSpPr>
          <a:xfrm>
            <a:off x="1582776" y="2017996"/>
            <a:ext cx="190005" cy="1495720"/>
            <a:chOff x="4673511" y="1992934"/>
            <a:chExt cx="190005" cy="1495720"/>
          </a:xfrm>
        </p:grpSpPr>
        <p:sp>
          <p:nvSpPr>
            <p:cNvPr id="80" name="Ellipse 79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Gerader Verbinder 80"/>
            <p:cNvCxnSpPr>
              <a:stCxn id="80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uppieren 109"/>
          <p:cNvGrpSpPr/>
          <p:nvPr/>
        </p:nvGrpSpPr>
        <p:grpSpPr>
          <a:xfrm>
            <a:off x="3239727" y="4173955"/>
            <a:ext cx="190005" cy="1526114"/>
            <a:chOff x="5820159" y="4401303"/>
            <a:chExt cx="190005" cy="1526114"/>
          </a:xfrm>
        </p:grpSpPr>
        <p:sp>
          <p:nvSpPr>
            <p:cNvPr id="82" name="Ellipse 81"/>
            <p:cNvSpPr/>
            <p:nvPr/>
          </p:nvSpPr>
          <p:spPr>
            <a:xfrm>
              <a:off x="5820159" y="5737412"/>
              <a:ext cx="190005" cy="19000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Gerader Verbinder 82"/>
            <p:cNvCxnSpPr>
              <a:endCxn id="82" idx="0"/>
            </p:cNvCxnSpPr>
            <p:nvPr/>
          </p:nvCxnSpPr>
          <p:spPr>
            <a:xfrm>
              <a:off x="5910447" y="4401303"/>
              <a:ext cx="4715" cy="13361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ieren 86"/>
          <p:cNvGrpSpPr/>
          <p:nvPr/>
        </p:nvGrpSpPr>
        <p:grpSpPr>
          <a:xfrm>
            <a:off x="1100011" y="2513174"/>
            <a:ext cx="190005" cy="1009367"/>
            <a:chOff x="221735" y="2499728"/>
            <a:chExt cx="190005" cy="1009367"/>
          </a:xfrm>
        </p:grpSpPr>
        <p:sp>
          <p:nvSpPr>
            <p:cNvPr id="88" name="Ellipse 87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Gerader Verbinder 88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ieren 89"/>
          <p:cNvGrpSpPr/>
          <p:nvPr/>
        </p:nvGrpSpPr>
        <p:grpSpPr>
          <a:xfrm>
            <a:off x="2512429" y="2512347"/>
            <a:ext cx="190005" cy="1009367"/>
            <a:chOff x="221735" y="2499728"/>
            <a:chExt cx="190005" cy="1009367"/>
          </a:xfrm>
        </p:grpSpPr>
        <p:sp>
          <p:nvSpPr>
            <p:cNvPr id="91" name="Ellipse 90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Gerader Verbinder 91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92"/>
          <p:cNvGrpSpPr/>
          <p:nvPr/>
        </p:nvGrpSpPr>
        <p:grpSpPr>
          <a:xfrm>
            <a:off x="4217152" y="2499728"/>
            <a:ext cx="190005" cy="1009367"/>
            <a:chOff x="221735" y="2499728"/>
            <a:chExt cx="190005" cy="1009367"/>
          </a:xfrm>
        </p:grpSpPr>
        <p:sp>
          <p:nvSpPr>
            <p:cNvPr id="94" name="Ellipse 93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Gerader Verbinder 94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Ellipse 99"/>
          <p:cNvSpPr/>
          <p:nvPr/>
        </p:nvSpPr>
        <p:spPr>
          <a:xfrm>
            <a:off x="8919813" y="2512347"/>
            <a:ext cx="190005" cy="1900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Gerader Verbinder 100"/>
          <p:cNvCxnSpPr/>
          <p:nvPr/>
        </p:nvCxnSpPr>
        <p:spPr>
          <a:xfrm>
            <a:off x="9018737" y="2702352"/>
            <a:ext cx="8779" cy="81936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uppieren 110"/>
          <p:cNvGrpSpPr/>
          <p:nvPr/>
        </p:nvGrpSpPr>
        <p:grpSpPr>
          <a:xfrm>
            <a:off x="5362892" y="4172574"/>
            <a:ext cx="190005" cy="1526114"/>
            <a:chOff x="5820159" y="4401303"/>
            <a:chExt cx="190005" cy="1526114"/>
          </a:xfrm>
        </p:grpSpPr>
        <p:sp>
          <p:nvSpPr>
            <p:cNvPr id="112" name="Ellipse 111"/>
            <p:cNvSpPr/>
            <p:nvPr/>
          </p:nvSpPr>
          <p:spPr>
            <a:xfrm>
              <a:off x="5820159" y="5737412"/>
              <a:ext cx="190005" cy="19000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Gerader Verbinder 112"/>
            <p:cNvCxnSpPr>
              <a:endCxn id="112" idx="0"/>
            </p:cNvCxnSpPr>
            <p:nvPr/>
          </p:nvCxnSpPr>
          <p:spPr>
            <a:xfrm>
              <a:off x="5910447" y="4401303"/>
              <a:ext cx="4715" cy="13361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uppieren 113"/>
          <p:cNvGrpSpPr/>
          <p:nvPr/>
        </p:nvGrpSpPr>
        <p:grpSpPr>
          <a:xfrm>
            <a:off x="4831478" y="4173955"/>
            <a:ext cx="190005" cy="1526114"/>
            <a:chOff x="5820159" y="4401303"/>
            <a:chExt cx="190005" cy="1526114"/>
          </a:xfrm>
        </p:grpSpPr>
        <p:sp>
          <p:nvSpPr>
            <p:cNvPr id="115" name="Ellipse 114"/>
            <p:cNvSpPr/>
            <p:nvPr/>
          </p:nvSpPr>
          <p:spPr>
            <a:xfrm>
              <a:off x="5820159" y="5737412"/>
              <a:ext cx="190005" cy="19000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Gerader Verbinder 115"/>
            <p:cNvCxnSpPr>
              <a:endCxn id="115" idx="0"/>
            </p:cNvCxnSpPr>
            <p:nvPr/>
          </p:nvCxnSpPr>
          <p:spPr>
            <a:xfrm>
              <a:off x="5910447" y="4401303"/>
              <a:ext cx="4715" cy="13361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/>
        </p:nvGrpSpPr>
        <p:grpSpPr>
          <a:xfrm>
            <a:off x="2155108" y="2031950"/>
            <a:ext cx="190005" cy="1495720"/>
            <a:chOff x="4673511" y="1992934"/>
            <a:chExt cx="190005" cy="1495720"/>
          </a:xfrm>
        </p:grpSpPr>
        <p:sp>
          <p:nvSpPr>
            <p:cNvPr id="123" name="Ellipse 122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Gerader Verbinder 123"/>
            <p:cNvCxnSpPr>
              <a:stCxn id="123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pieren 124"/>
          <p:cNvGrpSpPr/>
          <p:nvPr/>
        </p:nvGrpSpPr>
        <p:grpSpPr>
          <a:xfrm>
            <a:off x="2732875" y="2017996"/>
            <a:ext cx="190005" cy="1495720"/>
            <a:chOff x="4673511" y="1992934"/>
            <a:chExt cx="190005" cy="1495720"/>
          </a:xfrm>
        </p:grpSpPr>
        <p:sp>
          <p:nvSpPr>
            <p:cNvPr id="126" name="Ellipse 125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Gerader Verbinder 126"/>
            <p:cNvCxnSpPr>
              <a:stCxn id="126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uppieren 127"/>
          <p:cNvGrpSpPr/>
          <p:nvPr/>
        </p:nvGrpSpPr>
        <p:grpSpPr>
          <a:xfrm>
            <a:off x="3229052" y="2019828"/>
            <a:ext cx="190005" cy="1495720"/>
            <a:chOff x="4673511" y="1992934"/>
            <a:chExt cx="190005" cy="1495720"/>
          </a:xfrm>
        </p:grpSpPr>
        <p:sp>
          <p:nvSpPr>
            <p:cNvPr id="129" name="Ellipse 128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Gerader Verbinder 129"/>
            <p:cNvCxnSpPr>
              <a:stCxn id="129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uppieren 130"/>
          <p:cNvGrpSpPr/>
          <p:nvPr/>
        </p:nvGrpSpPr>
        <p:grpSpPr>
          <a:xfrm>
            <a:off x="3834707" y="2018503"/>
            <a:ext cx="190005" cy="1495720"/>
            <a:chOff x="4673511" y="1992934"/>
            <a:chExt cx="190005" cy="1495720"/>
          </a:xfrm>
        </p:grpSpPr>
        <p:sp>
          <p:nvSpPr>
            <p:cNvPr id="132" name="Ellipse 131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Gerader Verbinder 132"/>
            <p:cNvCxnSpPr>
              <a:stCxn id="132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feld 136"/>
          <p:cNvSpPr txBox="1"/>
          <p:nvPr/>
        </p:nvSpPr>
        <p:spPr>
          <a:xfrm>
            <a:off x="10147" y="2045248"/>
            <a:ext cx="8996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rgbClr val="C00000"/>
                </a:solidFill>
              </a:rPr>
              <a:t>oneM2M</a:t>
            </a:r>
          </a:p>
          <a:p>
            <a:pPr algn="ctr"/>
            <a:r>
              <a:rPr lang="en-GB" sz="1100" dirty="0">
                <a:solidFill>
                  <a:srgbClr val="C00000"/>
                </a:solidFill>
              </a:rPr>
              <a:t>established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841028" y="2238118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>
                <a:solidFill>
                  <a:srgbClr val="C00000"/>
                </a:solidFill>
              </a:rPr>
              <a:t>Release 1</a:t>
            </a:r>
          </a:p>
        </p:txBody>
      </p:sp>
      <p:sp>
        <p:nvSpPr>
          <p:cNvPr id="139" name="Textfeld 138"/>
          <p:cNvSpPr txBox="1"/>
          <p:nvPr/>
        </p:nvSpPr>
        <p:spPr>
          <a:xfrm>
            <a:off x="2196179" y="2238118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>
                <a:solidFill>
                  <a:srgbClr val="C00000"/>
                </a:solidFill>
              </a:rPr>
              <a:t>Release 2</a:t>
            </a:r>
          </a:p>
        </p:txBody>
      </p:sp>
      <p:sp>
        <p:nvSpPr>
          <p:cNvPr id="140" name="Textfeld 139"/>
          <p:cNvSpPr txBox="1"/>
          <p:nvPr/>
        </p:nvSpPr>
        <p:spPr>
          <a:xfrm>
            <a:off x="3854319" y="2237888"/>
            <a:ext cx="915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>
                <a:solidFill>
                  <a:srgbClr val="C00000"/>
                </a:solidFill>
              </a:rPr>
              <a:t>Release 2A</a:t>
            </a:r>
          </a:p>
        </p:txBody>
      </p:sp>
      <p:sp>
        <p:nvSpPr>
          <p:cNvPr id="141" name="Textfeld 140"/>
          <p:cNvSpPr txBox="1"/>
          <p:nvPr/>
        </p:nvSpPr>
        <p:spPr>
          <a:xfrm>
            <a:off x="4666585" y="2237888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>
                <a:solidFill>
                  <a:srgbClr val="C00000"/>
                </a:solidFill>
              </a:rPr>
              <a:t>Release 3</a:t>
            </a:r>
          </a:p>
        </p:txBody>
      </p:sp>
      <p:sp>
        <p:nvSpPr>
          <p:cNvPr id="142" name="Textfeld 141"/>
          <p:cNvSpPr txBox="1"/>
          <p:nvPr/>
        </p:nvSpPr>
        <p:spPr>
          <a:xfrm>
            <a:off x="8660969" y="2216021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rgbClr val="C00000"/>
                </a:solidFill>
              </a:rPr>
              <a:t>Release 4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4624447" y="2724760"/>
            <a:ext cx="334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2D050"/>
                </a:solidFill>
              </a:rPr>
              <a:t>oneM2M Hack-a-Thon Events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1308126" y="17290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1</a:t>
            </a:r>
          </a:p>
        </p:txBody>
      </p:sp>
      <p:sp>
        <p:nvSpPr>
          <p:cNvPr id="145" name="Textfeld 144"/>
          <p:cNvSpPr txBox="1"/>
          <p:nvPr/>
        </p:nvSpPr>
        <p:spPr>
          <a:xfrm>
            <a:off x="1880457" y="17290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2</a:t>
            </a:r>
          </a:p>
        </p:txBody>
      </p:sp>
      <p:sp>
        <p:nvSpPr>
          <p:cNvPr id="146" name="Textfeld 145"/>
          <p:cNvSpPr txBox="1"/>
          <p:nvPr/>
        </p:nvSpPr>
        <p:spPr>
          <a:xfrm>
            <a:off x="2460737" y="172950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3</a:t>
            </a:r>
          </a:p>
        </p:txBody>
      </p:sp>
      <p:sp>
        <p:nvSpPr>
          <p:cNvPr id="147" name="Textfeld 146"/>
          <p:cNvSpPr txBox="1"/>
          <p:nvPr/>
        </p:nvSpPr>
        <p:spPr>
          <a:xfrm>
            <a:off x="2939200" y="18306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4</a:t>
            </a:r>
          </a:p>
        </p:txBody>
      </p:sp>
      <p:sp>
        <p:nvSpPr>
          <p:cNvPr id="148" name="Textfeld 147"/>
          <p:cNvSpPr txBox="1"/>
          <p:nvPr/>
        </p:nvSpPr>
        <p:spPr>
          <a:xfrm>
            <a:off x="3564784" y="1742519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5</a:t>
            </a:r>
          </a:p>
        </p:txBody>
      </p:sp>
      <p:sp>
        <p:nvSpPr>
          <p:cNvPr id="149" name="Textfeld 148"/>
          <p:cNvSpPr txBox="1"/>
          <p:nvPr/>
        </p:nvSpPr>
        <p:spPr>
          <a:xfrm>
            <a:off x="4404414" y="17290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6</a:t>
            </a:r>
          </a:p>
        </p:txBody>
      </p:sp>
      <p:pic>
        <p:nvPicPr>
          <p:cNvPr id="150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50" y="5519262"/>
            <a:ext cx="593953" cy="5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Textfeld 150"/>
          <p:cNvSpPr txBox="1"/>
          <p:nvPr/>
        </p:nvSpPr>
        <p:spPr>
          <a:xfrm>
            <a:off x="2890525" y="5666683"/>
            <a:ext cx="9300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3"/>
                </a:solidFill>
              </a:rPr>
              <a:t>oneM2M</a:t>
            </a:r>
          </a:p>
          <a:p>
            <a:pPr algn="ctr"/>
            <a:r>
              <a:rPr lang="en-GB" sz="1100" dirty="0">
                <a:solidFill>
                  <a:schemeClr val="accent3"/>
                </a:solidFill>
              </a:rPr>
              <a:t>Certification</a:t>
            </a:r>
          </a:p>
          <a:p>
            <a:pPr algn="ctr"/>
            <a:r>
              <a:rPr lang="en-GB" sz="1100" dirty="0">
                <a:solidFill>
                  <a:schemeClr val="accent3"/>
                </a:solidFill>
              </a:rPr>
              <a:t>launch</a:t>
            </a:r>
          </a:p>
        </p:txBody>
      </p:sp>
      <p:sp>
        <p:nvSpPr>
          <p:cNvPr id="152" name="Textfeld 151"/>
          <p:cNvSpPr txBox="1"/>
          <p:nvPr/>
        </p:nvSpPr>
        <p:spPr>
          <a:xfrm>
            <a:off x="4345170" y="5666683"/>
            <a:ext cx="1040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chemeClr val="accent3"/>
                </a:solidFill>
              </a:rPr>
              <a:t>15+ products </a:t>
            </a:r>
            <a:br>
              <a:rPr lang="en-GB" sz="1050" dirty="0">
                <a:solidFill>
                  <a:schemeClr val="accent3"/>
                </a:solidFill>
              </a:rPr>
            </a:br>
            <a:r>
              <a:rPr lang="en-GB" sz="1050" dirty="0">
                <a:solidFill>
                  <a:schemeClr val="accent3"/>
                </a:solidFill>
              </a:rPr>
              <a:t>certified</a:t>
            </a:r>
          </a:p>
        </p:txBody>
      </p:sp>
      <p:sp>
        <p:nvSpPr>
          <p:cNvPr id="153" name="Textfeld 152"/>
          <p:cNvSpPr txBox="1"/>
          <p:nvPr/>
        </p:nvSpPr>
        <p:spPr>
          <a:xfrm>
            <a:off x="5095471" y="5703516"/>
            <a:ext cx="886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3"/>
                </a:solidFill>
              </a:rPr>
              <a:t> </a:t>
            </a:r>
            <a:br>
              <a:rPr lang="en-GB" sz="1100" dirty="0">
                <a:solidFill>
                  <a:schemeClr val="accent3"/>
                </a:solidFill>
              </a:rPr>
            </a:br>
            <a:r>
              <a:rPr lang="en-GB" sz="1100" dirty="0">
                <a:solidFill>
                  <a:schemeClr val="accent3"/>
                </a:solidFill>
              </a:rPr>
              <a:t>oneM2M</a:t>
            </a:r>
          </a:p>
          <a:p>
            <a:pPr algn="ctr"/>
            <a:r>
              <a:rPr lang="en-GB" sz="1100" dirty="0">
                <a:solidFill>
                  <a:schemeClr val="accent3"/>
                </a:solidFill>
              </a:rPr>
              <a:t>Certification</a:t>
            </a:r>
          </a:p>
          <a:p>
            <a:pPr algn="ctr"/>
            <a:r>
              <a:rPr lang="en-GB" sz="1100" dirty="0">
                <a:solidFill>
                  <a:schemeClr val="accent3"/>
                </a:solidFill>
              </a:rPr>
              <a:t>launch</a:t>
            </a:r>
          </a:p>
        </p:txBody>
      </p:sp>
      <p:grpSp>
        <p:nvGrpSpPr>
          <p:cNvPr id="156" name="Gruppieren 155"/>
          <p:cNvGrpSpPr/>
          <p:nvPr/>
        </p:nvGrpSpPr>
        <p:grpSpPr>
          <a:xfrm>
            <a:off x="5736388" y="3004044"/>
            <a:ext cx="190005" cy="510639"/>
            <a:chOff x="9621587" y="3003584"/>
            <a:chExt cx="190005" cy="510639"/>
          </a:xfrm>
        </p:grpSpPr>
        <p:sp>
          <p:nvSpPr>
            <p:cNvPr id="157" name="Ellipse 156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Gerader Verbinder 157"/>
            <p:cNvCxnSpPr>
              <a:stCxn id="157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uppieren 158"/>
          <p:cNvGrpSpPr/>
          <p:nvPr/>
        </p:nvGrpSpPr>
        <p:grpSpPr>
          <a:xfrm>
            <a:off x="5870345" y="2994836"/>
            <a:ext cx="190005" cy="510639"/>
            <a:chOff x="9621587" y="3003584"/>
            <a:chExt cx="190005" cy="510639"/>
          </a:xfrm>
        </p:grpSpPr>
        <p:sp>
          <p:nvSpPr>
            <p:cNvPr id="160" name="Ellipse 159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Gerader Verbinder 160"/>
            <p:cNvCxnSpPr>
              <a:stCxn id="160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uppieren 161"/>
          <p:cNvGrpSpPr/>
          <p:nvPr/>
        </p:nvGrpSpPr>
        <p:grpSpPr>
          <a:xfrm>
            <a:off x="6244798" y="2997580"/>
            <a:ext cx="190005" cy="510639"/>
            <a:chOff x="9621587" y="3003584"/>
            <a:chExt cx="190005" cy="510639"/>
          </a:xfrm>
        </p:grpSpPr>
        <p:sp>
          <p:nvSpPr>
            <p:cNvPr id="163" name="Ellipse 162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Gerader Verbinder 163"/>
            <p:cNvCxnSpPr>
              <a:stCxn id="163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uppieren 165"/>
          <p:cNvGrpSpPr/>
          <p:nvPr/>
        </p:nvGrpSpPr>
        <p:grpSpPr>
          <a:xfrm>
            <a:off x="6663587" y="1636040"/>
            <a:ext cx="739305" cy="1878643"/>
            <a:chOff x="10893875" y="1636040"/>
            <a:chExt cx="739305" cy="1878643"/>
          </a:xfrm>
        </p:grpSpPr>
        <p:sp>
          <p:nvSpPr>
            <p:cNvPr id="167" name="Ellipse 166"/>
            <p:cNvSpPr/>
            <p:nvPr/>
          </p:nvSpPr>
          <p:spPr>
            <a:xfrm>
              <a:off x="11167659" y="2018963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Gerader Verbinder 167"/>
            <p:cNvCxnSpPr>
              <a:stCxn id="167" idx="4"/>
            </p:cNvCxnSpPr>
            <p:nvPr/>
          </p:nvCxnSpPr>
          <p:spPr>
            <a:xfrm>
              <a:off x="11262662" y="2208968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feld 168"/>
            <p:cNvSpPr txBox="1"/>
            <p:nvPr/>
          </p:nvSpPr>
          <p:spPr>
            <a:xfrm>
              <a:off x="10893875" y="1636040"/>
              <a:ext cx="7393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accent5"/>
                  </a:solidFill>
                </a:rPr>
                <a:t>Interop 7</a:t>
              </a:r>
              <a:br>
                <a:rPr lang="en-GB" sz="1100" dirty="0">
                  <a:solidFill>
                    <a:schemeClr val="accent5"/>
                  </a:solidFill>
                </a:rPr>
              </a:br>
              <a:endParaRPr lang="en-GB" sz="11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54" name="Eingekerbter Richtungspfeil 26">
            <a:extLst>
              <a:ext uri="{FF2B5EF4-FFF2-40B4-BE49-F238E27FC236}">
                <a16:creationId xmlns:a16="http://schemas.microsoft.com/office/drawing/2014/main" id="{1989A742-EDB9-4991-9978-1B66A337748B}"/>
              </a:ext>
            </a:extLst>
          </p:cNvPr>
          <p:cNvSpPr/>
          <p:nvPr/>
        </p:nvSpPr>
        <p:spPr>
          <a:xfrm>
            <a:off x="8182303" y="3522508"/>
            <a:ext cx="1351386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2022</a:t>
            </a: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9EDA9BCE-9044-47EF-B7E8-612ADDD505AA}"/>
              </a:ext>
            </a:extLst>
          </p:cNvPr>
          <p:cNvSpPr/>
          <p:nvPr/>
        </p:nvSpPr>
        <p:spPr>
          <a:xfrm>
            <a:off x="10214733" y="2512347"/>
            <a:ext cx="190005" cy="1900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Gerader Verbinder 169">
            <a:extLst>
              <a:ext uri="{FF2B5EF4-FFF2-40B4-BE49-F238E27FC236}">
                <a16:creationId xmlns:a16="http://schemas.microsoft.com/office/drawing/2014/main" id="{4FAA4A21-8437-41C8-94E0-2099355B370B}"/>
              </a:ext>
            </a:extLst>
          </p:cNvPr>
          <p:cNvCxnSpPr/>
          <p:nvPr/>
        </p:nvCxnSpPr>
        <p:spPr>
          <a:xfrm>
            <a:off x="10300957" y="2702352"/>
            <a:ext cx="8779" cy="81936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feld 170">
            <a:extLst>
              <a:ext uri="{FF2B5EF4-FFF2-40B4-BE49-F238E27FC236}">
                <a16:creationId xmlns:a16="http://schemas.microsoft.com/office/drawing/2014/main" id="{C85261CF-7152-4AF6-97B6-50A5D2B38F57}"/>
              </a:ext>
            </a:extLst>
          </p:cNvPr>
          <p:cNvSpPr txBox="1"/>
          <p:nvPr/>
        </p:nvSpPr>
        <p:spPr>
          <a:xfrm>
            <a:off x="9922621" y="2101721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rgbClr val="C00000"/>
                </a:solidFill>
              </a:rPr>
              <a:t>Release 5</a:t>
            </a:r>
            <a:br>
              <a:rPr lang="en-GB" sz="1100" dirty="0">
                <a:solidFill>
                  <a:srgbClr val="C00000"/>
                </a:solidFill>
              </a:rPr>
            </a:br>
            <a:r>
              <a:rPr lang="en-GB" sz="1100" dirty="0">
                <a:solidFill>
                  <a:srgbClr val="C00000"/>
                </a:solidFill>
              </a:rPr>
              <a:t>initial plan</a:t>
            </a:r>
          </a:p>
        </p:txBody>
      </p:sp>
      <p:sp>
        <p:nvSpPr>
          <p:cNvPr id="172" name="Eingekerbter Richtungspfeil 26">
            <a:extLst>
              <a:ext uri="{FF2B5EF4-FFF2-40B4-BE49-F238E27FC236}">
                <a16:creationId xmlns:a16="http://schemas.microsoft.com/office/drawing/2014/main" id="{8D3D6771-63E4-45DE-9A9C-BC80B7020656}"/>
              </a:ext>
            </a:extLst>
          </p:cNvPr>
          <p:cNvSpPr/>
          <p:nvPr/>
        </p:nvSpPr>
        <p:spPr>
          <a:xfrm>
            <a:off x="9249372" y="3522674"/>
            <a:ext cx="1343599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2023</a:t>
            </a:r>
          </a:p>
        </p:txBody>
      </p: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21C40F9E-658E-4902-B47D-49052DD5D58C}"/>
              </a:ext>
            </a:extLst>
          </p:cNvPr>
          <p:cNvGrpSpPr/>
          <p:nvPr/>
        </p:nvGrpSpPr>
        <p:grpSpPr>
          <a:xfrm>
            <a:off x="7333893" y="3004909"/>
            <a:ext cx="190005" cy="510639"/>
            <a:chOff x="9621587" y="3003584"/>
            <a:chExt cx="190005" cy="510639"/>
          </a:xfrm>
        </p:grpSpPr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1F684F8E-8CF6-4596-BE86-A039D47287FA}"/>
                </a:ext>
              </a:extLst>
            </p:cNvPr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8F668637-4822-46D4-8C2A-0110D71B65F5}"/>
                </a:ext>
              </a:extLst>
            </p:cNvPr>
            <p:cNvCxnSpPr>
              <a:stCxn id="174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9573FD2A-6C4D-422D-A884-5765A7789A7A}"/>
              </a:ext>
            </a:extLst>
          </p:cNvPr>
          <p:cNvSpPr/>
          <p:nvPr/>
        </p:nvSpPr>
        <p:spPr>
          <a:xfrm rot="10800000">
            <a:off x="8893150" y="1363575"/>
            <a:ext cx="229672" cy="38989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lussdiagramm: Verbindungsstelle 22">
            <a:extLst>
              <a:ext uri="{FF2B5EF4-FFF2-40B4-BE49-F238E27FC236}">
                <a16:creationId xmlns:a16="http://schemas.microsoft.com/office/drawing/2014/main" id="{A622E9FA-4A40-41FF-9168-0D68DE58C464}"/>
              </a:ext>
            </a:extLst>
          </p:cNvPr>
          <p:cNvSpPr/>
          <p:nvPr/>
        </p:nvSpPr>
        <p:spPr>
          <a:xfrm>
            <a:off x="6923492" y="4539230"/>
            <a:ext cx="219324" cy="20922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Gerader Verbinder 180">
            <a:extLst>
              <a:ext uri="{FF2B5EF4-FFF2-40B4-BE49-F238E27FC236}">
                <a16:creationId xmlns:a16="http://schemas.microsoft.com/office/drawing/2014/main" id="{2A6B2D98-2862-4452-92B5-5A1E76DCC192}"/>
              </a:ext>
            </a:extLst>
          </p:cNvPr>
          <p:cNvCxnSpPr>
            <a:cxnSpLocks/>
            <a:stCxn id="180" idx="0"/>
          </p:cNvCxnSpPr>
          <p:nvPr/>
        </p:nvCxnSpPr>
        <p:spPr>
          <a:xfrm flipV="1">
            <a:off x="7033154" y="4172574"/>
            <a:ext cx="0" cy="36665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Eingekerbter Richtungspfeil 26">
            <a:extLst>
              <a:ext uri="{FF2B5EF4-FFF2-40B4-BE49-F238E27FC236}">
                <a16:creationId xmlns:a16="http://schemas.microsoft.com/office/drawing/2014/main" id="{0C54A984-3F28-4166-8246-E18AADB5CEE1}"/>
              </a:ext>
            </a:extLst>
          </p:cNvPr>
          <p:cNvSpPr/>
          <p:nvPr/>
        </p:nvSpPr>
        <p:spPr>
          <a:xfrm>
            <a:off x="10308558" y="3522507"/>
            <a:ext cx="1343599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2024</a:t>
            </a: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57110E22-323C-4D98-982A-4C24E68132D6}"/>
              </a:ext>
            </a:extLst>
          </p:cNvPr>
          <p:cNvSpPr/>
          <p:nvPr/>
        </p:nvSpPr>
        <p:spPr>
          <a:xfrm>
            <a:off x="9032234" y="2018963"/>
            <a:ext cx="190005" cy="19000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Gerader Verbinder 184">
            <a:extLst>
              <a:ext uri="{FF2B5EF4-FFF2-40B4-BE49-F238E27FC236}">
                <a16:creationId xmlns:a16="http://schemas.microsoft.com/office/drawing/2014/main" id="{E773C340-2BA2-41D2-8F3B-0CAD6E32609D}"/>
              </a:ext>
            </a:extLst>
          </p:cNvPr>
          <p:cNvCxnSpPr>
            <a:cxnSpLocks/>
          </p:cNvCxnSpPr>
          <p:nvPr/>
        </p:nvCxnSpPr>
        <p:spPr>
          <a:xfrm>
            <a:off x="9114537" y="2208968"/>
            <a:ext cx="5025" cy="1305715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feld 185">
            <a:extLst>
              <a:ext uri="{FF2B5EF4-FFF2-40B4-BE49-F238E27FC236}">
                <a16:creationId xmlns:a16="http://schemas.microsoft.com/office/drawing/2014/main" id="{49FF3E9D-ED0D-4DE8-8025-50A4770C0697}"/>
              </a:ext>
            </a:extLst>
          </p:cNvPr>
          <p:cNvSpPr txBox="1"/>
          <p:nvPr/>
        </p:nvSpPr>
        <p:spPr>
          <a:xfrm>
            <a:off x="8772076" y="1724940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8</a:t>
            </a:r>
          </a:p>
        </p:txBody>
      </p: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3030CB58-A623-446A-9E0E-44637AF28ABE}"/>
              </a:ext>
            </a:extLst>
          </p:cNvPr>
          <p:cNvGrpSpPr/>
          <p:nvPr/>
        </p:nvGrpSpPr>
        <p:grpSpPr>
          <a:xfrm>
            <a:off x="8828390" y="2991130"/>
            <a:ext cx="190005" cy="510639"/>
            <a:chOff x="9621587" y="3003584"/>
            <a:chExt cx="190005" cy="510639"/>
          </a:xfrm>
        </p:grpSpPr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E824E0E7-7F94-44BB-94B7-79AB047FA647}"/>
                </a:ext>
              </a:extLst>
            </p:cNvPr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Gerader Verbinder 188">
              <a:extLst>
                <a:ext uri="{FF2B5EF4-FFF2-40B4-BE49-F238E27FC236}">
                  <a16:creationId xmlns:a16="http://schemas.microsoft.com/office/drawing/2014/main" id="{CA3295D8-3301-4EA8-B4F7-FC6E941C8C07}"/>
                </a:ext>
              </a:extLst>
            </p:cNvPr>
            <p:cNvCxnSpPr>
              <a:stCxn id="188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A35A7D72-12A4-4992-B28D-128D521A2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9912" y="5712661"/>
            <a:ext cx="581478" cy="232591"/>
          </a:xfrm>
          <a:prstGeom prst="rect">
            <a:avLst/>
          </a:prstGeom>
        </p:spPr>
      </p:pic>
      <p:sp>
        <p:nvSpPr>
          <p:cNvPr id="183" name="Textfeld 182">
            <a:extLst>
              <a:ext uri="{FF2B5EF4-FFF2-40B4-BE49-F238E27FC236}">
                <a16:creationId xmlns:a16="http://schemas.microsoft.com/office/drawing/2014/main" id="{BC5FCA68-DEBC-4A1E-ACA3-5100D8E117C8}"/>
              </a:ext>
            </a:extLst>
          </p:cNvPr>
          <p:cNvSpPr txBox="1"/>
          <p:nvPr/>
        </p:nvSpPr>
        <p:spPr>
          <a:xfrm>
            <a:off x="8543425" y="4784365"/>
            <a:ext cx="85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oneM2M White Paper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</a:rPr>
              <a:t>How oneM2M is Enabling 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</a:rPr>
              <a:t>More Sustainable IoT 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</a:rPr>
              <a:t>Deployments</a:t>
            </a:r>
          </a:p>
        </p:txBody>
      </p:sp>
      <p:sp>
        <p:nvSpPr>
          <p:cNvPr id="190" name="Flussdiagramm: Verbindungsstelle 22">
            <a:extLst>
              <a:ext uri="{FF2B5EF4-FFF2-40B4-BE49-F238E27FC236}">
                <a16:creationId xmlns:a16="http://schemas.microsoft.com/office/drawing/2014/main" id="{04A79BE6-DD55-4A93-AC23-6D47A228E105}"/>
              </a:ext>
            </a:extLst>
          </p:cNvPr>
          <p:cNvSpPr/>
          <p:nvPr/>
        </p:nvSpPr>
        <p:spPr>
          <a:xfrm>
            <a:off x="8858667" y="4543794"/>
            <a:ext cx="219324" cy="20922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Gerader Verbinder 190">
            <a:extLst>
              <a:ext uri="{FF2B5EF4-FFF2-40B4-BE49-F238E27FC236}">
                <a16:creationId xmlns:a16="http://schemas.microsoft.com/office/drawing/2014/main" id="{5526800B-E319-4CF7-9EDB-CD392A2CF30D}"/>
              </a:ext>
            </a:extLst>
          </p:cNvPr>
          <p:cNvCxnSpPr>
            <a:cxnSpLocks/>
            <a:stCxn id="190" idx="0"/>
          </p:cNvCxnSpPr>
          <p:nvPr/>
        </p:nvCxnSpPr>
        <p:spPr>
          <a:xfrm flipV="1">
            <a:off x="8968329" y="4177138"/>
            <a:ext cx="0" cy="36665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feld 191">
            <a:extLst>
              <a:ext uri="{FF2B5EF4-FFF2-40B4-BE49-F238E27FC236}">
                <a16:creationId xmlns:a16="http://schemas.microsoft.com/office/drawing/2014/main" id="{D6F1B311-0229-49BA-A60C-91E6C68ED59E}"/>
              </a:ext>
            </a:extLst>
          </p:cNvPr>
          <p:cNvSpPr txBox="1"/>
          <p:nvPr/>
        </p:nvSpPr>
        <p:spPr>
          <a:xfrm>
            <a:off x="7495465" y="4786677"/>
            <a:ext cx="85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oneM2M White Paper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</a:rPr>
              <a:t>IoT for Sustainability</a:t>
            </a:r>
          </a:p>
        </p:txBody>
      </p:sp>
      <p:sp>
        <p:nvSpPr>
          <p:cNvPr id="193" name="Flussdiagramm: Verbindungsstelle 22">
            <a:extLst>
              <a:ext uri="{FF2B5EF4-FFF2-40B4-BE49-F238E27FC236}">
                <a16:creationId xmlns:a16="http://schemas.microsoft.com/office/drawing/2014/main" id="{75217596-9A04-44F8-92A2-01C622A72687}"/>
              </a:ext>
            </a:extLst>
          </p:cNvPr>
          <p:cNvSpPr/>
          <p:nvPr/>
        </p:nvSpPr>
        <p:spPr>
          <a:xfrm>
            <a:off x="7763409" y="4546106"/>
            <a:ext cx="219324" cy="20922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Gerader Verbinder 193">
            <a:extLst>
              <a:ext uri="{FF2B5EF4-FFF2-40B4-BE49-F238E27FC236}">
                <a16:creationId xmlns:a16="http://schemas.microsoft.com/office/drawing/2014/main" id="{F03BDC4B-EA4B-4635-9841-9F70340CFED7}"/>
              </a:ext>
            </a:extLst>
          </p:cNvPr>
          <p:cNvCxnSpPr>
            <a:cxnSpLocks/>
            <a:stCxn id="193" idx="0"/>
          </p:cNvCxnSpPr>
          <p:nvPr/>
        </p:nvCxnSpPr>
        <p:spPr>
          <a:xfrm flipV="1">
            <a:off x="7873071" y="4179450"/>
            <a:ext cx="0" cy="36665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" name="Picture 2" descr="New oneM2M White Paper on sustainable IoT features">
            <a:hlinkClick r:id="rId6"/>
            <a:extLst>
              <a:ext uri="{FF2B5EF4-FFF2-40B4-BE49-F238E27FC236}">
                <a16:creationId xmlns:a16="http://schemas.microsoft.com/office/drawing/2014/main" id="{86498D19-671C-4CBB-8412-45078F11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80" y="4805609"/>
            <a:ext cx="2786586" cy="16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8"/>
    </mc:Choice>
    <mc:Fallback xmlns="">
      <p:transition spd="slow" advTm="84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712" y="4730867"/>
            <a:ext cx="545118" cy="727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5" y="-81768"/>
            <a:ext cx="785029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 Breaks Down the Silos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849-9C56-6D4E-AA70-3E3466A866E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54423" y="1699183"/>
            <a:ext cx="4451122" cy="4201557"/>
            <a:chOff x="411199" y="1462921"/>
            <a:chExt cx="4451122" cy="4201557"/>
          </a:xfrm>
        </p:grpSpPr>
        <p:grpSp>
          <p:nvGrpSpPr>
            <p:cNvPr id="24" name="Group 23"/>
            <p:cNvGrpSpPr/>
            <p:nvPr/>
          </p:nvGrpSpPr>
          <p:grpSpPr>
            <a:xfrm>
              <a:off x="411199" y="1486408"/>
              <a:ext cx="1896731" cy="4107439"/>
              <a:chOff x="824668" y="1486408"/>
              <a:chExt cx="1896731" cy="410743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/>
              <a:srcRect l="29547" t="11747" r="56922" b="69851"/>
              <a:stretch/>
            </p:blipFill>
            <p:spPr>
              <a:xfrm>
                <a:off x="1326878" y="4702537"/>
                <a:ext cx="906009" cy="89131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24668" y="1486408"/>
                <a:ext cx="18967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Emergency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Services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019953" y="1563640"/>
              <a:ext cx="1474676" cy="4050417"/>
              <a:chOff x="2302547" y="1543430"/>
              <a:chExt cx="1474676" cy="405041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l="57879" t="11415" r="29192" b="69558"/>
              <a:stretch/>
            </p:blipFill>
            <p:spPr>
              <a:xfrm>
                <a:off x="2616008" y="4693732"/>
                <a:ext cx="845506" cy="90011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302547" y="1543430"/>
                <a:ext cx="1474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Transportation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477146" y="1543049"/>
              <a:ext cx="1385175" cy="4033306"/>
              <a:chOff x="4769576" y="1599530"/>
              <a:chExt cx="1385175" cy="403330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/>
              <a:srcRect l="67681" t="49457" r="19180" b="31743"/>
              <a:stretch/>
            </p:blipFill>
            <p:spPr>
              <a:xfrm>
                <a:off x="5022081" y="4743488"/>
                <a:ext cx="859248" cy="889348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769576" y="1599530"/>
                <a:ext cx="1385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Infrastructure</a:t>
                </a:r>
              </a:p>
            </p:txBody>
          </p:sp>
        </p:grpSp>
        <p:sp>
          <p:nvSpPr>
            <p:cNvPr id="29" name="Arrow: Up-Down 28"/>
            <p:cNvSpPr/>
            <p:nvPr/>
          </p:nvSpPr>
          <p:spPr>
            <a:xfrm>
              <a:off x="858244" y="223534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677851" y="147845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row: Up-Down 30"/>
            <p:cNvSpPr/>
            <p:nvPr/>
          </p:nvSpPr>
          <p:spPr>
            <a:xfrm>
              <a:off x="2283177" y="223534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2102784" y="147845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Up-Down 32"/>
            <p:cNvSpPr/>
            <p:nvPr/>
          </p:nvSpPr>
          <p:spPr>
            <a:xfrm>
              <a:off x="3692633" y="221981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3512240" y="146292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Arrow: Striped Right 37"/>
          <p:cNvSpPr/>
          <p:nvPr/>
        </p:nvSpPr>
        <p:spPr>
          <a:xfrm>
            <a:off x="5577113" y="3483488"/>
            <a:ext cx="779228" cy="602665"/>
          </a:xfrm>
          <a:prstGeom prst="stripedRigh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632858" y="2194287"/>
            <a:ext cx="1896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Emergency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Services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6899510" y="2186331"/>
            <a:ext cx="1294071" cy="7607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8598" y="2245152"/>
            <a:ext cx="142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Transportation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8368075" y="2184401"/>
            <a:ext cx="1294071" cy="7485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826858" y="2264529"/>
            <a:ext cx="135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Infrastructure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9836640" y="2184402"/>
            <a:ext cx="1294071" cy="76268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/>
          <a:srcRect l="57879" t="11415" r="29192" b="69558"/>
          <a:stretch/>
        </p:blipFill>
        <p:spPr>
          <a:xfrm>
            <a:off x="8631197" y="5163560"/>
            <a:ext cx="845506" cy="9001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/>
          <a:srcRect l="67681" t="49457" r="19180" b="31743"/>
          <a:stretch/>
        </p:blipFill>
        <p:spPr>
          <a:xfrm>
            <a:off x="10076004" y="5163560"/>
            <a:ext cx="859248" cy="889348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9027228" y="2946441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93709" y="2955039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478906" y="2947084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7546546" y="2947083"/>
            <a:ext cx="1330293" cy="233211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152393" y="2946441"/>
            <a:ext cx="1063486" cy="240983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708879" y="2955039"/>
            <a:ext cx="2560821" cy="235838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044856" y="3457315"/>
            <a:ext cx="4920630" cy="595302"/>
            <a:chOff x="6976618" y="2827471"/>
            <a:chExt cx="4714746" cy="595302"/>
          </a:xfrm>
          <a:solidFill>
            <a:srgbClr val="B80000"/>
          </a:solidFill>
        </p:grpSpPr>
        <p:sp>
          <p:nvSpPr>
            <p:cNvPr id="9" name="Rounded Rectangle 41"/>
            <p:cNvSpPr/>
            <p:nvPr/>
          </p:nvSpPr>
          <p:spPr bwMode="auto">
            <a:xfrm>
              <a:off x="6976618" y="2827471"/>
              <a:ext cx="3861840" cy="595302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prstClr val="white"/>
                  </a:solidFill>
                  <a:cs typeface="Arial" charset="0"/>
                </a:rPr>
                <a:t>Service Layer</a:t>
              </a:r>
            </a:p>
          </p:txBody>
        </p:sp>
        <p:pic>
          <p:nvPicPr>
            <p:cNvPr id="15" name="Picture 10" descr="C:\Users\Jayeeta\AppData\Local\Microsoft\Windows\INetCache\Content.Word\oneM2M Logo_HighRe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4329" y="2880513"/>
              <a:ext cx="707035" cy="442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/>
          <a:srcRect l="29547" t="11747" r="56922" b="69851"/>
          <a:stretch/>
        </p:blipFill>
        <p:spPr>
          <a:xfrm>
            <a:off x="7061523" y="5185366"/>
            <a:ext cx="906009" cy="8913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138" y="4466925"/>
            <a:ext cx="470260" cy="6278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014" y="4347492"/>
            <a:ext cx="270070" cy="36055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274" y="4328488"/>
            <a:ext cx="270070" cy="3605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786" y="4093810"/>
            <a:ext cx="418552" cy="3139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4767" y="5497609"/>
            <a:ext cx="437729" cy="29181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68845">
            <a:off x="8407403" y="5424032"/>
            <a:ext cx="138344" cy="12463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519" y="5102478"/>
            <a:ext cx="456395" cy="4563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7131" y="4110157"/>
            <a:ext cx="442569" cy="17979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807130" y="3615296"/>
            <a:ext cx="1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206904" y="2341473"/>
            <a:ext cx="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011151" y="5423568"/>
            <a:ext cx="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39" name="Arrow: Up-Down 38"/>
          <p:cNvSpPr/>
          <p:nvPr/>
        </p:nvSpPr>
        <p:spPr>
          <a:xfrm rot="5400000">
            <a:off x="8532420" y="627661"/>
            <a:ext cx="1016337" cy="2467193"/>
          </a:xfrm>
          <a:prstGeom prst="upDownArrow">
            <a:avLst>
              <a:gd name="adj1" fmla="val 50000"/>
              <a:gd name="adj2" fmla="val 26530"/>
            </a:avLst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91440" bIns="91440" rtlCol="0" anchor="ctr"/>
          <a:lstStyle/>
          <a:p>
            <a:pPr algn="ctr"/>
            <a:r>
              <a:rPr lang="en-US" sz="1600" dirty="0"/>
              <a:t>Horizontal  </a:t>
            </a:r>
          </a:p>
          <a:p>
            <a:pPr algn="ctr"/>
            <a:r>
              <a:rPr lang="en-US" sz="1600" dirty="0"/>
              <a:t>Information Flow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9406A7-6F0F-4EB4-9B4E-CBC2578D83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7909" y="4816034"/>
            <a:ext cx="482183" cy="369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2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31"/>
    </mc:Choice>
    <mc:Fallback xmlns="">
      <p:transition spd="slow" advTm="126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78" grpId="0"/>
      <p:bldP spid="79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5">
            <a:extLst>
              <a:ext uri="{FF2B5EF4-FFF2-40B4-BE49-F238E27FC236}">
                <a16:creationId xmlns:a16="http://schemas.microsoft.com/office/drawing/2014/main" id="{AB38A0BC-5C9B-47E2-9748-EC870D4C7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74" y="5277481"/>
            <a:ext cx="1173162" cy="11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: Rounded Corners 9">
            <a:extLst>
              <a:ext uri="{FF2B5EF4-FFF2-40B4-BE49-F238E27FC236}">
                <a16:creationId xmlns:a16="http://schemas.microsoft.com/office/drawing/2014/main" id="{1FB4DE72-3BCB-4E49-B1AD-DC7F9226ED39}"/>
              </a:ext>
            </a:extLst>
          </p:cNvPr>
          <p:cNvSpPr/>
          <p:nvPr/>
        </p:nvSpPr>
        <p:spPr>
          <a:xfrm>
            <a:off x="1269124" y="4678842"/>
            <a:ext cx="3295009" cy="64506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IoT Devices and Connectivity Layer</a:t>
            </a:r>
          </a:p>
        </p:txBody>
      </p:sp>
      <p:sp>
        <p:nvSpPr>
          <p:cNvPr id="41" name="Rectangle: Rounded Corners 7">
            <a:extLst>
              <a:ext uri="{FF2B5EF4-FFF2-40B4-BE49-F238E27FC236}">
                <a16:creationId xmlns:a16="http://schemas.microsoft.com/office/drawing/2014/main" id="{B95B08D5-D963-430F-816B-C126366F788E}"/>
              </a:ext>
            </a:extLst>
          </p:cNvPr>
          <p:cNvSpPr/>
          <p:nvPr/>
        </p:nvSpPr>
        <p:spPr>
          <a:xfrm>
            <a:off x="1269122" y="2093296"/>
            <a:ext cx="3295009" cy="648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Application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696" y="0"/>
            <a:ext cx="1037024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 Common Services Layer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/>
          </a:p>
        </p:txBody>
      </p:sp>
      <p:sp>
        <p:nvSpPr>
          <p:cNvPr id="26" name="Rectangle: Rounded Corners 7">
            <a:extLst>
              <a:ext uri="{FF2B5EF4-FFF2-40B4-BE49-F238E27FC236}">
                <a16:creationId xmlns:a16="http://schemas.microsoft.com/office/drawing/2014/main" id="{654588C5-951B-4650-9F99-85EF4BD7EB8A}"/>
              </a:ext>
            </a:extLst>
          </p:cNvPr>
          <p:cNvSpPr/>
          <p:nvPr/>
        </p:nvSpPr>
        <p:spPr>
          <a:xfrm>
            <a:off x="5147457" y="2093296"/>
            <a:ext cx="4320000" cy="648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IoT Application Layer</a:t>
            </a:r>
          </a:p>
        </p:txBody>
      </p:sp>
      <p:sp>
        <p:nvSpPr>
          <p:cNvPr id="29" name="Rectangle: Rounded Corners 8">
            <a:extLst>
              <a:ext uri="{FF2B5EF4-FFF2-40B4-BE49-F238E27FC236}">
                <a16:creationId xmlns:a16="http://schemas.microsoft.com/office/drawing/2014/main" id="{CBA3F4E5-1A0B-419E-91DF-E7178ECCE106}"/>
              </a:ext>
            </a:extLst>
          </p:cNvPr>
          <p:cNvSpPr/>
          <p:nvPr/>
        </p:nvSpPr>
        <p:spPr>
          <a:xfrm>
            <a:off x="5147457" y="3413306"/>
            <a:ext cx="4320000" cy="648000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oneM2M </a:t>
            </a:r>
            <a:r>
              <a:rPr lang="en-US" sz="2000" b="1" dirty="0"/>
              <a:t>C</a:t>
            </a:r>
            <a:r>
              <a:rPr lang="en-US" sz="2000" dirty="0"/>
              <a:t>ommon </a:t>
            </a:r>
            <a:r>
              <a:rPr lang="en-US" sz="2000" b="1" dirty="0"/>
              <a:t>S</a:t>
            </a:r>
            <a:r>
              <a:rPr lang="en-US" sz="2000" dirty="0"/>
              <a:t>ervices </a:t>
            </a:r>
            <a:r>
              <a:rPr lang="en-US" sz="2000" b="1" dirty="0"/>
              <a:t>E</a:t>
            </a:r>
            <a:r>
              <a:rPr lang="en-US" sz="2000" dirty="0"/>
              <a:t>ntity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63961096-1139-4C65-93EA-F21E7F3C4307}"/>
              </a:ext>
            </a:extLst>
          </p:cNvPr>
          <p:cNvSpPr/>
          <p:nvPr/>
        </p:nvSpPr>
        <p:spPr>
          <a:xfrm>
            <a:off x="5147457" y="4678841"/>
            <a:ext cx="4320000" cy="6480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Connectivity Layer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930A76E-35AC-43F8-8D4D-390E0C5B7C8B}"/>
              </a:ext>
            </a:extLst>
          </p:cNvPr>
          <p:cNvCxnSpPr>
            <a:cxnSpLocks/>
            <a:stCxn id="29" idx="0"/>
            <a:endCxn id="26" idx="2"/>
          </p:cNvCxnSpPr>
          <p:nvPr/>
        </p:nvCxnSpPr>
        <p:spPr>
          <a:xfrm flipV="1">
            <a:off x="7307457" y="2741296"/>
            <a:ext cx="0" cy="6720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DE20903-EE30-4EA5-95B0-9001E4D43B5B}"/>
              </a:ext>
            </a:extLst>
          </p:cNvPr>
          <p:cNvCxnSpPr>
            <a:cxnSpLocks/>
            <a:stCxn id="29" idx="1"/>
            <a:endCxn id="17" idx="3"/>
          </p:cNvCxnSpPr>
          <p:nvPr/>
        </p:nvCxnSpPr>
        <p:spPr>
          <a:xfrm flipH="1">
            <a:off x="4564133" y="3737306"/>
            <a:ext cx="583324" cy="0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02BFB8C-97BC-463B-A9F5-44C3D107E676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501812" y="3005270"/>
            <a:ext cx="2140419" cy="1667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02D24CA-69A6-4728-9A90-567264E3497F}"/>
              </a:ext>
            </a:extLst>
          </p:cNvPr>
          <p:cNvSpPr txBox="1"/>
          <p:nvPr/>
        </p:nvSpPr>
        <p:spPr>
          <a:xfrm>
            <a:off x="9642231" y="2266606"/>
            <a:ext cx="2549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Service </a:t>
            </a:r>
            <a:r>
              <a:rPr lang="de-AT" dirty="0" err="1"/>
              <a:t>exposure</a:t>
            </a:r>
            <a:r>
              <a:rPr lang="de-AT" dirty="0"/>
              <a:t> </a:t>
            </a:r>
            <a:r>
              <a:rPr lang="de-AT" dirty="0" err="1"/>
              <a:t>reference</a:t>
            </a:r>
            <a:r>
              <a:rPr lang="de-AT" dirty="0"/>
              <a:t> </a:t>
            </a:r>
            <a:r>
              <a:rPr lang="de-AT" dirty="0" err="1"/>
              <a:t>point</a:t>
            </a:r>
            <a:r>
              <a:rPr lang="de-AT" dirty="0"/>
              <a:t>; </a:t>
            </a:r>
            <a:br>
              <a:rPr lang="de-AT" dirty="0"/>
            </a:br>
            <a:r>
              <a:rPr lang="de-AT" dirty="0"/>
              <a:t>http, MQTT, </a:t>
            </a:r>
            <a:r>
              <a:rPr lang="de-AT" dirty="0" err="1"/>
              <a:t>CoAP</a:t>
            </a:r>
            <a:r>
              <a:rPr lang="de-AT" dirty="0"/>
              <a:t>, </a:t>
            </a:r>
            <a:r>
              <a:rPr lang="de-AT" dirty="0" err="1"/>
              <a:t>WebSocket</a:t>
            </a:r>
            <a:r>
              <a:rPr lang="de-AT" dirty="0"/>
              <a:t> </a:t>
            </a:r>
            <a:r>
              <a:rPr lang="de-AT" dirty="0" err="1"/>
              <a:t>bindings</a:t>
            </a:r>
            <a:br>
              <a:rPr lang="de-AT" dirty="0"/>
            </a:br>
            <a:r>
              <a:rPr lang="de-AT" dirty="0"/>
              <a:t>(</a:t>
            </a:r>
            <a:r>
              <a:rPr lang="de-AT" b="1" dirty="0" err="1"/>
              <a:t>Mca</a:t>
            </a:r>
            <a:r>
              <a:rPr lang="de-AT" b="1" dirty="0"/>
              <a:t>: </a:t>
            </a:r>
            <a:r>
              <a:rPr lang="de-AT" dirty="0"/>
              <a:t>CSE - </a:t>
            </a:r>
            <a:r>
              <a:rPr lang="de-AT" dirty="0" err="1"/>
              <a:t>application</a:t>
            </a:r>
            <a:r>
              <a:rPr lang="de-AT" dirty="0"/>
              <a:t>)</a:t>
            </a:r>
            <a:endParaRPr lang="en-US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6863E98-6AD4-43F0-8C6F-599B9F5975C0}"/>
              </a:ext>
            </a:extLst>
          </p:cNvPr>
          <p:cNvSpPr txBox="1"/>
          <p:nvPr/>
        </p:nvSpPr>
        <p:spPr>
          <a:xfrm>
            <a:off x="2976547" y="1167676"/>
            <a:ext cx="396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Reference </a:t>
            </a:r>
            <a:r>
              <a:rPr lang="de-AT" dirty="0" err="1"/>
              <a:t>point</a:t>
            </a:r>
            <a:r>
              <a:rPr lang="de-AT" dirty="0"/>
              <a:t>;</a:t>
            </a:r>
          </a:p>
          <a:p>
            <a:r>
              <a:rPr lang="de-AT" dirty="0"/>
              <a:t>http, MQTT, </a:t>
            </a:r>
            <a:r>
              <a:rPr lang="de-AT" dirty="0" err="1"/>
              <a:t>CoAP</a:t>
            </a:r>
            <a:r>
              <a:rPr lang="de-AT" dirty="0"/>
              <a:t>, </a:t>
            </a:r>
            <a:r>
              <a:rPr lang="de-AT" dirty="0" err="1"/>
              <a:t>WebSocket</a:t>
            </a:r>
            <a:r>
              <a:rPr lang="de-AT" dirty="0"/>
              <a:t> </a:t>
            </a:r>
            <a:r>
              <a:rPr lang="de-AT" dirty="0" err="1"/>
              <a:t>bindings</a:t>
            </a:r>
            <a:br>
              <a:rPr lang="de-AT" dirty="0"/>
            </a:br>
            <a:r>
              <a:rPr lang="de-AT" dirty="0"/>
              <a:t>(</a:t>
            </a:r>
            <a:r>
              <a:rPr lang="de-AT" b="1" dirty="0" err="1"/>
              <a:t>Mcc</a:t>
            </a:r>
            <a:r>
              <a:rPr lang="de-AT" b="1" dirty="0"/>
              <a:t>: </a:t>
            </a:r>
            <a:r>
              <a:rPr lang="de-AT" dirty="0"/>
              <a:t>CSE - CSE)</a:t>
            </a:r>
            <a:endParaRPr lang="en-US" dirty="0"/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81A92B72-7940-4698-A34D-C7F9DF0ACA3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841340" y="2091006"/>
            <a:ext cx="119590" cy="16463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449BCFDE-5C79-43E7-8DDC-A2054F247136}"/>
              </a:ext>
            </a:extLst>
          </p:cNvPr>
          <p:cNvSpPr/>
          <p:nvPr/>
        </p:nvSpPr>
        <p:spPr>
          <a:xfrm>
            <a:off x="1269124" y="3413306"/>
            <a:ext cx="3295009" cy="648000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oneM2M CSE</a:t>
            </a: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545015BF-D486-435D-BE54-ACE05D2110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69" y="1629341"/>
            <a:ext cx="863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EC5E286B-719A-4115-8091-0D5D5593D4D9}"/>
              </a:ext>
            </a:extLst>
          </p:cNvPr>
          <p:cNvSpPr txBox="1"/>
          <p:nvPr/>
        </p:nvSpPr>
        <p:spPr>
          <a:xfrm>
            <a:off x="2102711" y="6129228"/>
            <a:ext cx="231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Middle </a:t>
            </a:r>
            <a:r>
              <a:rPr lang="de-AT" dirty="0" err="1"/>
              <a:t>Node</a:t>
            </a:r>
            <a:r>
              <a:rPr lang="de-AT" dirty="0"/>
              <a:t>/Gateway</a:t>
            </a:r>
            <a:endParaRPr lang="en-US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2E20182-E5D0-4F83-8865-7C1E796BFA70}"/>
              </a:ext>
            </a:extLst>
          </p:cNvPr>
          <p:cNvSpPr txBox="1"/>
          <p:nvPr/>
        </p:nvSpPr>
        <p:spPr>
          <a:xfrm>
            <a:off x="163275" y="6119183"/>
            <a:ext cx="15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Sensor/ Device</a:t>
            </a:r>
            <a:endParaRPr lang="en-US" dirty="0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4A51C5E2-6E25-4BAC-B53C-3E47569C4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49" y="5349765"/>
            <a:ext cx="13573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id="{2176C7A3-1B1D-47FD-9A49-37F6E9513D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6" y="2145982"/>
            <a:ext cx="541460" cy="5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64B796A1-AEFC-4E6C-A007-5BB12CED988D}"/>
              </a:ext>
            </a:extLst>
          </p:cNvPr>
          <p:cNvCxnSpPr>
            <a:cxnSpLocks/>
            <a:stCxn id="17" idx="0"/>
            <a:endCxn id="41" idx="2"/>
          </p:cNvCxnSpPr>
          <p:nvPr/>
        </p:nvCxnSpPr>
        <p:spPr>
          <a:xfrm flipH="1" flipV="1">
            <a:off x="2916627" y="2741296"/>
            <a:ext cx="2" cy="6720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51A15E5-0214-4DE3-AB8E-199600FC85E8}"/>
              </a:ext>
            </a:extLst>
          </p:cNvPr>
          <p:cNvSpPr txBox="1"/>
          <p:nvPr/>
        </p:nvSpPr>
        <p:spPr>
          <a:xfrm>
            <a:off x="5983047" y="6115625"/>
            <a:ext cx="277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Infrastructure </a:t>
            </a:r>
            <a:r>
              <a:rPr lang="de-AT" dirty="0" err="1"/>
              <a:t>Node</a:t>
            </a:r>
            <a:r>
              <a:rPr lang="de-AT" dirty="0"/>
              <a:t> / Cloud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85"/>
    </mc:Choice>
    <mc:Fallback xmlns="">
      <p:transition spd="slow" advTm="104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13" grpId="0"/>
      <p:bldP spid="56" grpId="0"/>
      <p:bldP spid="17" grpId="0" animBg="1"/>
      <p:bldP spid="31" grpId="0"/>
      <p:bldP spid="3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696" y="0"/>
            <a:ext cx="1037024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 Common Services “Toolkit”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/>
          </a:p>
        </p:txBody>
      </p:sp>
      <p:sp>
        <p:nvSpPr>
          <p:cNvPr id="26" name="Rectangle: Rounded Corners 7">
            <a:extLst>
              <a:ext uri="{FF2B5EF4-FFF2-40B4-BE49-F238E27FC236}">
                <a16:creationId xmlns:a16="http://schemas.microsoft.com/office/drawing/2014/main" id="{654588C5-951B-4650-9F99-85EF4BD7EB8A}"/>
              </a:ext>
            </a:extLst>
          </p:cNvPr>
          <p:cNvSpPr/>
          <p:nvPr/>
        </p:nvSpPr>
        <p:spPr>
          <a:xfrm>
            <a:off x="204298" y="2850275"/>
            <a:ext cx="2300900" cy="58105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IoT Application Layer</a:t>
            </a:r>
          </a:p>
        </p:txBody>
      </p:sp>
      <p:sp>
        <p:nvSpPr>
          <p:cNvPr id="29" name="Rectangle: Rounded Corners 8">
            <a:extLst>
              <a:ext uri="{FF2B5EF4-FFF2-40B4-BE49-F238E27FC236}">
                <a16:creationId xmlns:a16="http://schemas.microsoft.com/office/drawing/2014/main" id="{CBA3F4E5-1A0B-419E-91DF-E7178ECCE106}"/>
              </a:ext>
            </a:extLst>
          </p:cNvPr>
          <p:cNvSpPr/>
          <p:nvPr/>
        </p:nvSpPr>
        <p:spPr>
          <a:xfrm>
            <a:off x="198052" y="3529448"/>
            <a:ext cx="2300900" cy="581054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oneM2M Common Services Layer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63961096-1139-4C65-93EA-F21E7F3C4307}"/>
              </a:ext>
            </a:extLst>
          </p:cNvPr>
          <p:cNvSpPr/>
          <p:nvPr/>
        </p:nvSpPr>
        <p:spPr>
          <a:xfrm>
            <a:off x="205710" y="4234503"/>
            <a:ext cx="2300900" cy="581054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IoT Devices and Connectivity Layer</a:t>
            </a:r>
          </a:p>
        </p:txBody>
      </p: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FCB59CAA-729D-459C-BCFD-9A6B7DF3DA44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2498952" y="2001466"/>
            <a:ext cx="354602" cy="18185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DF1EB8C3-3141-4120-8E6F-BBEF74585C3C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498952" y="3819975"/>
            <a:ext cx="361309" cy="19114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8">
            <a:extLst>
              <a:ext uri="{FF2B5EF4-FFF2-40B4-BE49-F238E27FC236}">
                <a16:creationId xmlns:a16="http://schemas.microsoft.com/office/drawing/2014/main" id="{DD09ED85-BD75-4B4E-BDDC-66C8ACBBD7D8}"/>
              </a:ext>
            </a:extLst>
          </p:cNvPr>
          <p:cNvGrpSpPr/>
          <p:nvPr/>
        </p:nvGrpSpPr>
        <p:grpSpPr>
          <a:xfrm>
            <a:off x="2860261" y="1838425"/>
            <a:ext cx="8208792" cy="4081112"/>
            <a:chOff x="1127464" y="1549183"/>
            <a:chExt cx="9605639" cy="4520938"/>
          </a:xfrm>
        </p:grpSpPr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id="{5B9E1EE0-72C1-40A2-ABEC-724B0801B213}"/>
                </a:ext>
              </a:extLst>
            </p:cNvPr>
            <p:cNvGrpSpPr/>
            <p:nvPr/>
          </p:nvGrpSpPr>
          <p:grpSpPr>
            <a:xfrm>
              <a:off x="1127464" y="1549183"/>
              <a:ext cx="9605639" cy="4520938"/>
              <a:chOff x="93296" y="1282701"/>
              <a:chExt cx="11121441" cy="4686300"/>
            </a:xfrm>
          </p:grpSpPr>
          <p:sp>
            <p:nvSpPr>
              <p:cNvPr id="39" name="Rectangle à coins arrondis 5">
                <a:extLst>
                  <a:ext uri="{FF2B5EF4-FFF2-40B4-BE49-F238E27FC236}">
                    <a16:creationId xmlns:a16="http://schemas.microsoft.com/office/drawing/2014/main" id="{439E7A8B-51D4-44CC-B311-40DB457872C9}"/>
                  </a:ext>
                </a:extLst>
              </p:cNvPr>
              <p:cNvSpPr/>
              <p:nvPr/>
            </p:nvSpPr>
            <p:spPr bwMode="auto">
              <a:xfrm>
                <a:off x="93296" y="1282701"/>
                <a:ext cx="11121441" cy="4686300"/>
              </a:xfrm>
              <a:prstGeom prst="roundRect">
                <a:avLst>
                  <a:gd name="adj" fmla="val 5827"/>
                </a:avLst>
              </a:prstGeom>
              <a:solidFill>
                <a:schemeClr val="bg1"/>
              </a:solidFill>
              <a:ln w="38100">
                <a:solidFill>
                  <a:srgbClr val="B4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Registration</a:t>
                </a:r>
              </a:p>
            </p:txBody>
          </p:sp>
          <p:sp>
            <p:nvSpPr>
              <p:cNvPr id="40" name="Rectangle à coins arrondis 5">
                <a:extLst>
                  <a:ext uri="{FF2B5EF4-FFF2-40B4-BE49-F238E27FC236}">
                    <a16:creationId xmlns:a16="http://schemas.microsoft.com/office/drawing/2014/main" id="{1D84BFCC-41CA-45BC-B1A6-1DF686C6D136}"/>
                  </a:ext>
                </a:extLst>
              </p:cNvPr>
              <p:cNvSpPr/>
              <p:nvPr/>
            </p:nvSpPr>
            <p:spPr bwMode="auto">
              <a:xfrm>
                <a:off x="313757" y="208843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Registration</a:t>
                </a:r>
              </a:p>
            </p:txBody>
          </p:sp>
          <p:sp>
            <p:nvSpPr>
              <p:cNvPr id="41" name="Rectangle à coins arrondis 6">
                <a:extLst>
                  <a:ext uri="{FF2B5EF4-FFF2-40B4-BE49-F238E27FC236}">
                    <a16:creationId xmlns:a16="http://schemas.microsoft.com/office/drawing/2014/main" id="{E5FBBA26-FB8A-4150-9706-974700FB9DB1}"/>
                  </a:ext>
                </a:extLst>
              </p:cNvPr>
              <p:cNvSpPr/>
              <p:nvPr/>
            </p:nvSpPr>
            <p:spPr bwMode="auto">
              <a:xfrm>
                <a:off x="3912005" y="3357686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Group Management</a:t>
                </a:r>
              </a:p>
            </p:txBody>
          </p:sp>
          <p:sp>
            <p:nvSpPr>
              <p:cNvPr id="42" name="Rectangle à coins arrondis 7">
                <a:extLst>
                  <a:ext uri="{FF2B5EF4-FFF2-40B4-BE49-F238E27FC236}">
                    <a16:creationId xmlns:a16="http://schemas.microsoft.com/office/drawing/2014/main" id="{E65EC23F-5362-461F-8832-052F2FA3565A}"/>
                  </a:ext>
                </a:extLst>
              </p:cNvPr>
              <p:cNvSpPr/>
              <p:nvPr/>
            </p:nvSpPr>
            <p:spPr bwMode="auto">
              <a:xfrm>
                <a:off x="3937530" y="208843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Security</a:t>
                </a:r>
              </a:p>
            </p:txBody>
          </p:sp>
          <p:sp>
            <p:nvSpPr>
              <p:cNvPr id="43" name="Rectangle à coins arrondis 8">
                <a:extLst>
                  <a:ext uri="{FF2B5EF4-FFF2-40B4-BE49-F238E27FC236}">
                    <a16:creationId xmlns:a16="http://schemas.microsoft.com/office/drawing/2014/main" id="{C94D293B-F853-4240-B4D8-1383E4F6DF0D}"/>
                  </a:ext>
                </a:extLst>
              </p:cNvPr>
              <p:cNvSpPr/>
              <p:nvPr/>
            </p:nvSpPr>
            <p:spPr bwMode="auto">
              <a:xfrm>
                <a:off x="5739933" y="2102534"/>
                <a:ext cx="1582797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Discovery</a:t>
                </a:r>
              </a:p>
            </p:txBody>
          </p:sp>
          <p:sp>
            <p:nvSpPr>
              <p:cNvPr id="44" name="Rectangle à coins arrondis 9">
                <a:extLst>
                  <a:ext uri="{FF2B5EF4-FFF2-40B4-BE49-F238E27FC236}">
                    <a16:creationId xmlns:a16="http://schemas.microsoft.com/office/drawing/2014/main" id="{120EF387-01D7-4917-8496-6EDBE288D6DF}"/>
                  </a:ext>
                </a:extLst>
              </p:cNvPr>
              <p:cNvSpPr/>
              <p:nvPr/>
            </p:nvSpPr>
            <p:spPr bwMode="auto">
              <a:xfrm>
                <a:off x="7551821" y="2088872"/>
                <a:ext cx="1582797" cy="1046968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Data Management &amp; Repository </a:t>
                </a:r>
              </a:p>
            </p:txBody>
          </p:sp>
          <p:sp>
            <p:nvSpPr>
              <p:cNvPr id="45" name="Rectangle à coins arrondis 10">
                <a:extLst>
                  <a:ext uri="{FF2B5EF4-FFF2-40B4-BE49-F238E27FC236}">
                    <a16:creationId xmlns:a16="http://schemas.microsoft.com/office/drawing/2014/main" id="{54D0B748-3201-479B-B690-25FC4F1412B3}"/>
                  </a:ext>
                </a:extLst>
              </p:cNvPr>
              <p:cNvSpPr/>
              <p:nvPr/>
            </p:nvSpPr>
            <p:spPr bwMode="auto">
              <a:xfrm>
                <a:off x="5770242" y="3344212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Application &amp; Service Management</a:t>
                </a:r>
              </a:p>
            </p:txBody>
          </p:sp>
          <p:sp>
            <p:nvSpPr>
              <p:cNvPr id="46" name="Rectangle à coins arrondis 11">
                <a:extLst>
                  <a:ext uri="{FF2B5EF4-FFF2-40B4-BE49-F238E27FC236}">
                    <a16:creationId xmlns:a16="http://schemas.microsoft.com/office/drawing/2014/main" id="{04DCB2C4-A29D-4700-8C00-7D0C66533DB4}"/>
                  </a:ext>
                </a:extLst>
              </p:cNvPr>
              <p:cNvSpPr/>
              <p:nvPr/>
            </p:nvSpPr>
            <p:spPr bwMode="auto">
              <a:xfrm>
                <a:off x="326771" y="3340167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Device Management</a:t>
                </a:r>
              </a:p>
            </p:txBody>
          </p:sp>
          <p:sp>
            <p:nvSpPr>
              <p:cNvPr id="47" name="Rectangle à coins arrondis 12">
                <a:extLst>
                  <a:ext uri="{FF2B5EF4-FFF2-40B4-BE49-F238E27FC236}">
                    <a16:creationId xmlns:a16="http://schemas.microsoft.com/office/drawing/2014/main" id="{B9ED5DC9-8655-4EE0-8C44-A1B7EAC19009}"/>
                  </a:ext>
                </a:extLst>
              </p:cNvPr>
              <p:cNvSpPr/>
              <p:nvPr/>
            </p:nvSpPr>
            <p:spPr bwMode="auto">
              <a:xfrm>
                <a:off x="2115229" y="3344212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Subscription &amp; Notification</a:t>
                </a:r>
              </a:p>
            </p:txBody>
          </p:sp>
          <p:sp>
            <p:nvSpPr>
              <p:cNvPr id="48" name="Rectangle à coins arrondis 13">
                <a:extLst>
                  <a:ext uri="{FF2B5EF4-FFF2-40B4-BE49-F238E27FC236}">
                    <a16:creationId xmlns:a16="http://schemas.microsoft.com/office/drawing/2014/main" id="{A4604FD0-C035-4E03-AA2E-481F5B3EF870}"/>
                  </a:ext>
                </a:extLst>
              </p:cNvPr>
              <p:cNvSpPr/>
              <p:nvPr/>
            </p:nvSpPr>
            <p:spPr bwMode="auto">
              <a:xfrm>
                <a:off x="2125644" y="2102534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Communication Management</a:t>
                </a:r>
              </a:p>
            </p:txBody>
          </p:sp>
          <p:sp>
            <p:nvSpPr>
              <p:cNvPr id="49" name="Rectangle à coins arrondis 14">
                <a:extLst>
                  <a:ext uri="{FF2B5EF4-FFF2-40B4-BE49-F238E27FC236}">
                    <a16:creationId xmlns:a16="http://schemas.microsoft.com/office/drawing/2014/main" id="{F91E81C8-A947-422B-89D2-8DEE927C05F1}"/>
                  </a:ext>
                </a:extLst>
              </p:cNvPr>
              <p:cNvSpPr/>
              <p:nvPr/>
            </p:nvSpPr>
            <p:spPr bwMode="auto">
              <a:xfrm>
                <a:off x="9362773" y="3357685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Service Charging &amp; Accounting</a:t>
                </a:r>
              </a:p>
            </p:txBody>
          </p:sp>
          <p:sp>
            <p:nvSpPr>
              <p:cNvPr id="50" name="Rectangle à coins arrondis 15">
                <a:extLst>
                  <a:ext uri="{FF2B5EF4-FFF2-40B4-BE49-F238E27FC236}">
                    <a16:creationId xmlns:a16="http://schemas.microsoft.com/office/drawing/2014/main" id="{A124F361-237D-41BA-9FC3-7B454E3233AA}"/>
                  </a:ext>
                </a:extLst>
              </p:cNvPr>
              <p:cNvSpPr/>
              <p:nvPr/>
            </p:nvSpPr>
            <p:spPr bwMode="auto">
              <a:xfrm>
                <a:off x="7584684" y="3358777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Location</a:t>
                </a:r>
              </a:p>
            </p:txBody>
          </p:sp>
          <p:sp>
            <p:nvSpPr>
              <p:cNvPr id="51" name="Rectangle à coins arrondis 16">
                <a:extLst>
                  <a:ext uri="{FF2B5EF4-FFF2-40B4-BE49-F238E27FC236}">
                    <a16:creationId xmlns:a16="http://schemas.microsoft.com/office/drawing/2014/main" id="{721FA26E-8280-41A3-A6DD-BBC9CF7A26C2}"/>
                  </a:ext>
                </a:extLst>
              </p:cNvPr>
              <p:cNvSpPr/>
              <p:nvPr/>
            </p:nvSpPr>
            <p:spPr bwMode="auto">
              <a:xfrm>
                <a:off x="1306974" y="4614571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Network Service Exposure</a:t>
                </a:r>
              </a:p>
            </p:txBody>
          </p:sp>
          <p:sp>
            <p:nvSpPr>
              <p:cNvPr id="52" name="Rectangle à coins arrondis 16">
                <a:extLst>
                  <a:ext uri="{FF2B5EF4-FFF2-40B4-BE49-F238E27FC236}">
                    <a16:creationId xmlns:a16="http://schemas.microsoft.com/office/drawing/2014/main" id="{8A3A245E-2E88-44A9-92B3-BA7387A8CC76}"/>
                  </a:ext>
                </a:extLst>
              </p:cNvPr>
              <p:cNvSpPr/>
              <p:nvPr/>
            </p:nvSpPr>
            <p:spPr bwMode="auto">
              <a:xfrm>
                <a:off x="9354223" y="208843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Semantics </a:t>
                </a:r>
              </a:p>
            </p:txBody>
          </p:sp>
          <p:sp>
            <p:nvSpPr>
              <p:cNvPr id="53" name="Rectangle à coins arrondis 16">
                <a:extLst>
                  <a:ext uri="{FF2B5EF4-FFF2-40B4-BE49-F238E27FC236}">
                    <a16:creationId xmlns:a16="http://schemas.microsoft.com/office/drawing/2014/main" id="{34BF0EA2-3539-4C38-8CF3-FC046AF82D57}"/>
                  </a:ext>
                </a:extLst>
              </p:cNvPr>
              <p:cNvSpPr/>
              <p:nvPr/>
            </p:nvSpPr>
            <p:spPr bwMode="auto">
              <a:xfrm>
                <a:off x="3100048" y="459766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Transaction Management </a:t>
                </a:r>
              </a:p>
            </p:txBody>
          </p:sp>
          <p:sp>
            <p:nvSpPr>
              <p:cNvPr id="54" name="TextBox 23">
                <a:extLst>
                  <a:ext uri="{FF2B5EF4-FFF2-40B4-BE49-F238E27FC236}">
                    <a16:creationId xmlns:a16="http://schemas.microsoft.com/office/drawing/2014/main" id="{8847D51E-E293-44D3-9C9A-345069EE0D7D}"/>
                  </a:ext>
                </a:extLst>
              </p:cNvPr>
              <p:cNvSpPr txBox="1"/>
              <p:nvPr/>
            </p:nvSpPr>
            <p:spPr>
              <a:xfrm>
                <a:off x="1139946" y="1386336"/>
                <a:ext cx="4630296" cy="45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Common Service Entity</a:t>
                </a:r>
              </a:p>
            </p:txBody>
          </p:sp>
          <p:pic>
            <p:nvPicPr>
              <p:cNvPr id="55" name="Picture 10" descr="C:\Users\Jayeeta\AppData\Local\Microsoft\Windows\INetCache\Content.Word\oneM2M Logo_HighRes.png">
                <a:extLst>
                  <a:ext uri="{FF2B5EF4-FFF2-40B4-BE49-F238E27FC236}">
                    <a16:creationId xmlns:a16="http://schemas.microsoft.com/office/drawing/2014/main" id="{794A61A6-8849-44EB-AE0C-87DE0C253D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912" y="1404157"/>
                <a:ext cx="707035" cy="442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" name="Group 17">
              <a:extLst>
                <a:ext uri="{FF2B5EF4-FFF2-40B4-BE49-F238E27FC236}">
                  <a16:creationId xmlns:a16="http://schemas.microsoft.com/office/drawing/2014/main" id="{84111E2D-ADFD-457E-9641-C18BD451D914}"/>
                </a:ext>
              </a:extLst>
            </p:cNvPr>
            <p:cNvGrpSpPr/>
            <p:nvPr/>
          </p:nvGrpSpPr>
          <p:grpSpPr>
            <a:xfrm>
              <a:off x="5281963" y="4747169"/>
              <a:ext cx="4482177" cy="1010025"/>
              <a:chOff x="5281963" y="4747169"/>
              <a:chExt cx="4482177" cy="1010025"/>
            </a:xfrm>
          </p:grpSpPr>
          <p:sp>
            <p:nvSpPr>
              <p:cNvPr id="36" name="Rectangle à coins arrondis 16">
                <a:extLst>
                  <a:ext uri="{FF2B5EF4-FFF2-40B4-BE49-F238E27FC236}">
                    <a16:creationId xmlns:a16="http://schemas.microsoft.com/office/drawing/2014/main" id="{57F63814-E99D-41DB-B63C-EF419406E81F}"/>
                  </a:ext>
                </a:extLst>
              </p:cNvPr>
              <p:cNvSpPr/>
              <p:nvPr/>
            </p:nvSpPr>
            <p:spPr bwMode="auto">
              <a:xfrm>
                <a:off x="5281963" y="4747171"/>
                <a:ext cx="1367069" cy="1010023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Time </a:t>
                </a:r>
              </a:p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Management </a:t>
                </a:r>
              </a:p>
            </p:txBody>
          </p:sp>
          <p:sp>
            <p:nvSpPr>
              <p:cNvPr id="37" name="Rectangle à coins arrondis 16">
                <a:extLst>
                  <a:ext uri="{FF2B5EF4-FFF2-40B4-BE49-F238E27FC236}">
                    <a16:creationId xmlns:a16="http://schemas.microsoft.com/office/drawing/2014/main" id="{C97BE309-B05B-470B-AF39-61C2D5428600}"/>
                  </a:ext>
                </a:extLst>
              </p:cNvPr>
              <p:cNvSpPr/>
              <p:nvPr/>
            </p:nvSpPr>
            <p:spPr bwMode="auto">
              <a:xfrm>
                <a:off x="6839517" y="4747170"/>
                <a:ext cx="1367069" cy="1010023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Session </a:t>
                </a:r>
              </a:p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Management </a:t>
                </a:r>
              </a:p>
            </p:txBody>
          </p:sp>
          <p:sp>
            <p:nvSpPr>
              <p:cNvPr id="38" name="Rectangle à coins arrondis 16">
                <a:extLst>
                  <a:ext uri="{FF2B5EF4-FFF2-40B4-BE49-F238E27FC236}">
                    <a16:creationId xmlns:a16="http://schemas.microsoft.com/office/drawing/2014/main" id="{1831D3E4-0142-4DDA-94B2-3C9241C496E9}"/>
                  </a:ext>
                </a:extLst>
              </p:cNvPr>
              <p:cNvSpPr/>
              <p:nvPr/>
            </p:nvSpPr>
            <p:spPr bwMode="auto">
              <a:xfrm>
                <a:off x="8397071" y="4747169"/>
                <a:ext cx="1367069" cy="1010023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Process </a:t>
                </a:r>
              </a:p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Management </a:t>
                </a:r>
              </a:p>
            </p:txBody>
          </p:sp>
        </p:grp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F4B8F1DA-23EC-4003-A56E-2AECB1FAE734}"/>
              </a:ext>
            </a:extLst>
          </p:cNvPr>
          <p:cNvSpPr/>
          <p:nvPr/>
        </p:nvSpPr>
        <p:spPr>
          <a:xfrm>
            <a:off x="3110933" y="2001466"/>
            <a:ext cx="515159" cy="288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7">
            <a:extLst>
              <a:ext uri="{FF2B5EF4-FFF2-40B4-BE49-F238E27FC236}">
                <a16:creationId xmlns:a16="http://schemas.microsoft.com/office/drawing/2014/main" id="{03C1F769-C93C-4FAF-8778-D2C0CCC9A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402" y="1893315"/>
            <a:ext cx="777382" cy="5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19"/>
    </mc:Choice>
    <mc:Fallback xmlns="">
      <p:transition spd="slow" advTm="739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rafik 2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251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-140677" y="-196948"/>
            <a:ext cx="12449908" cy="72307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696" y="0"/>
            <a:ext cx="10464906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 enables interworking with </a:t>
            </a:r>
            <a:br>
              <a:rPr lang="en-US" dirty="0"/>
            </a:br>
            <a:r>
              <a:rPr lang="en-US" dirty="0"/>
              <a:t>domain specific technologies/Standards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/>
          </a:p>
        </p:txBody>
      </p:sp>
      <p:grpSp>
        <p:nvGrpSpPr>
          <p:cNvPr id="245" name="Gruppieren 244"/>
          <p:cNvGrpSpPr/>
          <p:nvPr/>
        </p:nvGrpSpPr>
        <p:grpSpPr>
          <a:xfrm>
            <a:off x="769311" y="1370519"/>
            <a:ext cx="10928750" cy="4499129"/>
            <a:chOff x="576866" y="1458260"/>
            <a:chExt cx="10928750" cy="4499129"/>
          </a:xfrm>
        </p:grpSpPr>
        <p:grpSp>
          <p:nvGrpSpPr>
            <p:cNvPr id="247" name="Group 330"/>
            <p:cNvGrpSpPr/>
            <p:nvPr/>
          </p:nvGrpSpPr>
          <p:grpSpPr>
            <a:xfrm>
              <a:off x="5554388" y="2491374"/>
              <a:ext cx="909991" cy="475193"/>
              <a:chOff x="9672304" y="952391"/>
              <a:chExt cx="2086087" cy="882070"/>
            </a:xfrm>
          </p:grpSpPr>
          <p:grpSp>
            <p:nvGrpSpPr>
              <p:cNvPr id="471" name="Group 331"/>
              <p:cNvGrpSpPr/>
              <p:nvPr/>
            </p:nvGrpSpPr>
            <p:grpSpPr>
              <a:xfrm>
                <a:off x="10719108" y="957078"/>
                <a:ext cx="1039283" cy="877383"/>
                <a:chOff x="819997" y="1712006"/>
                <a:chExt cx="1828800" cy="1620686"/>
              </a:xfrm>
            </p:grpSpPr>
            <p:pic>
              <p:nvPicPr>
                <p:cNvPr id="477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819997" y="2085355"/>
                  <a:ext cx="1828800" cy="501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819997" y="2455306"/>
                  <a:ext cx="1828800" cy="501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819997" y="2830887"/>
                  <a:ext cx="1828800" cy="501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819997" y="1712006"/>
                  <a:ext cx="1828800" cy="501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72" name="Group 332"/>
              <p:cNvGrpSpPr/>
              <p:nvPr/>
            </p:nvGrpSpPr>
            <p:grpSpPr>
              <a:xfrm>
                <a:off x="9672304" y="952391"/>
                <a:ext cx="1039285" cy="877383"/>
                <a:chOff x="819997" y="1712007"/>
                <a:chExt cx="1828804" cy="1620685"/>
              </a:xfrm>
            </p:grpSpPr>
            <p:pic>
              <p:nvPicPr>
                <p:cNvPr id="473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820001" y="2085359"/>
                  <a:ext cx="1828800" cy="501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819997" y="2455310"/>
                  <a:ext cx="1828800" cy="501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819997" y="2830887"/>
                  <a:ext cx="1828800" cy="501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819997" y="1712007"/>
                  <a:ext cx="1828800" cy="501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48" name="Gruppieren 247"/>
            <p:cNvGrpSpPr/>
            <p:nvPr/>
          </p:nvGrpSpPr>
          <p:grpSpPr>
            <a:xfrm>
              <a:off x="4515024" y="4432290"/>
              <a:ext cx="1989811" cy="1078969"/>
              <a:chOff x="4183843" y="4007231"/>
              <a:chExt cx="1880475" cy="1019682"/>
            </a:xfrm>
          </p:grpSpPr>
          <p:sp>
            <p:nvSpPr>
              <p:cNvPr id="468" name="Ellipse 467"/>
              <p:cNvSpPr/>
              <p:nvPr/>
            </p:nvSpPr>
            <p:spPr>
              <a:xfrm>
                <a:off x="4183843" y="4007231"/>
                <a:ext cx="1880475" cy="1019682"/>
              </a:xfrm>
              <a:prstGeom prst="ellipse">
                <a:avLst/>
              </a:prstGeom>
              <a:solidFill>
                <a:srgbClr val="BABD5A">
                  <a:alpha val="6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905" dirty="0" err="1">
                  <a:solidFill>
                    <a:srgbClr val="A0A0A3"/>
                  </a:solidFill>
                </a:endParaRPr>
              </a:p>
            </p:txBody>
          </p:sp>
          <p:pic>
            <p:nvPicPr>
              <p:cNvPr id="469" name="Picture 12" descr="Bildergebnis für 802.11p logo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9733" y="4399390"/>
                <a:ext cx="834952" cy="443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14" descr="Bildergebnis für ETSI ITS logo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7608" y="4177139"/>
                <a:ext cx="753019" cy="331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9" name="Gruppieren 248"/>
            <p:cNvGrpSpPr/>
            <p:nvPr/>
          </p:nvGrpSpPr>
          <p:grpSpPr>
            <a:xfrm>
              <a:off x="930752" y="3280969"/>
              <a:ext cx="2631760" cy="2530638"/>
              <a:chOff x="618693" y="2238475"/>
              <a:chExt cx="1949824" cy="2198099"/>
            </a:xfrm>
          </p:grpSpPr>
          <p:grpSp>
            <p:nvGrpSpPr>
              <p:cNvPr id="400" name="Group 282"/>
              <p:cNvGrpSpPr>
                <a:grpSpLocks noChangeAspect="1"/>
              </p:cNvGrpSpPr>
              <p:nvPr/>
            </p:nvGrpSpPr>
            <p:grpSpPr>
              <a:xfrm>
                <a:off x="618693" y="2664826"/>
                <a:ext cx="1949824" cy="1387151"/>
                <a:chOff x="564024" y="3698004"/>
                <a:chExt cx="3642974" cy="2591699"/>
              </a:xfrm>
            </p:grpSpPr>
            <p:grpSp>
              <p:nvGrpSpPr>
                <p:cNvPr id="421" name="Group 479"/>
                <p:cNvGrpSpPr>
                  <a:grpSpLocks noChangeAspect="1"/>
                </p:cNvGrpSpPr>
                <p:nvPr/>
              </p:nvGrpSpPr>
              <p:grpSpPr bwMode="auto">
                <a:xfrm>
                  <a:off x="564024" y="4242859"/>
                  <a:ext cx="180080" cy="515174"/>
                  <a:chOff x="-1284" y="1194"/>
                  <a:chExt cx="654" cy="1871"/>
                </a:xfrm>
                <a:solidFill>
                  <a:srgbClr val="FFFFFF"/>
                </a:solidFill>
              </p:grpSpPr>
              <p:sp>
                <p:nvSpPr>
                  <p:cNvPr id="465" name="Freeform 480"/>
                  <p:cNvSpPr>
                    <a:spLocks/>
                  </p:cNvSpPr>
                  <p:nvPr/>
                </p:nvSpPr>
                <p:spPr bwMode="auto">
                  <a:xfrm>
                    <a:off x="-1036" y="2833"/>
                    <a:ext cx="158" cy="232"/>
                  </a:xfrm>
                  <a:custGeom>
                    <a:avLst/>
                    <a:gdLst>
                      <a:gd name="T0" fmla="*/ 51 w 67"/>
                      <a:gd name="T1" fmla="*/ 0 h 98"/>
                      <a:gd name="T2" fmla="*/ 16 w 67"/>
                      <a:gd name="T3" fmla="*/ 0 h 98"/>
                      <a:gd name="T4" fmla="*/ 0 w 67"/>
                      <a:gd name="T5" fmla="*/ 16 h 98"/>
                      <a:gd name="T6" fmla="*/ 0 w 67"/>
                      <a:gd name="T7" fmla="*/ 82 h 98"/>
                      <a:gd name="T8" fmla="*/ 16 w 67"/>
                      <a:gd name="T9" fmla="*/ 98 h 98"/>
                      <a:gd name="T10" fmla="*/ 51 w 67"/>
                      <a:gd name="T11" fmla="*/ 98 h 98"/>
                      <a:gd name="T12" fmla="*/ 67 w 67"/>
                      <a:gd name="T13" fmla="*/ 82 h 98"/>
                      <a:gd name="T14" fmla="*/ 67 w 67"/>
                      <a:gd name="T15" fmla="*/ 16 h 98"/>
                      <a:gd name="T16" fmla="*/ 51 w 67"/>
                      <a:gd name="T17" fmla="*/ 0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7" h="98">
                        <a:moveTo>
                          <a:pt x="51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8"/>
                          <a:pt x="0" y="16"/>
                        </a:cubicBezTo>
                        <a:cubicBezTo>
                          <a:pt x="0" y="82"/>
                          <a:pt x="0" y="82"/>
                          <a:pt x="0" y="82"/>
                        </a:cubicBezTo>
                        <a:cubicBezTo>
                          <a:pt x="0" y="91"/>
                          <a:pt x="7" y="98"/>
                          <a:pt x="16" y="98"/>
                        </a:cubicBezTo>
                        <a:cubicBezTo>
                          <a:pt x="51" y="98"/>
                          <a:pt x="51" y="98"/>
                          <a:pt x="51" y="98"/>
                        </a:cubicBezTo>
                        <a:cubicBezTo>
                          <a:pt x="60" y="98"/>
                          <a:pt x="67" y="91"/>
                          <a:pt x="67" y="82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8"/>
                          <a:pt x="60" y="0"/>
                          <a:pt x="5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66" name="Freeform 481"/>
                  <p:cNvSpPr>
                    <a:spLocks noEditPoints="1"/>
                  </p:cNvSpPr>
                  <p:nvPr/>
                </p:nvSpPr>
                <p:spPr bwMode="auto">
                  <a:xfrm>
                    <a:off x="-1284" y="1657"/>
                    <a:ext cx="654" cy="1127"/>
                  </a:xfrm>
                  <a:custGeom>
                    <a:avLst/>
                    <a:gdLst>
                      <a:gd name="T0" fmla="*/ 654 w 654"/>
                      <a:gd name="T1" fmla="*/ 0 h 1127"/>
                      <a:gd name="T2" fmla="*/ 0 w 654"/>
                      <a:gd name="T3" fmla="*/ 11 h 1127"/>
                      <a:gd name="T4" fmla="*/ 180 w 654"/>
                      <a:gd name="T5" fmla="*/ 723 h 1127"/>
                      <a:gd name="T6" fmla="*/ 99 w 654"/>
                      <a:gd name="T7" fmla="*/ 767 h 1127"/>
                      <a:gd name="T8" fmla="*/ 198 w 654"/>
                      <a:gd name="T9" fmla="*/ 862 h 1127"/>
                      <a:gd name="T10" fmla="*/ 128 w 654"/>
                      <a:gd name="T11" fmla="*/ 902 h 1127"/>
                      <a:gd name="T12" fmla="*/ 206 w 654"/>
                      <a:gd name="T13" fmla="*/ 989 h 1127"/>
                      <a:gd name="T14" fmla="*/ 147 w 654"/>
                      <a:gd name="T15" fmla="*/ 1034 h 1127"/>
                      <a:gd name="T16" fmla="*/ 227 w 654"/>
                      <a:gd name="T17" fmla="*/ 1127 h 1127"/>
                      <a:gd name="T18" fmla="*/ 347 w 654"/>
                      <a:gd name="T19" fmla="*/ 1127 h 1127"/>
                      <a:gd name="T20" fmla="*/ 470 w 654"/>
                      <a:gd name="T21" fmla="*/ 1127 h 1127"/>
                      <a:gd name="T22" fmla="*/ 494 w 654"/>
                      <a:gd name="T23" fmla="*/ 1034 h 1127"/>
                      <a:gd name="T24" fmla="*/ 439 w 654"/>
                      <a:gd name="T25" fmla="*/ 989 h 1127"/>
                      <a:gd name="T26" fmla="*/ 522 w 654"/>
                      <a:gd name="T27" fmla="*/ 902 h 1127"/>
                      <a:gd name="T28" fmla="*/ 451 w 654"/>
                      <a:gd name="T29" fmla="*/ 862 h 1127"/>
                      <a:gd name="T30" fmla="*/ 543 w 654"/>
                      <a:gd name="T31" fmla="*/ 765 h 1127"/>
                      <a:gd name="T32" fmla="*/ 470 w 654"/>
                      <a:gd name="T33" fmla="*/ 723 h 1127"/>
                      <a:gd name="T34" fmla="*/ 520 w 654"/>
                      <a:gd name="T35" fmla="*/ 784 h 1127"/>
                      <a:gd name="T36" fmla="*/ 435 w 654"/>
                      <a:gd name="T37" fmla="*/ 843 h 1127"/>
                      <a:gd name="T38" fmla="*/ 499 w 654"/>
                      <a:gd name="T39" fmla="*/ 921 h 1127"/>
                      <a:gd name="T40" fmla="*/ 423 w 654"/>
                      <a:gd name="T41" fmla="*/ 971 h 1127"/>
                      <a:gd name="T42" fmla="*/ 473 w 654"/>
                      <a:gd name="T43" fmla="*/ 1053 h 1127"/>
                      <a:gd name="T44" fmla="*/ 423 w 654"/>
                      <a:gd name="T45" fmla="*/ 1108 h 1127"/>
                      <a:gd name="T46" fmla="*/ 302 w 654"/>
                      <a:gd name="T47" fmla="*/ 1108 h 1127"/>
                      <a:gd name="T48" fmla="*/ 182 w 654"/>
                      <a:gd name="T49" fmla="*/ 1108 h 1127"/>
                      <a:gd name="T50" fmla="*/ 239 w 654"/>
                      <a:gd name="T51" fmla="*/ 1053 h 1127"/>
                      <a:gd name="T52" fmla="*/ 161 w 654"/>
                      <a:gd name="T53" fmla="*/ 971 h 1127"/>
                      <a:gd name="T54" fmla="*/ 224 w 654"/>
                      <a:gd name="T55" fmla="*/ 921 h 1127"/>
                      <a:gd name="T56" fmla="*/ 132 w 654"/>
                      <a:gd name="T57" fmla="*/ 843 h 1127"/>
                      <a:gd name="T58" fmla="*/ 203 w 654"/>
                      <a:gd name="T59" fmla="*/ 784 h 1127"/>
                      <a:gd name="T60" fmla="*/ 106 w 654"/>
                      <a:gd name="T61" fmla="*/ 704 h 1127"/>
                      <a:gd name="T62" fmla="*/ 180 w 654"/>
                      <a:gd name="T63" fmla="*/ 19 h 1127"/>
                      <a:gd name="T64" fmla="*/ 470 w 654"/>
                      <a:gd name="T65" fmla="*/ 337 h 1127"/>
                      <a:gd name="T66" fmla="*/ 633 w 654"/>
                      <a:gd name="T67" fmla="*/ 19 h 1127"/>
                      <a:gd name="T68" fmla="*/ 456 w 654"/>
                      <a:gd name="T69" fmla="*/ 704 h 1127"/>
                      <a:gd name="T70" fmla="*/ 520 w 654"/>
                      <a:gd name="T71" fmla="*/ 784 h 1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54" h="1127">
                        <a:moveTo>
                          <a:pt x="546" y="723"/>
                        </a:moveTo>
                        <a:lnTo>
                          <a:pt x="654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90" y="723"/>
                        </a:lnTo>
                        <a:lnTo>
                          <a:pt x="180" y="723"/>
                        </a:lnTo>
                        <a:lnTo>
                          <a:pt x="182" y="765"/>
                        </a:lnTo>
                        <a:lnTo>
                          <a:pt x="99" y="767"/>
                        </a:lnTo>
                        <a:lnTo>
                          <a:pt x="116" y="862"/>
                        </a:lnTo>
                        <a:lnTo>
                          <a:pt x="198" y="862"/>
                        </a:lnTo>
                        <a:lnTo>
                          <a:pt x="203" y="902"/>
                        </a:lnTo>
                        <a:lnTo>
                          <a:pt x="128" y="902"/>
                        </a:lnTo>
                        <a:lnTo>
                          <a:pt x="144" y="989"/>
                        </a:lnTo>
                        <a:lnTo>
                          <a:pt x="206" y="989"/>
                        </a:lnTo>
                        <a:lnTo>
                          <a:pt x="215" y="1034"/>
                        </a:lnTo>
                        <a:lnTo>
                          <a:pt x="147" y="1034"/>
                        </a:lnTo>
                        <a:lnTo>
                          <a:pt x="165" y="1127"/>
                        </a:lnTo>
                        <a:lnTo>
                          <a:pt x="227" y="1127"/>
                        </a:lnTo>
                        <a:lnTo>
                          <a:pt x="302" y="1127"/>
                        </a:lnTo>
                        <a:lnTo>
                          <a:pt x="347" y="1127"/>
                        </a:lnTo>
                        <a:lnTo>
                          <a:pt x="423" y="1127"/>
                        </a:lnTo>
                        <a:lnTo>
                          <a:pt x="470" y="1127"/>
                        </a:lnTo>
                        <a:lnTo>
                          <a:pt x="480" y="1127"/>
                        </a:lnTo>
                        <a:lnTo>
                          <a:pt x="494" y="1034"/>
                        </a:lnTo>
                        <a:lnTo>
                          <a:pt x="432" y="1034"/>
                        </a:lnTo>
                        <a:lnTo>
                          <a:pt x="439" y="989"/>
                        </a:lnTo>
                        <a:lnTo>
                          <a:pt x="506" y="989"/>
                        </a:lnTo>
                        <a:lnTo>
                          <a:pt x="522" y="902"/>
                        </a:lnTo>
                        <a:lnTo>
                          <a:pt x="447" y="902"/>
                        </a:lnTo>
                        <a:lnTo>
                          <a:pt x="451" y="862"/>
                        </a:lnTo>
                        <a:lnTo>
                          <a:pt x="524" y="862"/>
                        </a:lnTo>
                        <a:lnTo>
                          <a:pt x="543" y="765"/>
                        </a:lnTo>
                        <a:lnTo>
                          <a:pt x="463" y="765"/>
                        </a:lnTo>
                        <a:lnTo>
                          <a:pt x="470" y="723"/>
                        </a:lnTo>
                        <a:lnTo>
                          <a:pt x="546" y="723"/>
                        </a:lnTo>
                        <a:close/>
                        <a:moveTo>
                          <a:pt x="520" y="784"/>
                        </a:moveTo>
                        <a:lnTo>
                          <a:pt x="510" y="843"/>
                        </a:lnTo>
                        <a:lnTo>
                          <a:pt x="435" y="843"/>
                        </a:lnTo>
                        <a:lnTo>
                          <a:pt x="425" y="921"/>
                        </a:lnTo>
                        <a:lnTo>
                          <a:pt x="499" y="921"/>
                        </a:lnTo>
                        <a:lnTo>
                          <a:pt x="489" y="971"/>
                        </a:lnTo>
                        <a:lnTo>
                          <a:pt x="423" y="971"/>
                        </a:lnTo>
                        <a:lnTo>
                          <a:pt x="411" y="1053"/>
                        </a:lnTo>
                        <a:lnTo>
                          <a:pt x="473" y="1053"/>
                        </a:lnTo>
                        <a:lnTo>
                          <a:pt x="463" y="1108"/>
                        </a:lnTo>
                        <a:lnTo>
                          <a:pt x="423" y="1108"/>
                        </a:lnTo>
                        <a:lnTo>
                          <a:pt x="347" y="1108"/>
                        </a:lnTo>
                        <a:lnTo>
                          <a:pt x="302" y="1108"/>
                        </a:lnTo>
                        <a:lnTo>
                          <a:pt x="227" y="1108"/>
                        </a:lnTo>
                        <a:lnTo>
                          <a:pt x="182" y="1108"/>
                        </a:lnTo>
                        <a:lnTo>
                          <a:pt x="170" y="1053"/>
                        </a:lnTo>
                        <a:lnTo>
                          <a:pt x="239" y="1053"/>
                        </a:lnTo>
                        <a:lnTo>
                          <a:pt x="222" y="971"/>
                        </a:lnTo>
                        <a:lnTo>
                          <a:pt x="161" y="971"/>
                        </a:lnTo>
                        <a:lnTo>
                          <a:pt x="151" y="921"/>
                        </a:lnTo>
                        <a:lnTo>
                          <a:pt x="224" y="921"/>
                        </a:lnTo>
                        <a:lnTo>
                          <a:pt x="217" y="843"/>
                        </a:lnTo>
                        <a:lnTo>
                          <a:pt x="132" y="843"/>
                        </a:lnTo>
                        <a:lnTo>
                          <a:pt x="123" y="784"/>
                        </a:lnTo>
                        <a:lnTo>
                          <a:pt x="203" y="784"/>
                        </a:lnTo>
                        <a:lnTo>
                          <a:pt x="196" y="704"/>
                        </a:lnTo>
                        <a:lnTo>
                          <a:pt x="106" y="704"/>
                        </a:lnTo>
                        <a:lnTo>
                          <a:pt x="21" y="19"/>
                        </a:lnTo>
                        <a:lnTo>
                          <a:pt x="180" y="19"/>
                        </a:lnTo>
                        <a:lnTo>
                          <a:pt x="180" y="337"/>
                        </a:lnTo>
                        <a:lnTo>
                          <a:pt x="470" y="337"/>
                        </a:lnTo>
                        <a:lnTo>
                          <a:pt x="470" y="19"/>
                        </a:lnTo>
                        <a:lnTo>
                          <a:pt x="633" y="19"/>
                        </a:lnTo>
                        <a:lnTo>
                          <a:pt x="529" y="704"/>
                        </a:lnTo>
                        <a:lnTo>
                          <a:pt x="456" y="704"/>
                        </a:lnTo>
                        <a:lnTo>
                          <a:pt x="439" y="784"/>
                        </a:lnTo>
                        <a:lnTo>
                          <a:pt x="520" y="78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67" name="Freeform 482"/>
                  <p:cNvSpPr>
                    <a:spLocks/>
                  </p:cNvSpPr>
                  <p:nvPr/>
                </p:nvSpPr>
                <p:spPr bwMode="auto">
                  <a:xfrm>
                    <a:off x="-1215" y="1194"/>
                    <a:ext cx="505" cy="408"/>
                  </a:xfrm>
                  <a:custGeom>
                    <a:avLst/>
                    <a:gdLst>
                      <a:gd name="T0" fmla="*/ 174 w 505"/>
                      <a:gd name="T1" fmla="*/ 307 h 408"/>
                      <a:gd name="T2" fmla="*/ 333 w 505"/>
                      <a:gd name="T3" fmla="*/ 307 h 408"/>
                      <a:gd name="T4" fmla="*/ 333 w 505"/>
                      <a:gd name="T5" fmla="*/ 408 h 408"/>
                      <a:gd name="T6" fmla="*/ 505 w 505"/>
                      <a:gd name="T7" fmla="*/ 408 h 408"/>
                      <a:gd name="T8" fmla="*/ 505 w 505"/>
                      <a:gd name="T9" fmla="*/ 0 h 408"/>
                      <a:gd name="T10" fmla="*/ 434 w 505"/>
                      <a:gd name="T11" fmla="*/ 0 h 408"/>
                      <a:gd name="T12" fmla="*/ 434 w 505"/>
                      <a:gd name="T13" fmla="*/ 196 h 408"/>
                      <a:gd name="T14" fmla="*/ 382 w 505"/>
                      <a:gd name="T15" fmla="*/ 196 h 408"/>
                      <a:gd name="T16" fmla="*/ 382 w 505"/>
                      <a:gd name="T17" fmla="*/ 0 h 408"/>
                      <a:gd name="T18" fmla="*/ 330 w 505"/>
                      <a:gd name="T19" fmla="*/ 0 h 408"/>
                      <a:gd name="T20" fmla="*/ 330 w 505"/>
                      <a:gd name="T21" fmla="*/ 196 h 408"/>
                      <a:gd name="T22" fmla="*/ 278 w 505"/>
                      <a:gd name="T23" fmla="*/ 196 h 408"/>
                      <a:gd name="T24" fmla="*/ 278 w 505"/>
                      <a:gd name="T25" fmla="*/ 0 h 408"/>
                      <a:gd name="T26" fmla="*/ 226 w 505"/>
                      <a:gd name="T27" fmla="*/ 0 h 408"/>
                      <a:gd name="T28" fmla="*/ 226 w 505"/>
                      <a:gd name="T29" fmla="*/ 196 h 408"/>
                      <a:gd name="T30" fmla="*/ 174 w 505"/>
                      <a:gd name="T31" fmla="*/ 196 h 408"/>
                      <a:gd name="T32" fmla="*/ 174 w 505"/>
                      <a:gd name="T33" fmla="*/ 0 h 408"/>
                      <a:gd name="T34" fmla="*/ 122 w 505"/>
                      <a:gd name="T35" fmla="*/ 0 h 408"/>
                      <a:gd name="T36" fmla="*/ 122 w 505"/>
                      <a:gd name="T37" fmla="*/ 196 h 408"/>
                      <a:gd name="T38" fmla="*/ 70 w 505"/>
                      <a:gd name="T39" fmla="*/ 196 h 408"/>
                      <a:gd name="T40" fmla="*/ 70 w 505"/>
                      <a:gd name="T41" fmla="*/ 0 h 408"/>
                      <a:gd name="T42" fmla="*/ 0 w 505"/>
                      <a:gd name="T43" fmla="*/ 0 h 408"/>
                      <a:gd name="T44" fmla="*/ 0 w 505"/>
                      <a:gd name="T45" fmla="*/ 408 h 408"/>
                      <a:gd name="T46" fmla="*/ 174 w 505"/>
                      <a:gd name="T47" fmla="*/ 408 h 408"/>
                      <a:gd name="T48" fmla="*/ 174 w 505"/>
                      <a:gd name="T49" fmla="*/ 307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05" h="408">
                        <a:moveTo>
                          <a:pt x="174" y="307"/>
                        </a:moveTo>
                        <a:lnTo>
                          <a:pt x="333" y="307"/>
                        </a:lnTo>
                        <a:lnTo>
                          <a:pt x="333" y="408"/>
                        </a:lnTo>
                        <a:lnTo>
                          <a:pt x="505" y="408"/>
                        </a:lnTo>
                        <a:lnTo>
                          <a:pt x="505" y="0"/>
                        </a:lnTo>
                        <a:lnTo>
                          <a:pt x="434" y="0"/>
                        </a:lnTo>
                        <a:lnTo>
                          <a:pt x="434" y="196"/>
                        </a:lnTo>
                        <a:lnTo>
                          <a:pt x="382" y="196"/>
                        </a:lnTo>
                        <a:lnTo>
                          <a:pt x="382" y="0"/>
                        </a:lnTo>
                        <a:lnTo>
                          <a:pt x="330" y="0"/>
                        </a:lnTo>
                        <a:lnTo>
                          <a:pt x="330" y="196"/>
                        </a:lnTo>
                        <a:lnTo>
                          <a:pt x="278" y="196"/>
                        </a:lnTo>
                        <a:lnTo>
                          <a:pt x="278" y="0"/>
                        </a:lnTo>
                        <a:lnTo>
                          <a:pt x="226" y="0"/>
                        </a:lnTo>
                        <a:lnTo>
                          <a:pt x="226" y="196"/>
                        </a:lnTo>
                        <a:lnTo>
                          <a:pt x="174" y="196"/>
                        </a:lnTo>
                        <a:lnTo>
                          <a:pt x="174" y="0"/>
                        </a:lnTo>
                        <a:lnTo>
                          <a:pt x="122" y="0"/>
                        </a:lnTo>
                        <a:lnTo>
                          <a:pt x="122" y="196"/>
                        </a:lnTo>
                        <a:lnTo>
                          <a:pt x="70" y="196"/>
                        </a:lnTo>
                        <a:lnTo>
                          <a:pt x="70" y="0"/>
                        </a:lnTo>
                        <a:lnTo>
                          <a:pt x="0" y="0"/>
                        </a:lnTo>
                        <a:lnTo>
                          <a:pt x="0" y="408"/>
                        </a:lnTo>
                        <a:lnTo>
                          <a:pt x="174" y="408"/>
                        </a:lnTo>
                        <a:lnTo>
                          <a:pt x="174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</p:grpSp>
            <p:cxnSp>
              <p:nvCxnSpPr>
                <p:cNvPr id="422" name="Curved Connector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10184" y="5976977"/>
                  <a:ext cx="430158" cy="22114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 cap="rnd" algn="ctr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23" name="Group 285"/>
                <p:cNvGrpSpPr/>
                <p:nvPr/>
              </p:nvGrpSpPr>
              <p:grpSpPr bwMode="auto">
                <a:xfrm>
                  <a:off x="780435" y="4554979"/>
                  <a:ext cx="841972" cy="534336"/>
                  <a:chOff x="719138" y="-2163763"/>
                  <a:chExt cx="3089275" cy="1960563"/>
                </a:xfrm>
                <a:solidFill>
                  <a:srgbClr val="FFFFFF"/>
                </a:solidFill>
              </p:grpSpPr>
              <p:sp>
                <p:nvSpPr>
                  <p:cNvPr id="461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719138" y="-1643063"/>
                    <a:ext cx="1514475" cy="1439863"/>
                  </a:xfrm>
                  <a:custGeom>
                    <a:avLst/>
                    <a:gdLst>
                      <a:gd name="T0" fmla="*/ 0 w 404"/>
                      <a:gd name="T1" fmla="*/ 335 h 384"/>
                      <a:gd name="T2" fmla="*/ 50 w 404"/>
                      <a:gd name="T3" fmla="*/ 384 h 384"/>
                      <a:gd name="T4" fmla="*/ 355 w 404"/>
                      <a:gd name="T5" fmla="*/ 384 h 384"/>
                      <a:gd name="T6" fmla="*/ 404 w 404"/>
                      <a:gd name="T7" fmla="*/ 335 h 384"/>
                      <a:gd name="T8" fmla="*/ 404 w 404"/>
                      <a:gd name="T9" fmla="*/ 0 h 384"/>
                      <a:gd name="T10" fmla="*/ 0 w 404"/>
                      <a:gd name="T11" fmla="*/ 0 h 384"/>
                      <a:gd name="T12" fmla="*/ 0 w 404"/>
                      <a:gd name="T13" fmla="*/ 335 h 384"/>
                      <a:gd name="T14" fmla="*/ 202 w 404"/>
                      <a:gd name="T15" fmla="*/ 44 h 384"/>
                      <a:gd name="T16" fmla="*/ 345 w 404"/>
                      <a:gd name="T17" fmla="*/ 187 h 384"/>
                      <a:gd name="T18" fmla="*/ 202 w 404"/>
                      <a:gd name="T19" fmla="*/ 329 h 384"/>
                      <a:gd name="T20" fmla="*/ 60 w 404"/>
                      <a:gd name="T21" fmla="*/ 187 h 384"/>
                      <a:gd name="T22" fmla="*/ 202 w 404"/>
                      <a:gd name="T23" fmla="*/ 44 h 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04" h="384">
                        <a:moveTo>
                          <a:pt x="0" y="335"/>
                        </a:moveTo>
                        <a:cubicBezTo>
                          <a:pt x="0" y="362"/>
                          <a:pt x="22" y="384"/>
                          <a:pt x="50" y="384"/>
                        </a:cubicBezTo>
                        <a:cubicBezTo>
                          <a:pt x="355" y="384"/>
                          <a:pt x="355" y="384"/>
                          <a:pt x="355" y="384"/>
                        </a:cubicBezTo>
                        <a:cubicBezTo>
                          <a:pt x="382" y="384"/>
                          <a:pt x="404" y="362"/>
                          <a:pt x="404" y="335"/>
                        </a:cubicBezTo>
                        <a:cubicBezTo>
                          <a:pt x="404" y="0"/>
                          <a:pt x="404" y="0"/>
                          <a:pt x="40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35"/>
                        </a:lnTo>
                        <a:close/>
                        <a:moveTo>
                          <a:pt x="202" y="44"/>
                        </a:moveTo>
                        <a:cubicBezTo>
                          <a:pt x="281" y="44"/>
                          <a:pt x="345" y="108"/>
                          <a:pt x="345" y="187"/>
                        </a:cubicBezTo>
                        <a:cubicBezTo>
                          <a:pt x="345" y="265"/>
                          <a:pt x="281" y="329"/>
                          <a:pt x="202" y="329"/>
                        </a:cubicBezTo>
                        <a:cubicBezTo>
                          <a:pt x="124" y="329"/>
                          <a:pt x="60" y="265"/>
                          <a:pt x="60" y="187"/>
                        </a:cubicBezTo>
                        <a:cubicBezTo>
                          <a:pt x="60" y="108"/>
                          <a:pt x="124" y="44"/>
                          <a:pt x="202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62" name="Freeform 43"/>
                  <p:cNvSpPr>
                    <a:spLocks noEditPoints="1"/>
                  </p:cNvSpPr>
                  <p:nvPr/>
                </p:nvSpPr>
                <p:spPr bwMode="auto">
                  <a:xfrm>
                    <a:off x="719138" y="-2163763"/>
                    <a:ext cx="1514475" cy="476250"/>
                  </a:xfrm>
                  <a:custGeom>
                    <a:avLst/>
                    <a:gdLst>
                      <a:gd name="T0" fmla="*/ 355 w 404"/>
                      <a:gd name="T1" fmla="*/ 0 h 127"/>
                      <a:gd name="T2" fmla="*/ 50 w 404"/>
                      <a:gd name="T3" fmla="*/ 0 h 127"/>
                      <a:gd name="T4" fmla="*/ 0 w 404"/>
                      <a:gd name="T5" fmla="*/ 49 h 127"/>
                      <a:gd name="T6" fmla="*/ 0 w 404"/>
                      <a:gd name="T7" fmla="*/ 127 h 127"/>
                      <a:gd name="T8" fmla="*/ 404 w 404"/>
                      <a:gd name="T9" fmla="*/ 127 h 127"/>
                      <a:gd name="T10" fmla="*/ 404 w 404"/>
                      <a:gd name="T11" fmla="*/ 49 h 127"/>
                      <a:gd name="T12" fmla="*/ 355 w 404"/>
                      <a:gd name="T13" fmla="*/ 0 h 127"/>
                      <a:gd name="T14" fmla="*/ 85 w 404"/>
                      <a:gd name="T15" fmla="*/ 96 h 127"/>
                      <a:gd name="T16" fmla="*/ 58 w 404"/>
                      <a:gd name="T17" fmla="*/ 69 h 127"/>
                      <a:gd name="T18" fmla="*/ 85 w 404"/>
                      <a:gd name="T19" fmla="*/ 41 h 127"/>
                      <a:gd name="T20" fmla="*/ 113 w 404"/>
                      <a:gd name="T21" fmla="*/ 69 h 127"/>
                      <a:gd name="T22" fmla="*/ 85 w 404"/>
                      <a:gd name="T23" fmla="*/ 96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04" h="127">
                        <a:moveTo>
                          <a:pt x="355" y="0"/>
                        </a:move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22" y="0"/>
                          <a:pt x="0" y="22"/>
                          <a:pt x="0" y="49"/>
                        </a:cubicBezTo>
                        <a:cubicBezTo>
                          <a:pt x="0" y="127"/>
                          <a:pt x="0" y="127"/>
                          <a:pt x="0" y="127"/>
                        </a:cubicBezTo>
                        <a:cubicBezTo>
                          <a:pt x="404" y="127"/>
                          <a:pt x="404" y="127"/>
                          <a:pt x="404" y="127"/>
                        </a:cubicBezTo>
                        <a:cubicBezTo>
                          <a:pt x="404" y="49"/>
                          <a:pt x="404" y="49"/>
                          <a:pt x="404" y="49"/>
                        </a:cubicBezTo>
                        <a:cubicBezTo>
                          <a:pt x="404" y="22"/>
                          <a:pt x="382" y="0"/>
                          <a:pt x="355" y="0"/>
                        </a:cubicBezTo>
                        <a:close/>
                        <a:moveTo>
                          <a:pt x="85" y="96"/>
                        </a:moveTo>
                        <a:cubicBezTo>
                          <a:pt x="70" y="96"/>
                          <a:pt x="58" y="84"/>
                          <a:pt x="58" y="69"/>
                        </a:cubicBezTo>
                        <a:cubicBezTo>
                          <a:pt x="58" y="53"/>
                          <a:pt x="70" y="41"/>
                          <a:pt x="85" y="41"/>
                        </a:cubicBezTo>
                        <a:cubicBezTo>
                          <a:pt x="100" y="41"/>
                          <a:pt x="113" y="53"/>
                          <a:pt x="113" y="69"/>
                        </a:cubicBezTo>
                        <a:cubicBezTo>
                          <a:pt x="113" y="84"/>
                          <a:pt x="100" y="96"/>
                          <a:pt x="85" y="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63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2293938" y="-1643063"/>
                    <a:ext cx="1514475" cy="1439863"/>
                  </a:xfrm>
                  <a:custGeom>
                    <a:avLst/>
                    <a:gdLst>
                      <a:gd name="T0" fmla="*/ 0 w 404"/>
                      <a:gd name="T1" fmla="*/ 335 h 384"/>
                      <a:gd name="T2" fmla="*/ 50 w 404"/>
                      <a:gd name="T3" fmla="*/ 384 h 384"/>
                      <a:gd name="T4" fmla="*/ 355 w 404"/>
                      <a:gd name="T5" fmla="*/ 384 h 384"/>
                      <a:gd name="T6" fmla="*/ 404 w 404"/>
                      <a:gd name="T7" fmla="*/ 335 h 384"/>
                      <a:gd name="T8" fmla="*/ 404 w 404"/>
                      <a:gd name="T9" fmla="*/ 0 h 384"/>
                      <a:gd name="T10" fmla="*/ 0 w 404"/>
                      <a:gd name="T11" fmla="*/ 0 h 384"/>
                      <a:gd name="T12" fmla="*/ 0 w 404"/>
                      <a:gd name="T13" fmla="*/ 335 h 384"/>
                      <a:gd name="T14" fmla="*/ 202 w 404"/>
                      <a:gd name="T15" fmla="*/ 44 h 384"/>
                      <a:gd name="T16" fmla="*/ 345 w 404"/>
                      <a:gd name="T17" fmla="*/ 187 h 384"/>
                      <a:gd name="T18" fmla="*/ 202 w 404"/>
                      <a:gd name="T19" fmla="*/ 329 h 384"/>
                      <a:gd name="T20" fmla="*/ 60 w 404"/>
                      <a:gd name="T21" fmla="*/ 187 h 384"/>
                      <a:gd name="T22" fmla="*/ 202 w 404"/>
                      <a:gd name="T23" fmla="*/ 44 h 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04" h="384">
                        <a:moveTo>
                          <a:pt x="0" y="335"/>
                        </a:moveTo>
                        <a:cubicBezTo>
                          <a:pt x="0" y="362"/>
                          <a:pt x="22" y="384"/>
                          <a:pt x="50" y="384"/>
                        </a:cubicBezTo>
                        <a:cubicBezTo>
                          <a:pt x="355" y="384"/>
                          <a:pt x="355" y="384"/>
                          <a:pt x="355" y="384"/>
                        </a:cubicBezTo>
                        <a:cubicBezTo>
                          <a:pt x="382" y="384"/>
                          <a:pt x="404" y="362"/>
                          <a:pt x="404" y="335"/>
                        </a:cubicBezTo>
                        <a:cubicBezTo>
                          <a:pt x="404" y="0"/>
                          <a:pt x="404" y="0"/>
                          <a:pt x="40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35"/>
                        </a:lnTo>
                        <a:close/>
                        <a:moveTo>
                          <a:pt x="202" y="44"/>
                        </a:moveTo>
                        <a:cubicBezTo>
                          <a:pt x="281" y="44"/>
                          <a:pt x="345" y="108"/>
                          <a:pt x="345" y="187"/>
                        </a:cubicBezTo>
                        <a:cubicBezTo>
                          <a:pt x="345" y="265"/>
                          <a:pt x="281" y="329"/>
                          <a:pt x="202" y="329"/>
                        </a:cubicBezTo>
                        <a:cubicBezTo>
                          <a:pt x="124" y="329"/>
                          <a:pt x="60" y="265"/>
                          <a:pt x="60" y="187"/>
                        </a:cubicBezTo>
                        <a:cubicBezTo>
                          <a:pt x="60" y="108"/>
                          <a:pt x="124" y="44"/>
                          <a:pt x="202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64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2293938" y="-2163763"/>
                    <a:ext cx="1514475" cy="476250"/>
                  </a:xfrm>
                  <a:custGeom>
                    <a:avLst/>
                    <a:gdLst>
                      <a:gd name="T0" fmla="*/ 355 w 404"/>
                      <a:gd name="T1" fmla="*/ 0 h 127"/>
                      <a:gd name="T2" fmla="*/ 50 w 404"/>
                      <a:gd name="T3" fmla="*/ 0 h 127"/>
                      <a:gd name="T4" fmla="*/ 0 w 404"/>
                      <a:gd name="T5" fmla="*/ 49 h 127"/>
                      <a:gd name="T6" fmla="*/ 0 w 404"/>
                      <a:gd name="T7" fmla="*/ 127 h 127"/>
                      <a:gd name="T8" fmla="*/ 404 w 404"/>
                      <a:gd name="T9" fmla="*/ 127 h 127"/>
                      <a:gd name="T10" fmla="*/ 404 w 404"/>
                      <a:gd name="T11" fmla="*/ 49 h 127"/>
                      <a:gd name="T12" fmla="*/ 355 w 404"/>
                      <a:gd name="T13" fmla="*/ 0 h 127"/>
                      <a:gd name="T14" fmla="*/ 85 w 404"/>
                      <a:gd name="T15" fmla="*/ 96 h 127"/>
                      <a:gd name="T16" fmla="*/ 58 w 404"/>
                      <a:gd name="T17" fmla="*/ 69 h 127"/>
                      <a:gd name="T18" fmla="*/ 85 w 404"/>
                      <a:gd name="T19" fmla="*/ 41 h 127"/>
                      <a:gd name="T20" fmla="*/ 113 w 404"/>
                      <a:gd name="T21" fmla="*/ 69 h 127"/>
                      <a:gd name="T22" fmla="*/ 85 w 404"/>
                      <a:gd name="T23" fmla="*/ 96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04" h="127">
                        <a:moveTo>
                          <a:pt x="355" y="0"/>
                        </a:move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22" y="0"/>
                          <a:pt x="0" y="22"/>
                          <a:pt x="0" y="49"/>
                        </a:cubicBezTo>
                        <a:cubicBezTo>
                          <a:pt x="0" y="127"/>
                          <a:pt x="0" y="127"/>
                          <a:pt x="0" y="127"/>
                        </a:cubicBezTo>
                        <a:cubicBezTo>
                          <a:pt x="404" y="127"/>
                          <a:pt x="404" y="127"/>
                          <a:pt x="404" y="127"/>
                        </a:cubicBezTo>
                        <a:cubicBezTo>
                          <a:pt x="404" y="49"/>
                          <a:pt x="404" y="49"/>
                          <a:pt x="404" y="49"/>
                        </a:cubicBezTo>
                        <a:cubicBezTo>
                          <a:pt x="404" y="22"/>
                          <a:pt x="382" y="0"/>
                          <a:pt x="355" y="0"/>
                        </a:cubicBezTo>
                        <a:close/>
                        <a:moveTo>
                          <a:pt x="85" y="96"/>
                        </a:moveTo>
                        <a:cubicBezTo>
                          <a:pt x="70" y="96"/>
                          <a:pt x="58" y="84"/>
                          <a:pt x="58" y="69"/>
                        </a:cubicBezTo>
                        <a:cubicBezTo>
                          <a:pt x="58" y="53"/>
                          <a:pt x="70" y="41"/>
                          <a:pt x="85" y="41"/>
                        </a:cubicBezTo>
                        <a:cubicBezTo>
                          <a:pt x="100" y="41"/>
                          <a:pt x="113" y="53"/>
                          <a:pt x="113" y="69"/>
                        </a:cubicBezTo>
                        <a:cubicBezTo>
                          <a:pt x="113" y="84"/>
                          <a:pt x="100" y="96"/>
                          <a:pt x="85" y="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</p:grpSp>
            <p:grpSp>
              <p:nvGrpSpPr>
                <p:cNvPr id="424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3024394" y="5245888"/>
                  <a:ext cx="397541" cy="731089"/>
                  <a:chOff x="-990" y="558"/>
                  <a:chExt cx="553" cy="1017"/>
                </a:xfrm>
                <a:solidFill>
                  <a:srgbClr val="FFFFFF"/>
                </a:solidFill>
              </p:grpSpPr>
              <p:sp>
                <p:nvSpPr>
                  <p:cNvPr id="45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-869" y="1446"/>
                    <a:ext cx="52" cy="4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5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-610" y="1446"/>
                    <a:ext cx="43" cy="4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5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-740" y="1446"/>
                    <a:ext cx="43" cy="4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6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-990" y="558"/>
                    <a:ext cx="553" cy="1017"/>
                  </a:xfrm>
                  <a:custGeom>
                    <a:avLst/>
                    <a:gdLst>
                      <a:gd name="T0" fmla="*/ 56 w 64"/>
                      <a:gd name="T1" fmla="*/ 1 h 118"/>
                      <a:gd name="T2" fmla="*/ 55 w 64"/>
                      <a:gd name="T3" fmla="*/ 1 h 118"/>
                      <a:gd name="T4" fmla="*/ 55 w 64"/>
                      <a:gd name="T5" fmla="*/ 1 h 118"/>
                      <a:gd name="T6" fmla="*/ 54 w 64"/>
                      <a:gd name="T7" fmla="*/ 0 h 118"/>
                      <a:gd name="T8" fmla="*/ 46 w 64"/>
                      <a:gd name="T9" fmla="*/ 0 h 118"/>
                      <a:gd name="T10" fmla="*/ 45 w 64"/>
                      <a:gd name="T11" fmla="*/ 1 h 118"/>
                      <a:gd name="T12" fmla="*/ 45 w 64"/>
                      <a:gd name="T13" fmla="*/ 1 h 118"/>
                      <a:gd name="T14" fmla="*/ 7 w 64"/>
                      <a:gd name="T15" fmla="*/ 1 h 118"/>
                      <a:gd name="T16" fmla="*/ 0 w 64"/>
                      <a:gd name="T17" fmla="*/ 9 h 118"/>
                      <a:gd name="T18" fmla="*/ 0 w 64"/>
                      <a:gd name="T19" fmla="*/ 111 h 118"/>
                      <a:gd name="T20" fmla="*/ 7 w 64"/>
                      <a:gd name="T21" fmla="*/ 118 h 118"/>
                      <a:gd name="T22" fmla="*/ 56 w 64"/>
                      <a:gd name="T23" fmla="*/ 118 h 118"/>
                      <a:gd name="T24" fmla="*/ 64 w 64"/>
                      <a:gd name="T25" fmla="*/ 111 h 118"/>
                      <a:gd name="T26" fmla="*/ 64 w 64"/>
                      <a:gd name="T27" fmla="*/ 9 h 118"/>
                      <a:gd name="T28" fmla="*/ 56 w 64"/>
                      <a:gd name="T29" fmla="*/ 1 h 118"/>
                      <a:gd name="T30" fmla="*/ 32 w 64"/>
                      <a:gd name="T31" fmla="*/ 5 h 118"/>
                      <a:gd name="T32" fmla="*/ 33 w 64"/>
                      <a:gd name="T33" fmla="*/ 5 h 118"/>
                      <a:gd name="T34" fmla="*/ 32 w 64"/>
                      <a:gd name="T35" fmla="*/ 6 h 118"/>
                      <a:gd name="T36" fmla="*/ 31 w 64"/>
                      <a:gd name="T37" fmla="*/ 5 h 118"/>
                      <a:gd name="T38" fmla="*/ 32 w 64"/>
                      <a:gd name="T39" fmla="*/ 5 h 118"/>
                      <a:gd name="T40" fmla="*/ 58 w 64"/>
                      <a:gd name="T41" fmla="*/ 110 h 118"/>
                      <a:gd name="T42" fmla="*/ 55 w 64"/>
                      <a:gd name="T43" fmla="*/ 112 h 118"/>
                      <a:gd name="T44" fmla="*/ 8 w 64"/>
                      <a:gd name="T45" fmla="*/ 112 h 118"/>
                      <a:gd name="T46" fmla="*/ 6 w 64"/>
                      <a:gd name="T47" fmla="*/ 110 h 118"/>
                      <a:gd name="T48" fmla="*/ 6 w 64"/>
                      <a:gd name="T49" fmla="*/ 100 h 118"/>
                      <a:gd name="T50" fmla="*/ 58 w 64"/>
                      <a:gd name="T51" fmla="*/ 100 h 118"/>
                      <a:gd name="T52" fmla="*/ 58 w 64"/>
                      <a:gd name="T53" fmla="*/ 110 h 118"/>
                      <a:gd name="T54" fmla="*/ 58 w 64"/>
                      <a:gd name="T55" fmla="*/ 98 h 118"/>
                      <a:gd name="T56" fmla="*/ 6 w 64"/>
                      <a:gd name="T57" fmla="*/ 98 h 118"/>
                      <a:gd name="T58" fmla="*/ 6 w 64"/>
                      <a:gd name="T59" fmla="*/ 10 h 118"/>
                      <a:gd name="T60" fmla="*/ 8 w 64"/>
                      <a:gd name="T61" fmla="*/ 8 h 118"/>
                      <a:gd name="T62" fmla="*/ 17 w 64"/>
                      <a:gd name="T63" fmla="*/ 8 h 118"/>
                      <a:gd name="T64" fmla="*/ 19 w 64"/>
                      <a:gd name="T65" fmla="*/ 10 h 118"/>
                      <a:gd name="T66" fmla="*/ 44 w 64"/>
                      <a:gd name="T67" fmla="*/ 10 h 118"/>
                      <a:gd name="T68" fmla="*/ 46 w 64"/>
                      <a:gd name="T69" fmla="*/ 8 h 118"/>
                      <a:gd name="T70" fmla="*/ 55 w 64"/>
                      <a:gd name="T71" fmla="*/ 8 h 118"/>
                      <a:gd name="T72" fmla="*/ 58 w 64"/>
                      <a:gd name="T73" fmla="*/ 10 h 118"/>
                      <a:gd name="T74" fmla="*/ 58 w 64"/>
                      <a:gd name="T75" fmla="*/ 9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4" h="118">
                        <a:moveTo>
                          <a:pt x="56" y="1"/>
                        </a:move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1"/>
                          <a:pt x="55" y="0"/>
                          <a:pt x="54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5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3" y="1"/>
                          <a:pt x="0" y="5"/>
                          <a:pt x="0" y="9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115"/>
                          <a:pt x="3" y="118"/>
                          <a:pt x="7" y="118"/>
                        </a:cubicBezTo>
                        <a:cubicBezTo>
                          <a:pt x="56" y="118"/>
                          <a:pt x="56" y="118"/>
                          <a:pt x="56" y="118"/>
                        </a:cubicBezTo>
                        <a:cubicBezTo>
                          <a:pt x="60" y="118"/>
                          <a:pt x="64" y="115"/>
                          <a:pt x="64" y="111"/>
                        </a:cubicBezTo>
                        <a:cubicBezTo>
                          <a:pt x="64" y="9"/>
                          <a:pt x="64" y="9"/>
                          <a:pt x="64" y="9"/>
                        </a:cubicBezTo>
                        <a:cubicBezTo>
                          <a:pt x="64" y="5"/>
                          <a:pt x="60" y="1"/>
                          <a:pt x="56" y="1"/>
                        </a:cubicBezTo>
                        <a:close/>
                        <a:moveTo>
                          <a:pt x="32" y="5"/>
                        </a:moveTo>
                        <a:cubicBezTo>
                          <a:pt x="32" y="5"/>
                          <a:pt x="33" y="5"/>
                          <a:pt x="33" y="5"/>
                        </a:cubicBezTo>
                        <a:cubicBezTo>
                          <a:pt x="33" y="6"/>
                          <a:pt x="32" y="6"/>
                          <a:pt x="32" y="6"/>
                        </a:cubicBezTo>
                        <a:cubicBezTo>
                          <a:pt x="31" y="6"/>
                          <a:pt x="31" y="6"/>
                          <a:pt x="31" y="5"/>
                        </a:cubicBezTo>
                        <a:cubicBezTo>
                          <a:pt x="31" y="5"/>
                          <a:pt x="31" y="5"/>
                          <a:pt x="32" y="5"/>
                        </a:cubicBezTo>
                        <a:close/>
                        <a:moveTo>
                          <a:pt x="58" y="110"/>
                        </a:moveTo>
                        <a:cubicBezTo>
                          <a:pt x="58" y="111"/>
                          <a:pt x="57" y="112"/>
                          <a:pt x="55" y="112"/>
                        </a:cubicBezTo>
                        <a:cubicBezTo>
                          <a:pt x="8" y="112"/>
                          <a:pt x="8" y="112"/>
                          <a:pt x="8" y="112"/>
                        </a:cubicBezTo>
                        <a:cubicBezTo>
                          <a:pt x="7" y="112"/>
                          <a:pt x="6" y="111"/>
                          <a:pt x="6" y="110"/>
                        </a:cubicBezTo>
                        <a:cubicBezTo>
                          <a:pt x="6" y="100"/>
                          <a:pt x="6" y="100"/>
                          <a:pt x="6" y="100"/>
                        </a:cubicBezTo>
                        <a:cubicBezTo>
                          <a:pt x="58" y="100"/>
                          <a:pt x="58" y="100"/>
                          <a:pt x="58" y="100"/>
                        </a:cubicBezTo>
                        <a:lnTo>
                          <a:pt x="58" y="110"/>
                        </a:lnTo>
                        <a:close/>
                        <a:moveTo>
                          <a:pt x="58" y="98"/>
                        </a:moveTo>
                        <a:cubicBezTo>
                          <a:pt x="6" y="98"/>
                          <a:pt x="6" y="98"/>
                          <a:pt x="6" y="98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9"/>
                          <a:pt x="7" y="8"/>
                          <a:pt x="8" y="8"/>
                        </a:cubicBezTo>
                        <a:cubicBezTo>
                          <a:pt x="17" y="8"/>
                          <a:pt x="17" y="8"/>
                          <a:pt x="17" y="8"/>
                        </a:cubicBezTo>
                        <a:cubicBezTo>
                          <a:pt x="18" y="9"/>
                          <a:pt x="19" y="10"/>
                          <a:pt x="19" y="10"/>
                        </a:cubicBezTo>
                        <a:cubicBezTo>
                          <a:pt x="44" y="10"/>
                          <a:pt x="44" y="10"/>
                          <a:pt x="44" y="10"/>
                        </a:cubicBezTo>
                        <a:cubicBezTo>
                          <a:pt x="45" y="10"/>
                          <a:pt x="46" y="9"/>
                          <a:pt x="46" y="8"/>
                        </a:cubicBezTo>
                        <a:cubicBezTo>
                          <a:pt x="55" y="8"/>
                          <a:pt x="55" y="8"/>
                          <a:pt x="55" y="8"/>
                        </a:cubicBezTo>
                        <a:cubicBezTo>
                          <a:pt x="57" y="8"/>
                          <a:pt x="58" y="9"/>
                          <a:pt x="58" y="10"/>
                        </a:cubicBezTo>
                        <a:lnTo>
                          <a:pt x="58" y="9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</p:grpSp>
            <p:grpSp>
              <p:nvGrpSpPr>
                <p:cNvPr id="425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981936" y="5502973"/>
                  <a:ext cx="602182" cy="601333"/>
                  <a:chOff x="2558" y="1380"/>
                  <a:chExt cx="719" cy="718"/>
                </a:xfrm>
                <a:solidFill>
                  <a:srgbClr val="FFFFFF"/>
                </a:solidFill>
              </p:grpSpPr>
              <p:sp>
                <p:nvSpPr>
                  <p:cNvPr id="452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2558" y="1380"/>
                    <a:ext cx="719" cy="718"/>
                  </a:xfrm>
                  <a:custGeom>
                    <a:avLst/>
                    <a:gdLst>
                      <a:gd name="T0" fmla="*/ 152 w 304"/>
                      <a:gd name="T1" fmla="*/ 0 h 304"/>
                      <a:gd name="T2" fmla="*/ 0 w 304"/>
                      <a:gd name="T3" fmla="*/ 152 h 304"/>
                      <a:gd name="T4" fmla="*/ 152 w 304"/>
                      <a:gd name="T5" fmla="*/ 304 h 304"/>
                      <a:gd name="T6" fmla="*/ 304 w 304"/>
                      <a:gd name="T7" fmla="*/ 152 h 304"/>
                      <a:gd name="T8" fmla="*/ 152 w 304"/>
                      <a:gd name="T9" fmla="*/ 0 h 304"/>
                      <a:gd name="T10" fmla="*/ 255 w 304"/>
                      <a:gd name="T11" fmla="*/ 255 h 304"/>
                      <a:gd name="T12" fmla="*/ 152 w 304"/>
                      <a:gd name="T13" fmla="*/ 297 h 304"/>
                      <a:gd name="T14" fmla="*/ 49 w 304"/>
                      <a:gd name="T15" fmla="*/ 255 h 304"/>
                      <a:gd name="T16" fmla="*/ 7 w 304"/>
                      <a:gd name="T17" fmla="*/ 152 h 304"/>
                      <a:gd name="T18" fmla="*/ 49 w 304"/>
                      <a:gd name="T19" fmla="*/ 50 h 304"/>
                      <a:gd name="T20" fmla="*/ 152 w 304"/>
                      <a:gd name="T21" fmla="*/ 7 h 304"/>
                      <a:gd name="T22" fmla="*/ 255 w 304"/>
                      <a:gd name="T23" fmla="*/ 50 h 304"/>
                      <a:gd name="T24" fmla="*/ 297 w 304"/>
                      <a:gd name="T25" fmla="*/ 152 h 304"/>
                      <a:gd name="T26" fmla="*/ 255 w 304"/>
                      <a:gd name="T27" fmla="*/ 255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4" h="304">
                        <a:moveTo>
                          <a:pt x="152" y="0"/>
                        </a:moveTo>
                        <a:cubicBezTo>
                          <a:pt x="68" y="0"/>
                          <a:pt x="0" y="68"/>
                          <a:pt x="0" y="152"/>
                        </a:cubicBezTo>
                        <a:cubicBezTo>
                          <a:pt x="0" y="236"/>
                          <a:pt x="68" y="304"/>
                          <a:pt x="152" y="304"/>
                        </a:cubicBezTo>
                        <a:cubicBezTo>
                          <a:pt x="236" y="304"/>
                          <a:pt x="304" y="236"/>
                          <a:pt x="304" y="152"/>
                        </a:cubicBezTo>
                        <a:cubicBezTo>
                          <a:pt x="304" y="68"/>
                          <a:pt x="236" y="0"/>
                          <a:pt x="152" y="0"/>
                        </a:cubicBezTo>
                        <a:close/>
                        <a:moveTo>
                          <a:pt x="255" y="255"/>
                        </a:moveTo>
                        <a:cubicBezTo>
                          <a:pt x="228" y="281"/>
                          <a:pt x="192" y="297"/>
                          <a:pt x="152" y="297"/>
                        </a:cubicBezTo>
                        <a:cubicBezTo>
                          <a:pt x="112" y="297"/>
                          <a:pt x="76" y="281"/>
                          <a:pt x="49" y="255"/>
                        </a:cubicBezTo>
                        <a:cubicBezTo>
                          <a:pt x="23" y="229"/>
                          <a:pt x="7" y="192"/>
                          <a:pt x="7" y="152"/>
                        </a:cubicBezTo>
                        <a:cubicBezTo>
                          <a:pt x="7" y="112"/>
                          <a:pt x="23" y="75"/>
                          <a:pt x="49" y="50"/>
                        </a:cubicBezTo>
                        <a:cubicBezTo>
                          <a:pt x="76" y="23"/>
                          <a:pt x="112" y="7"/>
                          <a:pt x="152" y="7"/>
                        </a:cubicBezTo>
                        <a:cubicBezTo>
                          <a:pt x="192" y="7"/>
                          <a:pt x="228" y="23"/>
                          <a:pt x="255" y="50"/>
                        </a:cubicBezTo>
                        <a:cubicBezTo>
                          <a:pt x="281" y="75"/>
                          <a:pt x="297" y="112"/>
                          <a:pt x="297" y="152"/>
                        </a:cubicBezTo>
                        <a:cubicBezTo>
                          <a:pt x="297" y="192"/>
                          <a:pt x="281" y="229"/>
                          <a:pt x="255" y="2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r>
                      <a:rPr lang="en-US" sz="1164" kern="0" dirty="0">
                        <a:solidFill>
                          <a:prstClr val="black"/>
                        </a:solidFill>
                        <a:latin typeface="Qualcomm Regular"/>
                      </a:rPr>
                      <a:t>C</a:t>
                    </a:r>
                  </a:p>
                </p:txBody>
              </p:sp>
              <p:sp>
                <p:nvSpPr>
                  <p:cNvPr id="453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2615" y="1775"/>
                    <a:ext cx="605" cy="269"/>
                  </a:xfrm>
                  <a:custGeom>
                    <a:avLst/>
                    <a:gdLst>
                      <a:gd name="T0" fmla="*/ 128 w 256"/>
                      <a:gd name="T1" fmla="*/ 114 h 114"/>
                      <a:gd name="T2" fmla="*/ 128 w 256"/>
                      <a:gd name="T3" fmla="*/ 114 h 114"/>
                      <a:gd name="T4" fmla="*/ 256 w 256"/>
                      <a:gd name="T5" fmla="*/ 0 h 114"/>
                      <a:gd name="T6" fmla="*/ 0 w 256"/>
                      <a:gd name="T7" fmla="*/ 0 h 114"/>
                      <a:gd name="T8" fmla="*/ 128 w 256"/>
                      <a:gd name="T9" fmla="*/ 114 h 114"/>
                      <a:gd name="T10" fmla="*/ 120 w 256"/>
                      <a:gd name="T11" fmla="*/ 104 h 114"/>
                      <a:gd name="T12" fmla="*/ 11 w 256"/>
                      <a:gd name="T13" fmla="*/ 9 h 114"/>
                      <a:gd name="T14" fmla="*/ 198 w 256"/>
                      <a:gd name="T15" fmla="*/ 9 h 114"/>
                      <a:gd name="T16" fmla="*/ 120 w 256"/>
                      <a:gd name="T17" fmla="*/ 104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6" h="114">
                        <a:moveTo>
                          <a:pt x="128" y="114"/>
                        </a:moveTo>
                        <a:cubicBezTo>
                          <a:pt x="128" y="114"/>
                          <a:pt x="128" y="114"/>
                          <a:pt x="128" y="114"/>
                        </a:cubicBezTo>
                        <a:cubicBezTo>
                          <a:pt x="129" y="51"/>
                          <a:pt x="197" y="10"/>
                          <a:pt x="25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0" y="69"/>
                          <a:pt x="61" y="109"/>
                          <a:pt x="128" y="114"/>
                        </a:cubicBezTo>
                        <a:close/>
                        <a:moveTo>
                          <a:pt x="120" y="104"/>
                        </a:moveTo>
                        <a:cubicBezTo>
                          <a:pt x="62" y="97"/>
                          <a:pt x="22" y="62"/>
                          <a:pt x="11" y="9"/>
                        </a:cubicBezTo>
                        <a:cubicBezTo>
                          <a:pt x="198" y="9"/>
                          <a:pt x="198" y="9"/>
                          <a:pt x="198" y="9"/>
                        </a:cubicBezTo>
                        <a:cubicBezTo>
                          <a:pt x="158" y="28"/>
                          <a:pt x="125" y="62"/>
                          <a:pt x="120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164" kern="0" dirty="0">
                      <a:solidFill>
                        <a:prstClr val="black"/>
                      </a:solidFill>
                      <a:latin typeface="Qualcomm Regular"/>
                    </a:endParaRPr>
                  </a:p>
                </p:txBody>
              </p:sp>
              <p:sp>
                <p:nvSpPr>
                  <p:cNvPr id="454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010" y="1519"/>
                    <a:ext cx="30" cy="3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164" kern="0" dirty="0">
                      <a:solidFill>
                        <a:prstClr val="black"/>
                      </a:solidFill>
                      <a:latin typeface="Qualcomm Regular"/>
                    </a:endParaRPr>
                  </a:p>
                </p:txBody>
              </p:sp>
              <p:sp>
                <p:nvSpPr>
                  <p:cNvPr id="455" name="Freeform 32"/>
                  <p:cNvSpPr>
                    <a:spLocks/>
                  </p:cNvSpPr>
                  <p:nvPr/>
                </p:nvSpPr>
                <p:spPr bwMode="auto">
                  <a:xfrm>
                    <a:off x="2799" y="1619"/>
                    <a:ext cx="41" cy="47"/>
                  </a:xfrm>
                  <a:custGeom>
                    <a:avLst/>
                    <a:gdLst>
                      <a:gd name="T0" fmla="*/ 8 w 17"/>
                      <a:gd name="T1" fmla="*/ 0 h 20"/>
                      <a:gd name="T2" fmla="*/ 0 w 17"/>
                      <a:gd name="T3" fmla="*/ 5 h 20"/>
                      <a:gd name="T4" fmla="*/ 0 w 17"/>
                      <a:gd name="T5" fmla="*/ 8 h 20"/>
                      <a:gd name="T6" fmla="*/ 9 w 17"/>
                      <a:gd name="T7" fmla="*/ 20 h 20"/>
                      <a:gd name="T8" fmla="*/ 17 w 17"/>
                      <a:gd name="T9" fmla="*/ 10 h 20"/>
                      <a:gd name="T10" fmla="*/ 8 w 17"/>
                      <a:gd name="T11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20">
                        <a:moveTo>
                          <a:pt x="8" y="0"/>
                        </a:moveTo>
                        <a:cubicBezTo>
                          <a:pt x="5" y="0"/>
                          <a:pt x="2" y="2"/>
                          <a:pt x="0" y="5"/>
                        </a:cubicBezTo>
                        <a:cubicBezTo>
                          <a:pt x="0" y="6"/>
                          <a:pt x="0" y="7"/>
                          <a:pt x="0" y="8"/>
                        </a:cubicBezTo>
                        <a:cubicBezTo>
                          <a:pt x="0" y="15"/>
                          <a:pt x="3" y="20"/>
                          <a:pt x="9" y="20"/>
                        </a:cubicBezTo>
                        <a:cubicBezTo>
                          <a:pt x="14" y="20"/>
                          <a:pt x="17" y="16"/>
                          <a:pt x="17" y="10"/>
                        </a:cubicBezTo>
                        <a:cubicBezTo>
                          <a:pt x="17" y="4"/>
                          <a:pt x="14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164" kern="0" dirty="0">
                      <a:solidFill>
                        <a:prstClr val="black"/>
                      </a:solidFill>
                      <a:latin typeface="Qualcomm Regular"/>
                    </a:endParaRPr>
                  </a:p>
                </p:txBody>
              </p:sp>
              <p:sp>
                <p:nvSpPr>
                  <p:cNvPr id="456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2615" y="1434"/>
                    <a:ext cx="605" cy="310"/>
                  </a:xfrm>
                  <a:custGeom>
                    <a:avLst/>
                    <a:gdLst>
                      <a:gd name="T0" fmla="*/ 128 w 256"/>
                      <a:gd name="T1" fmla="*/ 0 h 131"/>
                      <a:gd name="T2" fmla="*/ 0 w 256"/>
                      <a:gd name="T3" fmla="*/ 128 h 131"/>
                      <a:gd name="T4" fmla="*/ 0 w 256"/>
                      <a:gd name="T5" fmla="*/ 131 h 131"/>
                      <a:gd name="T6" fmla="*/ 256 w 256"/>
                      <a:gd name="T7" fmla="*/ 131 h 131"/>
                      <a:gd name="T8" fmla="*/ 256 w 256"/>
                      <a:gd name="T9" fmla="*/ 131 h 131"/>
                      <a:gd name="T10" fmla="*/ 256 w 256"/>
                      <a:gd name="T11" fmla="*/ 128 h 131"/>
                      <a:gd name="T12" fmla="*/ 128 w 256"/>
                      <a:gd name="T13" fmla="*/ 0 h 131"/>
                      <a:gd name="T14" fmla="*/ 87 w 256"/>
                      <a:gd name="T15" fmla="*/ 108 h 131"/>
                      <a:gd name="T16" fmla="*/ 64 w 256"/>
                      <a:gd name="T17" fmla="*/ 83 h 131"/>
                      <a:gd name="T18" fmla="*/ 75 w 256"/>
                      <a:gd name="T19" fmla="*/ 57 h 131"/>
                      <a:gd name="T20" fmla="*/ 97 w 256"/>
                      <a:gd name="T21" fmla="*/ 48 h 131"/>
                      <a:gd name="T22" fmla="*/ 103 w 256"/>
                      <a:gd name="T23" fmla="*/ 48 h 131"/>
                      <a:gd name="T24" fmla="*/ 103 w 256"/>
                      <a:gd name="T25" fmla="*/ 59 h 131"/>
                      <a:gd name="T26" fmla="*/ 97 w 256"/>
                      <a:gd name="T27" fmla="*/ 59 h 131"/>
                      <a:gd name="T28" fmla="*/ 78 w 256"/>
                      <a:gd name="T29" fmla="*/ 73 h 131"/>
                      <a:gd name="T30" fmla="*/ 79 w 256"/>
                      <a:gd name="T31" fmla="*/ 73 h 131"/>
                      <a:gd name="T32" fmla="*/ 91 w 256"/>
                      <a:gd name="T33" fmla="*/ 68 h 131"/>
                      <a:gd name="T34" fmla="*/ 109 w 256"/>
                      <a:gd name="T35" fmla="*/ 87 h 131"/>
                      <a:gd name="T36" fmla="*/ 87 w 256"/>
                      <a:gd name="T37" fmla="*/ 108 h 131"/>
                      <a:gd name="T38" fmla="*/ 131 w 256"/>
                      <a:gd name="T39" fmla="*/ 108 h 131"/>
                      <a:gd name="T40" fmla="*/ 115 w 256"/>
                      <a:gd name="T41" fmla="*/ 105 h 131"/>
                      <a:gd name="T42" fmla="*/ 118 w 256"/>
                      <a:gd name="T43" fmla="*/ 95 h 131"/>
                      <a:gd name="T44" fmla="*/ 131 w 256"/>
                      <a:gd name="T45" fmla="*/ 98 h 131"/>
                      <a:gd name="T46" fmla="*/ 142 w 256"/>
                      <a:gd name="T47" fmla="*/ 89 h 131"/>
                      <a:gd name="T48" fmla="*/ 126 w 256"/>
                      <a:gd name="T49" fmla="*/ 79 h 131"/>
                      <a:gd name="T50" fmla="*/ 118 w 256"/>
                      <a:gd name="T51" fmla="*/ 79 h 131"/>
                      <a:gd name="T52" fmla="*/ 122 w 256"/>
                      <a:gd name="T53" fmla="*/ 49 h 131"/>
                      <a:gd name="T54" fmla="*/ 154 w 256"/>
                      <a:gd name="T55" fmla="*/ 49 h 131"/>
                      <a:gd name="T56" fmla="*/ 154 w 256"/>
                      <a:gd name="T57" fmla="*/ 60 h 131"/>
                      <a:gd name="T58" fmla="*/ 131 w 256"/>
                      <a:gd name="T59" fmla="*/ 60 h 131"/>
                      <a:gd name="T60" fmla="*/ 130 w 256"/>
                      <a:gd name="T61" fmla="*/ 69 h 131"/>
                      <a:gd name="T62" fmla="*/ 134 w 256"/>
                      <a:gd name="T63" fmla="*/ 69 h 131"/>
                      <a:gd name="T64" fmla="*/ 149 w 256"/>
                      <a:gd name="T65" fmla="*/ 73 h 131"/>
                      <a:gd name="T66" fmla="*/ 156 w 256"/>
                      <a:gd name="T67" fmla="*/ 88 h 131"/>
                      <a:gd name="T68" fmla="*/ 131 w 256"/>
                      <a:gd name="T69" fmla="*/ 108 h 131"/>
                      <a:gd name="T70" fmla="*/ 174 w 256"/>
                      <a:gd name="T71" fmla="*/ 53 h 131"/>
                      <a:gd name="T72" fmla="*/ 163 w 256"/>
                      <a:gd name="T73" fmla="*/ 42 h 131"/>
                      <a:gd name="T74" fmla="*/ 174 w 256"/>
                      <a:gd name="T75" fmla="*/ 32 h 131"/>
                      <a:gd name="T76" fmla="*/ 184 w 256"/>
                      <a:gd name="T77" fmla="*/ 42 h 131"/>
                      <a:gd name="T78" fmla="*/ 174 w 256"/>
                      <a:gd name="T79" fmla="*/ 53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56" h="131">
                        <a:moveTo>
                          <a:pt x="128" y="0"/>
                        </a:moveTo>
                        <a:cubicBezTo>
                          <a:pt x="57" y="0"/>
                          <a:pt x="0" y="58"/>
                          <a:pt x="0" y="128"/>
                        </a:cubicBezTo>
                        <a:cubicBezTo>
                          <a:pt x="0" y="129"/>
                          <a:pt x="0" y="130"/>
                          <a:pt x="0" y="131"/>
                        </a:cubicBezTo>
                        <a:cubicBezTo>
                          <a:pt x="256" y="131"/>
                          <a:pt x="256" y="131"/>
                          <a:pt x="256" y="131"/>
                        </a:cubicBezTo>
                        <a:cubicBezTo>
                          <a:pt x="256" y="131"/>
                          <a:pt x="256" y="131"/>
                          <a:pt x="256" y="131"/>
                        </a:cubicBezTo>
                        <a:cubicBezTo>
                          <a:pt x="256" y="130"/>
                          <a:pt x="256" y="129"/>
                          <a:pt x="256" y="128"/>
                        </a:cubicBezTo>
                        <a:cubicBezTo>
                          <a:pt x="256" y="58"/>
                          <a:pt x="199" y="0"/>
                          <a:pt x="128" y="0"/>
                        </a:cubicBezTo>
                        <a:close/>
                        <a:moveTo>
                          <a:pt x="87" y="108"/>
                        </a:moveTo>
                        <a:cubicBezTo>
                          <a:pt x="72" y="108"/>
                          <a:pt x="64" y="97"/>
                          <a:pt x="64" y="83"/>
                        </a:cubicBezTo>
                        <a:cubicBezTo>
                          <a:pt x="64" y="72"/>
                          <a:pt x="68" y="63"/>
                          <a:pt x="75" y="57"/>
                        </a:cubicBezTo>
                        <a:cubicBezTo>
                          <a:pt x="80" y="51"/>
                          <a:pt x="88" y="49"/>
                          <a:pt x="97" y="48"/>
                        </a:cubicBezTo>
                        <a:cubicBezTo>
                          <a:pt x="100" y="48"/>
                          <a:pt x="101" y="48"/>
                          <a:pt x="103" y="48"/>
                        </a:cubicBezTo>
                        <a:cubicBezTo>
                          <a:pt x="103" y="59"/>
                          <a:pt x="103" y="59"/>
                          <a:pt x="103" y="59"/>
                        </a:cubicBezTo>
                        <a:cubicBezTo>
                          <a:pt x="101" y="58"/>
                          <a:pt x="99" y="59"/>
                          <a:pt x="97" y="59"/>
                        </a:cubicBezTo>
                        <a:cubicBezTo>
                          <a:pt x="85" y="60"/>
                          <a:pt x="80" y="66"/>
                          <a:pt x="78" y="73"/>
                        </a:cubicBezTo>
                        <a:cubicBezTo>
                          <a:pt x="79" y="73"/>
                          <a:pt x="79" y="73"/>
                          <a:pt x="79" y="73"/>
                        </a:cubicBezTo>
                        <a:cubicBezTo>
                          <a:pt x="81" y="70"/>
                          <a:pt x="85" y="68"/>
                          <a:pt x="91" y="68"/>
                        </a:cubicBezTo>
                        <a:cubicBezTo>
                          <a:pt x="101" y="68"/>
                          <a:pt x="109" y="75"/>
                          <a:pt x="109" y="87"/>
                        </a:cubicBezTo>
                        <a:cubicBezTo>
                          <a:pt x="109" y="99"/>
                          <a:pt x="100" y="108"/>
                          <a:pt x="87" y="108"/>
                        </a:cubicBezTo>
                        <a:close/>
                        <a:moveTo>
                          <a:pt x="131" y="108"/>
                        </a:moveTo>
                        <a:cubicBezTo>
                          <a:pt x="124" y="108"/>
                          <a:pt x="118" y="107"/>
                          <a:pt x="115" y="105"/>
                        </a:cubicBezTo>
                        <a:cubicBezTo>
                          <a:pt x="118" y="95"/>
                          <a:pt x="118" y="95"/>
                          <a:pt x="118" y="95"/>
                        </a:cubicBezTo>
                        <a:cubicBezTo>
                          <a:pt x="120" y="96"/>
                          <a:pt x="125" y="98"/>
                          <a:pt x="131" y="98"/>
                        </a:cubicBezTo>
                        <a:cubicBezTo>
                          <a:pt x="136" y="98"/>
                          <a:pt x="142" y="95"/>
                          <a:pt x="142" y="89"/>
                        </a:cubicBezTo>
                        <a:cubicBezTo>
                          <a:pt x="142" y="83"/>
                          <a:pt x="138" y="79"/>
                          <a:pt x="126" y="79"/>
                        </a:cubicBezTo>
                        <a:cubicBezTo>
                          <a:pt x="123" y="79"/>
                          <a:pt x="121" y="79"/>
                          <a:pt x="118" y="79"/>
                        </a:cubicBezTo>
                        <a:cubicBezTo>
                          <a:pt x="122" y="49"/>
                          <a:pt x="122" y="49"/>
                          <a:pt x="122" y="49"/>
                        </a:cubicBezTo>
                        <a:cubicBezTo>
                          <a:pt x="154" y="49"/>
                          <a:pt x="154" y="49"/>
                          <a:pt x="154" y="49"/>
                        </a:cubicBezTo>
                        <a:cubicBezTo>
                          <a:pt x="154" y="60"/>
                          <a:pt x="154" y="60"/>
                          <a:pt x="154" y="60"/>
                        </a:cubicBezTo>
                        <a:cubicBezTo>
                          <a:pt x="131" y="60"/>
                          <a:pt x="131" y="60"/>
                          <a:pt x="131" y="60"/>
                        </a:cubicBezTo>
                        <a:cubicBezTo>
                          <a:pt x="130" y="69"/>
                          <a:pt x="130" y="69"/>
                          <a:pt x="130" y="69"/>
                        </a:cubicBezTo>
                        <a:cubicBezTo>
                          <a:pt x="131" y="69"/>
                          <a:pt x="133" y="69"/>
                          <a:pt x="134" y="69"/>
                        </a:cubicBezTo>
                        <a:cubicBezTo>
                          <a:pt x="140" y="69"/>
                          <a:pt x="145" y="70"/>
                          <a:pt x="149" y="73"/>
                        </a:cubicBezTo>
                        <a:cubicBezTo>
                          <a:pt x="154" y="76"/>
                          <a:pt x="156" y="81"/>
                          <a:pt x="156" y="88"/>
                        </a:cubicBezTo>
                        <a:cubicBezTo>
                          <a:pt x="156" y="99"/>
                          <a:pt x="147" y="108"/>
                          <a:pt x="131" y="108"/>
                        </a:cubicBezTo>
                        <a:close/>
                        <a:moveTo>
                          <a:pt x="174" y="53"/>
                        </a:moveTo>
                        <a:cubicBezTo>
                          <a:pt x="168" y="53"/>
                          <a:pt x="163" y="48"/>
                          <a:pt x="163" y="42"/>
                        </a:cubicBezTo>
                        <a:cubicBezTo>
                          <a:pt x="163" y="37"/>
                          <a:pt x="168" y="32"/>
                          <a:pt x="174" y="32"/>
                        </a:cubicBezTo>
                        <a:cubicBezTo>
                          <a:pt x="179" y="32"/>
                          <a:pt x="184" y="37"/>
                          <a:pt x="184" y="42"/>
                        </a:cubicBezTo>
                        <a:cubicBezTo>
                          <a:pt x="184" y="48"/>
                          <a:pt x="179" y="53"/>
                          <a:pt x="174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164" kern="0" dirty="0">
                      <a:solidFill>
                        <a:prstClr val="black"/>
                      </a:solidFill>
                      <a:latin typeface="Qualcomm Regular"/>
                    </a:endParaRPr>
                  </a:p>
                </p:txBody>
              </p:sp>
            </p:grpSp>
            <p:grpSp>
              <p:nvGrpSpPr>
                <p:cNvPr id="426" name="Group 193"/>
                <p:cNvGrpSpPr>
                  <a:grpSpLocks/>
                </p:cNvGrpSpPr>
                <p:nvPr/>
              </p:nvGrpSpPr>
              <p:grpSpPr bwMode="auto">
                <a:xfrm>
                  <a:off x="2209762" y="5772769"/>
                  <a:ext cx="308235" cy="516934"/>
                  <a:chOff x="7671532" y="5334631"/>
                  <a:chExt cx="470888" cy="789727"/>
                </a:xfrm>
              </p:grpSpPr>
              <p:sp>
                <p:nvSpPr>
                  <p:cNvPr id="447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7797097" y="5912557"/>
                    <a:ext cx="219638" cy="44452"/>
                  </a:xfrm>
                  <a:custGeom>
                    <a:avLst/>
                    <a:gdLst>
                      <a:gd name="T0" fmla="*/ 110 w 119"/>
                      <a:gd name="T1" fmla="*/ 24 h 24"/>
                      <a:gd name="T2" fmla="*/ 10 w 119"/>
                      <a:gd name="T3" fmla="*/ 24 h 24"/>
                      <a:gd name="T4" fmla="*/ 0 w 119"/>
                      <a:gd name="T5" fmla="*/ 15 h 24"/>
                      <a:gd name="T6" fmla="*/ 0 w 119"/>
                      <a:gd name="T7" fmla="*/ 10 h 24"/>
                      <a:gd name="T8" fmla="*/ 10 w 119"/>
                      <a:gd name="T9" fmla="*/ 0 h 24"/>
                      <a:gd name="T10" fmla="*/ 110 w 119"/>
                      <a:gd name="T11" fmla="*/ 0 h 24"/>
                      <a:gd name="T12" fmla="*/ 119 w 119"/>
                      <a:gd name="T13" fmla="*/ 10 h 24"/>
                      <a:gd name="T14" fmla="*/ 119 w 119"/>
                      <a:gd name="T15" fmla="*/ 15 h 24"/>
                      <a:gd name="T16" fmla="*/ 110 w 119"/>
                      <a:gd name="T17" fmla="*/ 24 h 24"/>
                      <a:gd name="T18" fmla="*/ 10 w 119"/>
                      <a:gd name="T19" fmla="*/ 4 h 24"/>
                      <a:gd name="T20" fmla="*/ 4 w 119"/>
                      <a:gd name="T21" fmla="*/ 10 h 24"/>
                      <a:gd name="T22" fmla="*/ 4 w 119"/>
                      <a:gd name="T23" fmla="*/ 15 h 24"/>
                      <a:gd name="T24" fmla="*/ 10 w 119"/>
                      <a:gd name="T25" fmla="*/ 20 h 24"/>
                      <a:gd name="T26" fmla="*/ 110 w 119"/>
                      <a:gd name="T27" fmla="*/ 20 h 24"/>
                      <a:gd name="T28" fmla="*/ 115 w 119"/>
                      <a:gd name="T29" fmla="*/ 15 h 24"/>
                      <a:gd name="T30" fmla="*/ 115 w 119"/>
                      <a:gd name="T31" fmla="*/ 10 h 24"/>
                      <a:gd name="T32" fmla="*/ 110 w 119"/>
                      <a:gd name="T33" fmla="*/ 4 h 24"/>
                      <a:gd name="T34" fmla="*/ 10 w 119"/>
                      <a:gd name="T35" fmla="*/ 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19" h="24">
                        <a:moveTo>
                          <a:pt x="110" y="24"/>
                        </a:moveTo>
                        <a:cubicBezTo>
                          <a:pt x="10" y="24"/>
                          <a:pt x="10" y="24"/>
                          <a:pt x="10" y="24"/>
                        </a:cubicBezTo>
                        <a:cubicBezTo>
                          <a:pt x="4" y="24"/>
                          <a:pt x="0" y="20"/>
                          <a:pt x="0" y="15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5"/>
                          <a:pt x="4" y="0"/>
                          <a:pt x="10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5" y="0"/>
                          <a:pt x="119" y="5"/>
                          <a:pt x="119" y="10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9" y="20"/>
                          <a:pt x="115" y="24"/>
                          <a:pt x="110" y="24"/>
                        </a:cubicBezTo>
                        <a:close/>
                        <a:moveTo>
                          <a:pt x="10" y="4"/>
                        </a:moveTo>
                        <a:cubicBezTo>
                          <a:pt x="7" y="4"/>
                          <a:pt x="4" y="7"/>
                          <a:pt x="4" y="10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8"/>
                          <a:pt x="7" y="20"/>
                          <a:pt x="10" y="20"/>
                        </a:cubicBezTo>
                        <a:cubicBezTo>
                          <a:pt x="110" y="20"/>
                          <a:pt x="110" y="20"/>
                          <a:pt x="110" y="20"/>
                        </a:cubicBezTo>
                        <a:cubicBezTo>
                          <a:pt x="113" y="20"/>
                          <a:pt x="115" y="18"/>
                          <a:pt x="115" y="15"/>
                        </a:cubicBezTo>
                        <a:cubicBezTo>
                          <a:pt x="115" y="10"/>
                          <a:pt x="115" y="10"/>
                          <a:pt x="115" y="10"/>
                        </a:cubicBezTo>
                        <a:cubicBezTo>
                          <a:pt x="115" y="7"/>
                          <a:pt x="113" y="4"/>
                          <a:pt x="110" y="4"/>
                        </a:cubicBezTo>
                        <a:lnTo>
                          <a:pt x="10" y="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Regular"/>
                    </a:endParaRPr>
                  </a:p>
                </p:txBody>
              </p:sp>
              <p:sp>
                <p:nvSpPr>
                  <p:cNvPr id="448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7797097" y="5993616"/>
                    <a:ext cx="219638" cy="41836"/>
                  </a:xfrm>
                  <a:custGeom>
                    <a:avLst/>
                    <a:gdLst>
                      <a:gd name="T0" fmla="*/ 110 w 119"/>
                      <a:gd name="T1" fmla="*/ 24 h 24"/>
                      <a:gd name="T2" fmla="*/ 10 w 119"/>
                      <a:gd name="T3" fmla="*/ 24 h 24"/>
                      <a:gd name="T4" fmla="*/ 0 w 119"/>
                      <a:gd name="T5" fmla="*/ 15 h 24"/>
                      <a:gd name="T6" fmla="*/ 0 w 119"/>
                      <a:gd name="T7" fmla="*/ 10 h 24"/>
                      <a:gd name="T8" fmla="*/ 10 w 119"/>
                      <a:gd name="T9" fmla="*/ 0 h 24"/>
                      <a:gd name="T10" fmla="*/ 110 w 119"/>
                      <a:gd name="T11" fmla="*/ 0 h 24"/>
                      <a:gd name="T12" fmla="*/ 119 w 119"/>
                      <a:gd name="T13" fmla="*/ 10 h 24"/>
                      <a:gd name="T14" fmla="*/ 119 w 119"/>
                      <a:gd name="T15" fmla="*/ 15 h 24"/>
                      <a:gd name="T16" fmla="*/ 110 w 119"/>
                      <a:gd name="T17" fmla="*/ 24 h 24"/>
                      <a:gd name="T18" fmla="*/ 10 w 119"/>
                      <a:gd name="T19" fmla="*/ 4 h 24"/>
                      <a:gd name="T20" fmla="*/ 4 w 119"/>
                      <a:gd name="T21" fmla="*/ 10 h 24"/>
                      <a:gd name="T22" fmla="*/ 4 w 119"/>
                      <a:gd name="T23" fmla="*/ 15 h 24"/>
                      <a:gd name="T24" fmla="*/ 10 w 119"/>
                      <a:gd name="T25" fmla="*/ 20 h 24"/>
                      <a:gd name="T26" fmla="*/ 110 w 119"/>
                      <a:gd name="T27" fmla="*/ 20 h 24"/>
                      <a:gd name="T28" fmla="*/ 115 w 119"/>
                      <a:gd name="T29" fmla="*/ 15 h 24"/>
                      <a:gd name="T30" fmla="*/ 115 w 119"/>
                      <a:gd name="T31" fmla="*/ 10 h 24"/>
                      <a:gd name="T32" fmla="*/ 110 w 119"/>
                      <a:gd name="T33" fmla="*/ 4 h 24"/>
                      <a:gd name="T34" fmla="*/ 10 w 119"/>
                      <a:gd name="T35" fmla="*/ 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19" h="24">
                        <a:moveTo>
                          <a:pt x="110" y="24"/>
                        </a:moveTo>
                        <a:cubicBezTo>
                          <a:pt x="10" y="24"/>
                          <a:pt x="10" y="24"/>
                          <a:pt x="10" y="24"/>
                        </a:cubicBezTo>
                        <a:cubicBezTo>
                          <a:pt x="4" y="24"/>
                          <a:pt x="0" y="20"/>
                          <a:pt x="0" y="15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4"/>
                          <a:pt x="4" y="0"/>
                          <a:pt x="10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5" y="0"/>
                          <a:pt x="119" y="4"/>
                          <a:pt x="119" y="10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9" y="20"/>
                          <a:pt x="115" y="24"/>
                          <a:pt x="110" y="24"/>
                        </a:cubicBezTo>
                        <a:close/>
                        <a:moveTo>
                          <a:pt x="10" y="4"/>
                        </a:moveTo>
                        <a:cubicBezTo>
                          <a:pt x="7" y="4"/>
                          <a:pt x="4" y="6"/>
                          <a:pt x="4" y="10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8"/>
                          <a:pt x="7" y="20"/>
                          <a:pt x="10" y="20"/>
                        </a:cubicBezTo>
                        <a:cubicBezTo>
                          <a:pt x="110" y="20"/>
                          <a:pt x="110" y="20"/>
                          <a:pt x="110" y="20"/>
                        </a:cubicBezTo>
                        <a:cubicBezTo>
                          <a:pt x="113" y="20"/>
                          <a:pt x="115" y="18"/>
                          <a:pt x="115" y="15"/>
                        </a:cubicBezTo>
                        <a:cubicBezTo>
                          <a:pt x="115" y="10"/>
                          <a:pt x="115" y="10"/>
                          <a:pt x="115" y="10"/>
                        </a:cubicBezTo>
                        <a:cubicBezTo>
                          <a:pt x="115" y="6"/>
                          <a:pt x="113" y="4"/>
                          <a:pt x="110" y="4"/>
                        </a:cubicBezTo>
                        <a:lnTo>
                          <a:pt x="10" y="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Regular"/>
                    </a:endParaRPr>
                  </a:p>
                </p:txBody>
              </p:sp>
              <p:sp>
                <p:nvSpPr>
                  <p:cNvPr id="449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7838933" y="6072059"/>
                    <a:ext cx="135966" cy="52296"/>
                  </a:xfrm>
                  <a:custGeom>
                    <a:avLst/>
                    <a:gdLst>
                      <a:gd name="T0" fmla="*/ 38 w 75"/>
                      <a:gd name="T1" fmla="*/ 28 h 28"/>
                      <a:gd name="T2" fmla="*/ 0 w 75"/>
                      <a:gd name="T3" fmla="*/ 2 h 28"/>
                      <a:gd name="T4" fmla="*/ 0 w 75"/>
                      <a:gd name="T5" fmla="*/ 0 h 28"/>
                      <a:gd name="T6" fmla="*/ 75 w 75"/>
                      <a:gd name="T7" fmla="*/ 0 h 28"/>
                      <a:gd name="T8" fmla="*/ 75 w 75"/>
                      <a:gd name="T9" fmla="*/ 2 h 28"/>
                      <a:gd name="T10" fmla="*/ 38 w 75"/>
                      <a:gd name="T11" fmla="*/ 28 h 28"/>
                      <a:gd name="T12" fmla="*/ 4 w 75"/>
                      <a:gd name="T13" fmla="*/ 4 h 28"/>
                      <a:gd name="T14" fmla="*/ 38 w 75"/>
                      <a:gd name="T15" fmla="*/ 24 h 28"/>
                      <a:gd name="T16" fmla="*/ 71 w 75"/>
                      <a:gd name="T17" fmla="*/ 4 h 28"/>
                      <a:gd name="T18" fmla="*/ 4 w 75"/>
                      <a:gd name="T19" fmla="*/ 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5" h="28">
                        <a:moveTo>
                          <a:pt x="38" y="28"/>
                        </a:moveTo>
                        <a:cubicBezTo>
                          <a:pt x="19" y="28"/>
                          <a:pt x="0" y="17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2"/>
                          <a:pt x="75" y="2"/>
                          <a:pt x="75" y="2"/>
                        </a:cubicBezTo>
                        <a:cubicBezTo>
                          <a:pt x="75" y="17"/>
                          <a:pt x="56" y="28"/>
                          <a:pt x="38" y="28"/>
                        </a:cubicBezTo>
                        <a:close/>
                        <a:moveTo>
                          <a:pt x="4" y="4"/>
                        </a:moveTo>
                        <a:cubicBezTo>
                          <a:pt x="6" y="16"/>
                          <a:pt x="22" y="24"/>
                          <a:pt x="38" y="24"/>
                        </a:cubicBezTo>
                        <a:cubicBezTo>
                          <a:pt x="53" y="24"/>
                          <a:pt x="70" y="16"/>
                          <a:pt x="71" y="4"/>
                        </a:cubicBezTo>
                        <a:lnTo>
                          <a:pt x="4" y="4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Regular"/>
                    </a:endParaRPr>
                  </a:p>
                </p:txBody>
              </p:sp>
              <p:sp>
                <p:nvSpPr>
                  <p:cNvPr id="450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7671590" y="5334692"/>
                    <a:ext cx="470652" cy="541258"/>
                  </a:xfrm>
                  <a:custGeom>
                    <a:avLst/>
                    <a:gdLst>
                      <a:gd name="T0" fmla="*/ 196 w 257"/>
                      <a:gd name="T1" fmla="*/ 296 h 296"/>
                      <a:gd name="T2" fmla="*/ 61 w 257"/>
                      <a:gd name="T3" fmla="*/ 296 h 296"/>
                      <a:gd name="T4" fmla="*/ 12 w 257"/>
                      <a:gd name="T5" fmla="*/ 184 h 296"/>
                      <a:gd name="T6" fmla="*/ 0 w 257"/>
                      <a:gd name="T7" fmla="*/ 128 h 296"/>
                      <a:gd name="T8" fmla="*/ 129 w 257"/>
                      <a:gd name="T9" fmla="*/ 0 h 296"/>
                      <a:gd name="T10" fmla="*/ 257 w 257"/>
                      <a:gd name="T11" fmla="*/ 128 h 296"/>
                      <a:gd name="T12" fmla="*/ 245 w 257"/>
                      <a:gd name="T13" fmla="*/ 184 h 296"/>
                      <a:gd name="T14" fmla="*/ 196 w 257"/>
                      <a:gd name="T15" fmla="*/ 296 h 296"/>
                      <a:gd name="T16" fmla="*/ 64 w 257"/>
                      <a:gd name="T17" fmla="*/ 292 h 296"/>
                      <a:gd name="T18" fmla="*/ 194 w 257"/>
                      <a:gd name="T19" fmla="*/ 292 h 296"/>
                      <a:gd name="T20" fmla="*/ 242 w 257"/>
                      <a:gd name="T21" fmla="*/ 182 h 296"/>
                      <a:gd name="T22" fmla="*/ 253 w 257"/>
                      <a:gd name="T23" fmla="*/ 128 h 296"/>
                      <a:gd name="T24" fmla="*/ 129 w 257"/>
                      <a:gd name="T25" fmla="*/ 4 h 296"/>
                      <a:gd name="T26" fmla="*/ 4 w 257"/>
                      <a:gd name="T27" fmla="*/ 128 h 296"/>
                      <a:gd name="T28" fmla="*/ 16 w 257"/>
                      <a:gd name="T29" fmla="*/ 182 h 296"/>
                      <a:gd name="T30" fmla="*/ 64 w 257"/>
                      <a:gd name="T31" fmla="*/ 292 h 2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296">
                        <a:moveTo>
                          <a:pt x="196" y="296"/>
                        </a:moveTo>
                        <a:cubicBezTo>
                          <a:pt x="61" y="296"/>
                          <a:pt x="61" y="296"/>
                          <a:pt x="61" y="296"/>
                        </a:cubicBezTo>
                        <a:cubicBezTo>
                          <a:pt x="12" y="184"/>
                          <a:pt x="12" y="184"/>
                          <a:pt x="12" y="184"/>
                        </a:cubicBezTo>
                        <a:cubicBezTo>
                          <a:pt x="4" y="163"/>
                          <a:pt x="0" y="147"/>
                          <a:pt x="0" y="128"/>
                        </a:cubicBezTo>
                        <a:cubicBezTo>
                          <a:pt x="0" y="57"/>
                          <a:pt x="58" y="0"/>
                          <a:pt x="129" y="0"/>
                        </a:cubicBezTo>
                        <a:cubicBezTo>
                          <a:pt x="199" y="0"/>
                          <a:pt x="257" y="57"/>
                          <a:pt x="257" y="128"/>
                        </a:cubicBezTo>
                        <a:cubicBezTo>
                          <a:pt x="257" y="147"/>
                          <a:pt x="253" y="163"/>
                          <a:pt x="245" y="184"/>
                        </a:cubicBezTo>
                        <a:lnTo>
                          <a:pt x="196" y="296"/>
                        </a:lnTo>
                        <a:close/>
                        <a:moveTo>
                          <a:pt x="64" y="292"/>
                        </a:moveTo>
                        <a:cubicBezTo>
                          <a:pt x="194" y="292"/>
                          <a:pt x="194" y="292"/>
                          <a:pt x="194" y="292"/>
                        </a:cubicBezTo>
                        <a:cubicBezTo>
                          <a:pt x="242" y="182"/>
                          <a:pt x="242" y="182"/>
                          <a:pt x="242" y="182"/>
                        </a:cubicBezTo>
                        <a:cubicBezTo>
                          <a:pt x="250" y="162"/>
                          <a:pt x="253" y="147"/>
                          <a:pt x="253" y="128"/>
                        </a:cubicBezTo>
                        <a:cubicBezTo>
                          <a:pt x="253" y="59"/>
                          <a:pt x="197" y="4"/>
                          <a:pt x="129" y="4"/>
                        </a:cubicBezTo>
                        <a:cubicBezTo>
                          <a:pt x="60" y="4"/>
                          <a:pt x="4" y="59"/>
                          <a:pt x="4" y="128"/>
                        </a:cubicBezTo>
                        <a:cubicBezTo>
                          <a:pt x="4" y="147"/>
                          <a:pt x="8" y="162"/>
                          <a:pt x="16" y="182"/>
                        </a:cubicBezTo>
                        <a:lnTo>
                          <a:pt x="64" y="292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Regular"/>
                    </a:endParaRPr>
                  </a:p>
                </p:txBody>
              </p:sp>
              <p:sp>
                <p:nvSpPr>
                  <p:cNvPr id="451" name="Freeform 15"/>
                  <p:cNvSpPr>
                    <a:spLocks/>
                  </p:cNvSpPr>
                  <p:nvPr/>
                </p:nvSpPr>
                <p:spPr bwMode="auto">
                  <a:xfrm>
                    <a:off x="7721269" y="5572636"/>
                    <a:ext cx="373908" cy="133354"/>
                  </a:xfrm>
                  <a:custGeom>
                    <a:avLst/>
                    <a:gdLst>
                      <a:gd name="T0" fmla="*/ 387 w 481"/>
                      <a:gd name="T1" fmla="*/ 170 h 170"/>
                      <a:gd name="T2" fmla="*/ 337 w 481"/>
                      <a:gd name="T3" fmla="*/ 73 h 170"/>
                      <a:gd name="T4" fmla="*/ 288 w 481"/>
                      <a:gd name="T5" fmla="*/ 170 h 170"/>
                      <a:gd name="T6" fmla="*/ 241 w 481"/>
                      <a:gd name="T7" fmla="*/ 73 h 170"/>
                      <a:gd name="T8" fmla="*/ 191 w 481"/>
                      <a:gd name="T9" fmla="*/ 170 h 170"/>
                      <a:gd name="T10" fmla="*/ 141 w 481"/>
                      <a:gd name="T11" fmla="*/ 73 h 170"/>
                      <a:gd name="T12" fmla="*/ 94 w 481"/>
                      <a:gd name="T13" fmla="*/ 170 h 170"/>
                      <a:gd name="T14" fmla="*/ 59 w 481"/>
                      <a:gd name="T15" fmla="*/ 102 h 170"/>
                      <a:gd name="T16" fmla="*/ 14 w 481"/>
                      <a:gd name="T17" fmla="*/ 102 h 170"/>
                      <a:gd name="T18" fmla="*/ 0 w 481"/>
                      <a:gd name="T19" fmla="*/ 66 h 170"/>
                      <a:gd name="T20" fmla="*/ 78 w 481"/>
                      <a:gd name="T21" fmla="*/ 66 h 170"/>
                      <a:gd name="T22" fmla="*/ 94 w 481"/>
                      <a:gd name="T23" fmla="*/ 97 h 170"/>
                      <a:gd name="T24" fmla="*/ 141 w 481"/>
                      <a:gd name="T25" fmla="*/ 0 h 170"/>
                      <a:gd name="T26" fmla="*/ 191 w 481"/>
                      <a:gd name="T27" fmla="*/ 97 h 170"/>
                      <a:gd name="T28" fmla="*/ 241 w 481"/>
                      <a:gd name="T29" fmla="*/ 0 h 170"/>
                      <a:gd name="T30" fmla="*/ 288 w 481"/>
                      <a:gd name="T31" fmla="*/ 97 h 170"/>
                      <a:gd name="T32" fmla="*/ 337 w 481"/>
                      <a:gd name="T33" fmla="*/ 0 h 170"/>
                      <a:gd name="T34" fmla="*/ 387 w 481"/>
                      <a:gd name="T35" fmla="*/ 97 h 170"/>
                      <a:gd name="T36" fmla="*/ 401 w 481"/>
                      <a:gd name="T37" fmla="*/ 66 h 170"/>
                      <a:gd name="T38" fmla="*/ 481 w 481"/>
                      <a:gd name="T39" fmla="*/ 66 h 170"/>
                      <a:gd name="T40" fmla="*/ 465 w 481"/>
                      <a:gd name="T41" fmla="*/ 102 h 170"/>
                      <a:gd name="T42" fmla="*/ 420 w 481"/>
                      <a:gd name="T43" fmla="*/ 102 h 170"/>
                      <a:gd name="T44" fmla="*/ 387 w 481"/>
                      <a:gd name="T45" fmla="*/ 17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81" h="170">
                        <a:moveTo>
                          <a:pt x="387" y="170"/>
                        </a:moveTo>
                        <a:lnTo>
                          <a:pt x="337" y="73"/>
                        </a:lnTo>
                        <a:lnTo>
                          <a:pt x="288" y="170"/>
                        </a:lnTo>
                        <a:lnTo>
                          <a:pt x="241" y="73"/>
                        </a:lnTo>
                        <a:lnTo>
                          <a:pt x="191" y="170"/>
                        </a:lnTo>
                        <a:lnTo>
                          <a:pt x="141" y="73"/>
                        </a:lnTo>
                        <a:lnTo>
                          <a:pt x="94" y="170"/>
                        </a:lnTo>
                        <a:lnTo>
                          <a:pt x="59" y="102"/>
                        </a:lnTo>
                        <a:lnTo>
                          <a:pt x="14" y="102"/>
                        </a:lnTo>
                        <a:lnTo>
                          <a:pt x="0" y="66"/>
                        </a:lnTo>
                        <a:lnTo>
                          <a:pt x="78" y="66"/>
                        </a:lnTo>
                        <a:lnTo>
                          <a:pt x="94" y="97"/>
                        </a:lnTo>
                        <a:lnTo>
                          <a:pt x="141" y="0"/>
                        </a:lnTo>
                        <a:lnTo>
                          <a:pt x="191" y="97"/>
                        </a:lnTo>
                        <a:lnTo>
                          <a:pt x="241" y="0"/>
                        </a:lnTo>
                        <a:lnTo>
                          <a:pt x="288" y="97"/>
                        </a:lnTo>
                        <a:lnTo>
                          <a:pt x="337" y="0"/>
                        </a:lnTo>
                        <a:lnTo>
                          <a:pt x="387" y="97"/>
                        </a:lnTo>
                        <a:lnTo>
                          <a:pt x="401" y="66"/>
                        </a:lnTo>
                        <a:lnTo>
                          <a:pt x="481" y="66"/>
                        </a:lnTo>
                        <a:lnTo>
                          <a:pt x="465" y="102"/>
                        </a:lnTo>
                        <a:lnTo>
                          <a:pt x="420" y="102"/>
                        </a:lnTo>
                        <a:lnTo>
                          <a:pt x="387" y="1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Regular"/>
                    </a:endParaRPr>
                  </a:p>
                </p:txBody>
              </p:sp>
            </p:grpSp>
            <p:grpSp>
              <p:nvGrpSpPr>
                <p:cNvPr id="427" name="Group 289"/>
                <p:cNvGrpSpPr/>
                <p:nvPr/>
              </p:nvGrpSpPr>
              <p:grpSpPr bwMode="auto">
                <a:xfrm>
                  <a:off x="2848542" y="5076821"/>
                  <a:ext cx="262836" cy="210605"/>
                  <a:chOff x="740898" y="1869789"/>
                  <a:chExt cx="457205" cy="366354"/>
                </a:xfrm>
                <a:solidFill>
                  <a:srgbClr val="FFFFFF"/>
                </a:solidFill>
              </p:grpSpPr>
              <p:sp>
                <p:nvSpPr>
                  <p:cNvPr id="444" name="Freeform 268"/>
                  <p:cNvSpPr>
                    <a:spLocks/>
                  </p:cNvSpPr>
                  <p:nvPr/>
                </p:nvSpPr>
                <p:spPr bwMode="auto">
                  <a:xfrm>
                    <a:off x="902542" y="2047951"/>
                    <a:ext cx="270193" cy="188192"/>
                  </a:xfrm>
                  <a:custGeom>
                    <a:avLst/>
                    <a:gdLst>
                      <a:gd name="T0" fmla="*/ 178 w 194"/>
                      <a:gd name="T1" fmla="*/ 33 h 135"/>
                      <a:gd name="T2" fmla="*/ 194 w 194"/>
                      <a:gd name="T3" fmla="*/ 20 h 135"/>
                      <a:gd name="T4" fmla="*/ 192 w 194"/>
                      <a:gd name="T5" fmla="*/ 11 h 135"/>
                      <a:gd name="T6" fmla="*/ 181 w 194"/>
                      <a:gd name="T7" fmla="*/ 4 h 135"/>
                      <a:gd name="T8" fmla="*/ 73 w 194"/>
                      <a:gd name="T9" fmla="*/ 28 h 135"/>
                      <a:gd name="T10" fmla="*/ 3 w 194"/>
                      <a:gd name="T11" fmla="*/ 114 h 135"/>
                      <a:gd name="T12" fmla="*/ 12 w 194"/>
                      <a:gd name="T13" fmla="*/ 132 h 135"/>
                      <a:gd name="T14" fmla="*/ 30 w 194"/>
                      <a:gd name="T15" fmla="*/ 124 h 135"/>
                      <a:gd name="T16" fmla="*/ 88 w 194"/>
                      <a:gd name="T17" fmla="*/ 53 h 135"/>
                      <a:gd name="T18" fmla="*/ 178 w 194"/>
                      <a:gd name="T19" fmla="*/ 33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4" h="135">
                        <a:moveTo>
                          <a:pt x="178" y="33"/>
                        </a:moveTo>
                        <a:cubicBezTo>
                          <a:pt x="186" y="34"/>
                          <a:pt x="193" y="28"/>
                          <a:pt x="194" y="20"/>
                        </a:cubicBezTo>
                        <a:cubicBezTo>
                          <a:pt x="194" y="17"/>
                          <a:pt x="193" y="14"/>
                          <a:pt x="192" y="11"/>
                        </a:cubicBezTo>
                        <a:cubicBezTo>
                          <a:pt x="189" y="8"/>
                          <a:pt x="186" y="5"/>
                          <a:pt x="181" y="4"/>
                        </a:cubicBezTo>
                        <a:cubicBezTo>
                          <a:pt x="143" y="0"/>
                          <a:pt x="106" y="8"/>
                          <a:pt x="73" y="28"/>
                        </a:cubicBezTo>
                        <a:cubicBezTo>
                          <a:pt x="40" y="49"/>
                          <a:pt x="16" y="78"/>
                          <a:pt x="3" y="114"/>
                        </a:cubicBezTo>
                        <a:cubicBezTo>
                          <a:pt x="0" y="121"/>
                          <a:pt x="4" y="130"/>
                          <a:pt x="12" y="132"/>
                        </a:cubicBezTo>
                        <a:cubicBezTo>
                          <a:pt x="19" y="135"/>
                          <a:pt x="27" y="131"/>
                          <a:pt x="30" y="124"/>
                        </a:cubicBezTo>
                        <a:cubicBezTo>
                          <a:pt x="41" y="94"/>
                          <a:pt x="61" y="69"/>
                          <a:pt x="88" y="53"/>
                        </a:cubicBezTo>
                        <a:cubicBezTo>
                          <a:pt x="115" y="36"/>
                          <a:pt x="146" y="29"/>
                          <a:pt x="178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45" name="Freeform 269"/>
                  <p:cNvSpPr>
                    <a:spLocks/>
                  </p:cNvSpPr>
                  <p:nvPr/>
                </p:nvSpPr>
                <p:spPr bwMode="auto">
                  <a:xfrm>
                    <a:off x="821720" y="1958870"/>
                    <a:ext cx="363404" cy="250725"/>
                  </a:xfrm>
                  <a:custGeom>
                    <a:avLst/>
                    <a:gdLst>
                      <a:gd name="T0" fmla="*/ 113 w 261"/>
                      <a:gd name="T1" fmla="*/ 63 h 180"/>
                      <a:gd name="T2" fmla="*/ 245 w 261"/>
                      <a:gd name="T3" fmla="*/ 36 h 180"/>
                      <a:gd name="T4" fmla="*/ 261 w 261"/>
                      <a:gd name="T5" fmla="*/ 24 h 180"/>
                      <a:gd name="T6" fmla="*/ 259 w 261"/>
                      <a:gd name="T7" fmla="*/ 14 h 180"/>
                      <a:gd name="T8" fmla="*/ 249 w 261"/>
                      <a:gd name="T9" fmla="*/ 8 h 180"/>
                      <a:gd name="T10" fmla="*/ 98 w 261"/>
                      <a:gd name="T11" fmla="*/ 39 h 180"/>
                      <a:gd name="T12" fmla="*/ 2 w 261"/>
                      <a:gd name="T13" fmla="*/ 159 h 180"/>
                      <a:gd name="T14" fmla="*/ 12 w 261"/>
                      <a:gd name="T15" fmla="*/ 177 h 180"/>
                      <a:gd name="T16" fmla="*/ 30 w 261"/>
                      <a:gd name="T17" fmla="*/ 168 h 180"/>
                      <a:gd name="T18" fmla="*/ 113 w 261"/>
                      <a:gd name="T19" fmla="*/ 63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1" h="180">
                        <a:moveTo>
                          <a:pt x="113" y="63"/>
                        </a:moveTo>
                        <a:cubicBezTo>
                          <a:pt x="152" y="39"/>
                          <a:pt x="199" y="29"/>
                          <a:pt x="245" y="36"/>
                        </a:cubicBezTo>
                        <a:cubicBezTo>
                          <a:pt x="252" y="37"/>
                          <a:pt x="260" y="32"/>
                          <a:pt x="261" y="24"/>
                        </a:cubicBezTo>
                        <a:cubicBezTo>
                          <a:pt x="261" y="20"/>
                          <a:pt x="261" y="17"/>
                          <a:pt x="259" y="14"/>
                        </a:cubicBezTo>
                        <a:cubicBezTo>
                          <a:pt x="257" y="11"/>
                          <a:pt x="253" y="8"/>
                          <a:pt x="249" y="8"/>
                        </a:cubicBezTo>
                        <a:cubicBezTo>
                          <a:pt x="196" y="0"/>
                          <a:pt x="143" y="11"/>
                          <a:pt x="98" y="39"/>
                        </a:cubicBezTo>
                        <a:cubicBezTo>
                          <a:pt x="53" y="66"/>
                          <a:pt x="19" y="109"/>
                          <a:pt x="2" y="159"/>
                        </a:cubicBezTo>
                        <a:cubicBezTo>
                          <a:pt x="0" y="167"/>
                          <a:pt x="4" y="175"/>
                          <a:pt x="12" y="177"/>
                        </a:cubicBezTo>
                        <a:cubicBezTo>
                          <a:pt x="19" y="180"/>
                          <a:pt x="27" y="176"/>
                          <a:pt x="30" y="168"/>
                        </a:cubicBezTo>
                        <a:cubicBezTo>
                          <a:pt x="44" y="124"/>
                          <a:pt x="74" y="87"/>
                          <a:pt x="113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46" name="Freeform 270"/>
                  <p:cNvSpPr>
                    <a:spLocks/>
                  </p:cNvSpPr>
                  <p:nvPr/>
                </p:nvSpPr>
                <p:spPr bwMode="auto">
                  <a:xfrm>
                    <a:off x="740898" y="1869789"/>
                    <a:ext cx="457205" cy="313259"/>
                  </a:xfrm>
                  <a:custGeom>
                    <a:avLst/>
                    <a:gdLst>
                      <a:gd name="T0" fmla="*/ 138 w 328"/>
                      <a:gd name="T1" fmla="*/ 73 h 225"/>
                      <a:gd name="T2" fmla="*/ 311 w 328"/>
                      <a:gd name="T3" fmla="*/ 39 h 225"/>
                      <a:gd name="T4" fmla="*/ 328 w 328"/>
                      <a:gd name="T5" fmla="*/ 27 h 225"/>
                      <a:gd name="T6" fmla="*/ 326 w 328"/>
                      <a:gd name="T7" fmla="*/ 17 h 225"/>
                      <a:gd name="T8" fmla="*/ 316 w 328"/>
                      <a:gd name="T9" fmla="*/ 11 h 225"/>
                      <a:gd name="T10" fmla="*/ 123 w 328"/>
                      <a:gd name="T11" fmla="*/ 49 h 225"/>
                      <a:gd name="T12" fmla="*/ 2 w 328"/>
                      <a:gd name="T13" fmla="*/ 204 h 225"/>
                      <a:gd name="T14" fmla="*/ 11 w 328"/>
                      <a:gd name="T15" fmla="*/ 222 h 225"/>
                      <a:gd name="T16" fmla="*/ 29 w 328"/>
                      <a:gd name="T17" fmla="*/ 213 h 225"/>
                      <a:gd name="T18" fmla="*/ 138 w 328"/>
                      <a:gd name="T19" fmla="*/ 73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8" h="225">
                        <a:moveTo>
                          <a:pt x="138" y="73"/>
                        </a:moveTo>
                        <a:cubicBezTo>
                          <a:pt x="190" y="41"/>
                          <a:pt x="251" y="29"/>
                          <a:pt x="311" y="39"/>
                        </a:cubicBezTo>
                        <a:cubicBezTo>
                          <a:pt x="319" y="40"/>
                          <a:pt x="326" y="35"/>
                          <a:pt x="328" y="27"/>
                        </a:cubicBezTo>
                        <a:cubicBezTo>
                          <a:pt x="328" y="24"/>
                          <a:pt x="327" y="20"/>
                          <a:pt x="326" y="17"/>
                        </a:cubicBezTo>
                        <a:cubicBezTo>
                          <a:pt x="324" y="14"/>
                          <a:pt x="320" y="11"/>
                          <a:pt x="316" y="11"/>
                        </a:cubicBezTo>
                        <a:cubicBezTo>
                          <a:pt x="249" y="0"/>
                          <a:pt x="180" y="13"/>
                          <a:pt x="123" y="49"/>
                        </a:cubicBezTo>
                        <a:cubicBezTo>
                          <a:pt x="65" y="84"/>
                          <a:pt x="22" y="139"/>
                          <a:pt x="2" y="204"/>
                        </a:cubicBezTo>
                        <a:cubicBezTo>
                          <a:pt x="0" y="212"/>
                          <a:pt x="4" y="220"/>
                          <a:pt x="11" y="222"/>
                        </a:cubicBezTo>
                        <a:cubicBezTo>
                          <a:pt x="19" y="225"/>
                          <a:pt x="27" y="220"/>
                          <a:pt x="29" y="213"/>
                        </a:cubicBezTo>
                        <a:cubicBezTo>
                          <a:pt x="47" y="155"/>
                          <a:pt x="86" y="105"/>
                          <a:pt x="138" y="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</p:grpSp>
            <p:grpSp>
              <p:nvGrpSpPr>
                <p:cNvPr id="428" name="Group 290"/>
                <p:cNvGrpSpPr/>
                <p:nvPr/>
              </p:nvGrpSpPr>
              <p:grpSpPr bwMode="auto">
                <a:xfrm rot="19790850" flipH="1">
                  <a:off x="2250815" y="5529700"/>
                  <a:ext cx="262836" cy="210605"/>
                  <a:chOff x="740898" y="1869789"/>
                  <a:chExt cx="457205" cy="366354"/>
                </a:xfrm>
                <a:solidFill>
                  <a:srgbClr val="FFFFFF"/>
                </a:solidFill>
              </p:grpSpPr>
              <p:sp>
                <p:nvSpPr>
                  <p:cNvPr id="441" name="Freeform 268"/>
                  <p:cNvSpPr>
                    <a:spLocks/>
                  </p:cNvSpPr>
                  <p:nvPr/>
                </p:nvSpPr>
                <p:spPr bwMode="auto">
                  <a:xfrm>
                    <a:off x="902542" y="2047951"/>
                    <a:ext cx="270193" cy="188192"/>
                  </a:xfrm>
                  <a:custGeom>
                    <a:avLst/>
                    <a:gdLst>
                      <a:gd name="T0" fmla="*/ 178 w 194"/>
                      <a:gd name="T1" fmla="*/ 33 h 135"/>
                      <a:gd name="T2" fmla="*/ 194 w 194"/>
                      <a:gd name="T3" fmla="*/ 20 h 135"/>
                      <a:gd name="T4" fmla="*/ 192 w 194"/>
                      <a:gd name="T5" fmla="*/ 11 h 135"/>
                      <a:gd name="T6" fmla="*/ 181 w 194"/>
                      <a:gd name="T7" fmla="*/ 4 h 135"/>
                      <a:gd name="T8" fmla="*/ 73 w 194"/>
                      <a:gd name="T9" fmla="*/ 28 h 135"/>
                      <a:gd name="T10" fmla="*/ 3 w 194"/>
                      <a:gd name="T11" fmla="*/ 114 h 135"/>
                      <a:gd name="T12" fmla="*/ 12 w 194"/>
                      <a:gd name="T13" fmla="*/ 132 h 135"/>
                      <a:gd name="T14" fmla="*/ 30 w 194"/>
                      <a:gd name="T15" fmla="*/ 124 h 135"/>
                      <a:gd name="T16" fmla="*/ 88 w 194"/>
                      <a:gd name="T17" fmla="*/ 53 h 135"/>
                      <a:gd name="T18" fmla="*/ 178 w 194"/>
                      <a:gd name="T19" fmla="*/ 33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4" h="135">
                        <a:moveTo>
                          <a:pt x="178" y="33"/>
                        </a:moveTo>
                        <a:cubicBezTo>
                          <a:pt x="186" y="34"/>
                          <a:pt x="193" y="28"/>
                          <a:pt x="194" y="20"/>
                        </a:cubicBezTo>
                        <a:cubicBezTo>
                          <a:pt x="194" y="17"/>
                          <a:pt x="193" y="14"/>
                          <a:pt x="192" y="11"/>
                        </a:cubicBezTo>
                        <a:cubicBezTo>
                          <a:pt x="189" y="8"/>
                          <a:pt x="186" y="5"/>
                          <a:pt x="181" y="4"/>
                        </a:cubicBezTo>
                        <a:cubicBezTo>
                          <a:pt x="143" y="0"/>
                          <a:pt x="106" y="8"/>
                          <a:pt x="73" y="28"/>
                        </a:cubicBezTo>
                        <a:cubicBezTo>
                          <a:pt x="40" y="49"/>
                          <a:pt x="16" y="78"/>
                          <a:pt x="3" y="114"/>
                        </a:cubicBezTo>
                        <a:cubicBezTo>
                          <a:pt x="0" y="121"/>
                          <a:pt x="4" y="130"/>
                          <a:pt x="12" y="132"/>
                        </a:cubicBezTo>
                        <a:cubicBezTo>
                          <a:pt x="19" y="135"/>
                          <a:pt x="27" y="131"/>
                          <a:pt x="30" y="124"/>
                        </a:cubicBezTo>
                        <a:cubicBezTo>
                          <a:pt x="41" y="94"/>
                          <a:pt x="61" y="69"/>
                          <a:pt x="88" y="53"/>
                        </a:cubicBezTo>
                        <a:cubicBezTo>
                          <a:pt x="115" y="36"/>
                          <a:pt x="146" y="29"/>
                          <a:pt x="178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42" name="Freeform 269"/>
                  <p:cNvSpPr>
                    <a:spLocks/>
                  </p:cNvSpPr>
                  <p:nvPr/>
                </p:nvSpPr>
                <p:spPr bwMode="auto">
                  <a:xfrm>
                    <a:off x="821720" y="1958870"/>
                    <a:ext cx="363404" cy="250725"/>
                  </a:xfrm>
                  <a:custGeom>
                    <a:avLst/>
                    <a:gdLst>
                      <a:gd name="T0" fmla="*/ 113 w 261"/>
                      <a:gd name="T1" fmla="*/ 63 h 180"/>
                      <a:gd name="T2" fmla="*/ 245 w 261"/>
                      <a:gd name="T3" fmla="*/ 36 h 180"/>
                      <a:gd name="T4" fmla="*/ 261 w 261"/>
                      <a:gd name="T5" fmla="*/ 24 h 180"/>
                      <a:gd name="T6" fmla="*/ 259 w 261"/>
                      <a:gd name="T7" fmla="*/ 14 h 180"/>
                      <a:gd name="T8" fmla="*/ 249 w 261"/>
                      <a:gd name="T9" fmla="*/ 8 h 180"/>
                      <a:gd name="T10" fmla="*/ 98 w 261"/>
                      <a:gd name="T11" fmla="*/ 39 h 180"/>
                      <a:gd name="T12" fmla="*/ 2 w 261"/>
                      <a:gd name="T13" fmla="*/ 159 h 180"/>
                      <a:gd name="T14" fmla="*/ 12 w 261"/>
                      <a:gd name="T15" fmla="*/ 177 h 180"/>
                      <a:gd name="T16" fmla="*/ 30 w 261"/>
                      <a:gd name="T17" fmla="*/ 168 h 180"/>
                      <a:gd name="T18" fmla="*/ 113 w 261"/>
                      <a:gd name="T19" fmla="*/ 63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1" h="180">
                        <a:moveTo>
                          <a:pt x="113" y="63"/>
                        </a:moveTo>
                        <a:cubicBezTo>
                          <a:pt x="152" y="39"/>
                          <a:pt x="199" y="29"/>
                          <a:pt x="245" y="36"/>
                        </a:cubicBezTo>
                        <a:cubicBezTo>
                          <a:pt x="252" y="37"/>
                          <a:pt x="260" y="32"/>
                          <a:pt x="261" y="24"/>
                        </a:cubicBezTo>
                        <a:cubicBezTo>
                          <a:pt x="261" y="20"/>
                          <a:pt x="261" y="17"/>
                          <a:pt x="259" y="14"/>
                        </a:cubicBezTo>
                        <a:cubicBezTo>
                          <a:pt x="257" y="11"/>
                          <a:pt x="253" y="8"/>
                          <a:pt x="249" y="8"/>
                        </a:cubicBezTo>
                        <a:cubicBezTo>
                          <a:pt x="196" y="0"/>
                          <a:pt x="143" y="11"/>
                          <a:pt x="98" y="39"/>
                        </a:cubicBezTo>
                        <a:cubicBezTo>
                          <a:pt x="53" y="66"/>
                          <a:pt x="19" y="109"/>
                          <a:pt x="2" y="159"/>
                        </a:cubicBezTo>
                        <a:cubicBezTo>
                          <a:pt x="0" y="167"/>
                          <a:pt x="4" y="175"/>
                          <a:pt x="12" y="177"/>
                        </a:cubicBezTo>
                        <a:cubicBezTo>
                          <a:pt x="19" y="180"/>
                          <a:pt x="27" y="176"/>
                          <a:pt x="30" y="168"/>
                        </a:cubicBezTo>
                        <a:cubicBezTo>
                          <a:pt x="44" y="124"/>
                          <a:pt x="74" y="87"/>
                          <a:pt x="113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  <p:sp>
                <p:nvSpPr>
                  <p:cNvPr id="443" name="Freeform 270"/>
                  <p:cNvSpPr>
                    <a:spLocks/>
                  </p:cNvSpPr>
                  <p:nvPr/>
                </p:nvSpPr>
                <p:spPr bwMode="auto">
                  <a:xfrm>
                    <a:off x="740898" y="1869789"/>
                    <a:ext cx="457205" cy="313259"/>
                  </a:xfrm>
                  <a:custGeom>
                    <a:avLst/>
                    <a:gdLst>
                      <a:gd name="T0" fmla="*/ 138 w 328"/>
                      <a:gd name="T1" fmla="*/ 73 h 225"/>
                      <a:gd name="T2" fmla="*/ 311 w 328"/>
                      <a:gd name="T3" fmla="*/ 39 h 225"/>
                      <a:gd name="T4" fmla="*/ 328 w 328"/>
                      <a:gd name="T5" fmla="*/ 27 h 225"/>
                      <a:gd name="T6" fmla="*/ 326 w 328"/>
                      <a:gd name="T7" fmla="*/ 17 h 225"/>
                      <a:gd name="T8" fmla="*/ 316 w 328"/>
                      <a:gd name="T9" fmla="*/ 11 h 225"/>
                      <a:gd name="T10" fmla="*/ 123 w 328"/>
                      <a:gd name="T11" fmla="*/ 49 h 225"/>
                      <a:gd name="T12" fmla="*/ 2 w 328"/>
                      <a:gd name="T13" fmla="*/ 204 h 225"/>
                      <a:gd name="T14" fmla="*/ 11 w 328"/>
                      <a:gd name="T15" fmla="*/ 222 h 225"/>
                      <a:gd name="T16" fmla="*/ 29 w 328"/>
                      <a:gd name="T17" fmla="*/ 213 h 225"/>
                      <a:gd name="T18" fmla="*/ 138 w 328"/>
                      <a:gd name="T19" fmla="*/ 73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8" h="225">
                        <a:moveTo>
                          <a:pt x="138" y="73"/>
                        </a:moveTo>
                        <a:cubicBezTo>
                          <a:pt x="190" y="41"/>
                          <a:pt x="251" y="29"/>
                          <a:pt x="311" y="39"/>
                        </a:cubicBezTo>
                        <a:cubicBezTo>
                          <a:pt x="319" y="40"/>
                          <a:pt x="326" y="35"/>
                          <a:pt x="328" y="27"/>
                        </a:cubicBezTo>
                        <a:cubicBezTo>
                          <a:pt x="328" y="24"/>
                          <a:pt x="327" y="20"/>
                          <a:pt x="326" y="17"/>
                        </a:cubicBezTo>
                        <a:cubicBezTo>
                          <a:pt x="324" y="14"/>
                          <a:pt x="320" y="11"/>
                          <a:pt x="316" y="11"/>
                        </a:cubicBezTo>
                        <a:cubicBezTo>
                          <a:pt x="249" y="0"/>
                          <a:pt x="180" y="13"/>
                          <a:pt x="123" y="49"/>
                        </a:cubicBezTo>
                        <a:cubicBezTo>
                          <a:pt x="65" y="84"/>
                          <a:pt x="22" y="139"/>
                          <a:pt x="2" y="204"/>
                        </a:cubicBezTo>
                        <a:cubicBezTo>
                          <a:pt x="0" y="212"/>
                          <a:pt x="4" y="220"/>
                          <a:pt x="11" y="222"/>
                        </a:cubicBezTo>
                        <a:cubicBezTo>
                          <a:pt x="19" y="225"/>
                          <a:pt x="27" y="220"/>
                          <a:pt x="29" y="213"/>
                        </a:cubicBezTo>
                        <a:cubicBezTo>
                          <a:pt x="47" y="155"/>
                          <a:pt x="86" y="105"/>
                          <a:pt x="138" y="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70" kern="0" dirty="0">
                      <a:solidFill>
                        <a:prstClr val="black"/>
                      </a:solidFill>
                      <a:latin typeface="Qualcomm Office Regular" pitchFamily="34" charset="0"/>
                    </a:endParaRPr>
                  </a:p>
                </p:txBody>
              </p:sp>
            </p:grpSp>
            <p:sp>
              <p:nvSpPr>
                <p:cNvPr id="429" name="Oval 291"/>
                <p:cNvSpPr/>
                <p:nvPr/>
              </p:nvSpPr>
              <p:spPr bwMode="auto">
                <a:xfrm flipH="1">
                  <a:off x="3383807" y="5561943"/>
                  <a:ext cx="39366" cy="3936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70" kern="0" dirty="0" err="1">
                    <a:solidFill>
                      <a:srgbClr val="FFFFFF"/>
                    </a:solidFill>
                    <a:latin typeface="Qualcomm Regular"/>
                  </a:endParaRPr>
                </a:p>
              </p:txBody>
            </p:sp>
            <p:cxnSp>
              <p:nvCxnSpPr>
                <p:cNvPr id="430" name="Straight Connector 265"/>
                <p:cNvCxnSpPr>
                  <a:cxnSpLocks noChangeShapeType="1"/>
                  <a:stCxn id="463" idx="3"/>
                  <a:endCxn id="460" idx="8"/>
                </p:cNvCxnSpPr>
                <p:nvPr/>
              </p:nvCxnSpPr>
              <p:spPr bwMode="auto">
                <a:xfrm>
                  <a:off x="1622407" y="5039240"/>
                  <a:ext cx="1401987" cy="262409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1" name="Straight Connector 273"/>
                <p:cNvCxnSpPr>
                  <a:cxnSpLocks noChangeShapeType="1"/>
                  <a:stCxn id="450" idx="12"/>
                  <a:endCxn id="456" idx="19"/>
                </p:cNvCxnSpPr>
                <p:nvPr/>
              </p:nvCxnSpPr>
              <p:spPr bwMode="auto">
                <a:xfrm flipH="1" flipV="1">
                  <a:off x="1288965" y="5762243"/>
                  <a:ext cx="1075475" cy="15354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2" name="Straight Connector 283"/>
                <p:cNvCxnSpPr>
                  <a:cxnSpLocks noChangeShapeType="1"/>
                  <a:stCxn id="450" idx="12"/>
                  <a:endCxn id="463" idx="2"/>
                </p:cNvCxnSpPr>
                <p:nvPr/>
              </p:nvCxnSpPr>
              <p:spPr bwMode="auto">
                <a:xfrm flipH="1" flipV="1">
                  <a:off x="1572344" y="5089315"/>
                  <a:ext cx="792096" cy="688282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3" name="Straight Connector 287"/>
                <p:cNvCxnSpPr>
                  <a:cxnSpLocks noChangeShapeType="1"/>
                  <a:endCxn id="460" idx="7"/>
                </p:cNvCxnSpPr>
                <p:nvPr/>
              </p:nvCxnSpPr>
              <p:spPr bwMode="auto">
                <a:xfrm flipH="1">
                  <a:off x="3067874" y="4441221"/>
                  <a:ext cx="600087" cy="810863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4" name="Straight Connector 2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91957" y="4416852"/>
                  <a:ext cx="1413745" cy="1208818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5" name="Straight Connector 293"/>
                <p:cNvCxnSpPr>
                  <a:cxnSpLocks noChangeShapeType="1"/>
                  <a:stCxn id="463" idx="8"/>
                </p:cNvCxnSpPr>
                <p:nvPr/>
              </p:nvCxnSpPr>
              <p:spPr bwMode="auto">
                <a:xfrm flipV="1">
                  <a:off x="1562126" y="4401089"/>
                  <a:ext cx="2136474" cy="486904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6" name="Straight Connector 294"/>
                <p:cNvCxnSpPr>
                  <a:cxnSpLocks noChangeShapeType="1"/>
                  <a:stCxn id="450" idx="4"/>
                  <a:endCxn id="460" idx="29"/>
                </p:cNvCxnSpPr>
                <p:nvPr/>
              </p:nvCxnSpPr>
              <p:spPr bwMode="auto">
                <a:xfrm flipV="1">
                  <a:off x="2364440" y="5307845"/>
                  <a:ext cx="697223" cy="464964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7" name="Straight Connector 297"/>
                <p:cNvCxnSpPr>
                  <a:cxnSpLocks noChangeShapeType="1"/>
                  <a:stCxn id="456" idx="38"/>
                  <a:endCxn id="460" idx="29"/>
                </p:cNvCxnSpPr>
                <p:nvPr/>
              </p:nvCxnSpPr>
              <p:spPr bwMode="auto">
                <a:xfrm flipV="1">
                  <a:off x="1393869" y="5307845"/>
                  <a:ext cx="1667794" cy="323594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38" name="Picture 300"/>
                <p:cNvPicPr>
                  <a:picLocks noChangeAspect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H="1">
                  <a:off x="3024395" y="3698004"/>
                  <a:ext cx="1182603" cy="1284379"/>
                </a:xfrm>
                <a:prstGeom prst="rect">
                  <a:avLst/>
                </a:prstGeom>
                <a:effectLst>
                  <a:glow>
                    <a:schemeClr val="accent1">
                      <a:alpha val="40000"/>
                    </a:schemeClr>
                  </a:glow>
                  <a:softEdge rad="0"/>
                </a:effectLst>
              </p:spPr>
            </p:pic>
            <p:cxnSp>
              <p:nvCxnSpPr>
                <p:cNvPr id="439" name="Straight Connector 293"/>
                <p:cNvCxnSpPr>
                  <a:cxnSpLocks noChangeShapeType="1"/>
                  <a:stCxn id="463" idx="9"/>
                  <a:endCxn id="456" idx="0"/>
                </p:cNvCxnSpPr>
                <p:nvPr/>
              </p:nvCxnSpPr>
              <p:spPr bwMode="auto">
                <a:xfrm flipH="1">
                  <a:off x="1283027" y="5033109"/>
                  <a:ext cx="132998" cy="515090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" name="Straight Connector 297"/>
                <p:cNvCxnSpPr>
                  <a:cxnSpLocks noChangeShapeType="1"/>
                  <a:stCxn id="456" idx="37"/>
                </p:cNvCxnSpPr>
                <p:nvPr/>
              </p:nvCxnSpPr>
              <p:spPr bwMode="auto">
                <a:xfrm flipV="1">
                  <a:off x="1374074" y="4401089"/>
                  <a:ext cx="2324526" cy="1210532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01" name="Group 392"/>
              <p:cNvGrpSpPr/>
              <p:nvPr/>
            </p:nvGrpSpPr>
            <p:grpSpPr bwMode="auto">
              <a:xfrm>
                <a:off x="1582005" y="2238475"/>
                <a:ext cx="635541" cy="444227"/>
                <a:chOff x="8196263" y="-1965325"/>
                <a:chExt cx="2816225" cy="1968500"/>
              </a:xfrm>
              <a:solidFill>
                <a:srgbClr val="FFFFFF"/>
              </a:solidFill>
            </p:grpSpPr>
            <p:sp>
              <p:nvSpPr>
                <p:cNvPr id="417" name="Freeform 38"/>
                <p:cNvSpPr>
                  <a:spLocks/>
                </p:cNvSpPr>
                <p:nvPr/>
              </p:nvSpPr>
              <p:spPr bwMode="auto">
                <a:xfrm>
                  <a:off x="8196263" y="-1965325"/>
                  <a:ext cx="2816225" cy="1968500"/>
                </a:xfrm>
                <a:custGeom>
                  <a:avLst/>
                  <a:gdLst>
                    <a:gd name="T0" fmla="*/ 603 w 751"/>
                    <a:gd name="T1" fmla="*/ 61 h 525"/>
                    <a:gd name="T2" fmla="*/ 604 w 751"/>
                    <a:gd name="T3" fmla="*/ 55 h 525"/>
                    <a:gd name="T4" fmla="*/ 435 w 751"/>
                    <a:gd name="T5" fmla="*/ 27 h 525"/>
                    <a:gd name="T6" fmla="*/ 313 w 751"/>
                    <a:gd name="T7" fmla="*/ 9 h 525"/>
                    <a:gd name="T8" fmla="*/ 268 w 751"/>
                    <a:gd name="T9" fmla="*/ 2 h 525"/>
                    <a:gd name="T10" fmla="*/ 242 w 751"/>
                    <a:gd name="T11" fmla="*/ 0 h 525"/>
                    <a:gd name="T12" fmla="*/ 71 w 751"/>
                    <a:gd name="T13" fmla="*/ 77 h 525"/>
                    <a:gd name="T14" fmla="*/ 0 w 751"/>
                    <a:gd name="T15" fmla="*/ 262 h 525"/>
                    <a:gd name="T16" fmla="*/ 71 w 751"/>
                    <a:gd name="T17" fmla="*/ 448 h 525"/>
                    <a:gd name="T18" fmla="*/ 242 w 751"/>
                    <a:gd name="T19" fmla="*/ 525 h 525"/>
                    <a:gd name="T20" fmla="*/ 268 w 751"/>
                    <a:gd name="T21" fmla="*/ 523 h 525"/>
                    <a:gd name="T22" fmla="*/ 604 w 751"/>
                    <a:gd name="T23" fmla="*/ 470 h 525"/>
                    <a:gd name="T24" fmla="*/ 604 w 751"/>
                    <a:gd name="T25" fmla="*/ 470 h 525"/>
                    <a:gd name="T26" fmla="*/ 604 w 751"/>
                    <a:gd name="T27" fmla="*/ 470 h 525"/>
                    <a:gd name="T28" fmla="*/ 723 w 751"/>
                    <a:gd name="T29" fmla="*/ 389 h 525"/>
                    <a:gd name="T30" fmla="*/ 751 w 751"/>
                    <a:gd name="T31" fmla="*/ 262 h 525"/>
                    <a:gd name="T32" fmla="*/ 732 w 751"/>
                    <a:gd name="T33" fmla="*/ 139 h 525"/>
                    <a:gd name="T34" fmla="*/ 604 w 751"/>
                    <a:gd name="T35" fmla="*/ 55 h 525"/>
                    <a:gd name="T36" fmla="*/ 604 w 751"/>
                    <a:gd name="T37" fmla="*/ 55 h 525"/>
                    <a:gd name="T38" fmla="*/ 604 w 751"/>
                    <a:gd name="T39" fmla="*/ 55 h 525"/>
                    <a:gd name="T40" fmla="*/ 603 w 751"/>
                    <a:gd name="T41" fmla="*/ 61 h 525"/>
                    <a:gd name="T42" fmla="*/ 602 w 751"/>
                    <a:gd name="T43" fmla="*/ 67 h 525"/>
                    <a:gd name="T44" fmla="*/ 721 w 751"/>
                    <a:gd name="T45" fmla="*/ 145 h 525"/>
                    <a:gd name="T46" fmla="*/ 739 w 751"/>
                    <a:gd name="T47" fmla="*/ 262 h 525"/>
                    <a:gd name="T48" fmla="*/ 712 w 751"/>
                    <a:gd name="T49" fmla="*/ 383 h 525"/>
                    <a:gd name="T50" fmla="*/ 602 w 751"/>
                    <a:gd name="T51" fmla="*/ 458 h 525"/>
                    <a:gd name="T52" fmla="*/ 603 w 751"/>
                    <a:gd name="T53" fmla="*/ 464 h 525"/>
                    <a:gd name="T54" fmla="*/ 602 w 751"/>
                    <a:gd name="T55" fmla="*/ 458 h 525"/>
                    <a:gd name="T56" fmla="*/ 550 w 751"/>
                    <a:gd name="T57" fmla="*/ 467 h 525"/>
                    <a:gd name="T58" fmla="*/ 369 w 751"/>
                    <a:gd name="T59" fmla="*/ 496 h 525"/>
                    <a:gd name="T60" fmla="*/ 287 w 751"/>
                    <a:gd name="T61" fmla="*/ 508 h 525"/>
                    <a:gd name="T62" fmla="*/ 242 w 751"/>
                    <a:gd name="T63" fmla="*/ 513 h 525"/>
                    <a:gd name="T64" fmla="*/ 80 w 751"/>
                    <a:gd name="T65" fmla="*/ 440 h 525"/>
                    <a:gd name="T66" fmla="*/ 12 w 751"/>
                    <a:gd name="T67" fmla="*/ 262 h 525"/>
                    <a:gd name="T68" fmla="*/ 80 w 751"/>
                    <a:gd name="T69" fmla="*/ 85 h 525"/>
                    <a:gd name="T70" fmla="*/ 242 w 751"/>
                    <a:gd name="T71" fmla="*/ 12 h 525"/>
                    <a:gd name="T72" fmla="*/ 266 w 751"/>
                    <a:gd name="T73" fmla="*/ 14 h 525"/>
                    <a:gd name="T74" fmla="*/ 466 w 751"/>
                    <a:gd name="T75" fmla="*/ 44 h 525"/>
                    <a:gd name="T76" fmla="*/ 561 w 751"/>
                    <a:gd name="T77" fmla="*/ 60 h 525"/>
                    <a:gd name="T78" fmla="*/ 602 w 751"/>
                    <a:gd name="T79" fmla="*/ 67 h 525"/>
                    <a:gd name="T80" fmla="*/ 603 w 751"/>
                    <a:gd name="T81" fmla="*/ 61 h 525"/>
                    <a:gd name="T82" fmla="*/ 602 w 751"/>
                    <a:gd name="T83" fmla="*/ 67 h 525"/>
                    <a:gd name="T84" fmla="*/ 603 w 751"/>
                    <a:gd name="T85" fmla="*/ 61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51" h="525">
                      <a:moveTo>
                        <a:pt x="603" y="61"/>
                      </a:moveTo>
                      <a:cubicBezTo>
                        <a:pt x="604" y="55"/>
                        <a:pt x="604" y="55"/>
                        <a:pt x="604" y="55"/>
                      </a:cubicBezTo>
                      <a:cubicBezTo>
                        <a:pt x="604" y="55"/>
                        <a:pt x="522" y="41"/>
                        <a:pt x="435" y="27"/>
                      </a:cubicBezTo>
                      <a:cubicBezTo>
                        <a:pt x="392" y="21"/>
                        <a:pt x="348" y="14"/>
                        <a:pt x="313" y="9"/>
                      </a:cubicBezTo>
                      <a:cubicBezTo>
                        <a:pt x="295" y="6"/>
                        <a:pt x="280" y="4"/>
                        <a:pt x="268" y="2"/>
                      </a:cubicBezTo>
                      <a:cubicBezTo>
                        <a:pt x="256" y="1"/>
                        <a:pt x="247" y="0"/>
                        <a:pt x="242" y="0"/>
                      </a:cubicBezTo>
                      <a:cubicBezTo>
                        <a:pt x="175" y="0"/>
                        <a:pt x="115" y="29"/>
                        <a:pt x="71" y="77"/>
                      </a:cubicBezTo>
                      <a:cubicBezTo>
                        <a:pt x="27" y="125"/>
                        <a:pt x="0" y="190"/>
                        <a:pt x="0" y="262"/>
                      </a:cubicBezTo>
                      <a:cubicBezTo>
                        <a:pt x="0" y="335"/>
                        <a:pt x="27" y="400"/>
                        <a:pt x="71" y="448"/>
                      </a:cubicBezTo>
                      <a:cubicBezTo>
                        <a:pt x="115" y="495"/>
                        <a:pt x="175" y="525"/>
                        <a:pt x="242" y="525"/>
                      </a:cubicBezTo>
                      <a:cubicBezTo>
                        <a:pt x="247" y="525"/>
                        <a:pt x="256" y="524"/>
                        <a:pt x="268" y="523"/>
                      </a:cubicBezTo>
                      <a:cubicBezTo>
                        <a:pt x="352" y="512"/>
                        <a:pt x="604" y="470"/>
                        <a:pt x="604" y="470"/>
                      </a:cubicBezTo>
                      <a:cubicBezTo>
                        <a:pt x="604" y="470"/>
                        <a:pt x="604" y="470"/>
                        <a:pt x="604" y="470"/>
                      </a:cubicBezTo>
                      <a:cubicBezTo>
                        <a:pt x="604" y="470"/>
                        <a:pt x="604" y="470"/>
                        <a:pt x="604" y="470"/>
                      </a:cubicBezTo>
                      <a:cubicBezTo>
                        <a:pt x="664" y="457"/>
                        <a:pt x="701" y="427"/>
                        <a:pt x="723" y="389"/>
                      </a:cubicBezTo>
                      <a:cubicBezTo>
                        <a:pt x="744" y="351"/>
                        <a:pt x="750" y="305"/>
                        <a:pt x="751" y="262"/>
                      </a:cubicBezTo>
                      <a:cubicBezTo>
                        <a:pt x="750" y="220"/>
                        <a:pt x="751" y="177"/>
                        <a:pt x="732" y="139"/>
                      </a:cubicBezTo>
                      <a:cubicBezTo>
                        <a:pt x="714" y="102"/>
                        <a:pt x="676" y="71"/>
                        <a:pt x="604" y="55"/>
                      </a:cubicBezTo>
                      <a:cubicBezTo>
                        <a:pt x="604" y="55"/>
                        <a:pt x="604" y="55"/>
                        <a:pt x="604" y="55"/>
                      </a:cubicBezTo>
                      <a:cubicBezTo>
                        <a:pt x="604" y="55"/>
                        <a:pt x="604" y="55"/>
                        <a:pt x="604" y="55"/>
                      </a:cubicBezTo>
                      <a:cubicBezTo>
                        <a:pt x="603" y="61"/>
                        <a:pt x="603" y="61"/>
                        <a:pt x="603" y="61"/>
                      </a:cubicBezTo>
                      <a:cubicBezTo>
                        <a:pt x="602" y="67"/>
                        <a:pt x="602" y="67"/>
                        <a:pt x="602" y="67"/>
                      </a:cubicBezTo>
                      <a:cubicBezTo>
                        <a:pt x="671" y="83"/>
                        <a:pt x="705" y="111"/>
                        <a:pt x="721" y="145"/>
                      </a:cubicBezTo>
                      <a:cubicBezTo>
                        <a:pt x="738" y="179"/>
                        <a:pt x="739" y="220"/>
                        <a:pt x="739" y="262"/>
                      </a:cubicBezTo>
                      <a:cubicBezTo>
                        <a:pt x="739" y="304"/>
                        <a:pt x="732" y="348"/>
                        <a:pt x="712" y="383"/>
                      </a:cubicBezTo>
                      <a:cubicBezTo>
                        <a:pt x="692" y="418"/>
                        <a:pt x="658" y="446"/>
                        <a:pt x="602" y="458"/>
                      </a:cubicBezTo>
                      <a:cubicBezTo>
                        <a:pt x="603" y="464"/>
                        <a:pt x="603" y="464"/>
                        <a:pt x="603" y="464"/>
                      </a:cubicBezTo>
                      <a:cubicBezTo>
                        <a:pt x="602" y="458"/>
                        <a:pt x="602" y="458"/>
                        <a:pt x="602" y="458"/>
                      </a:cubicBezTo>
                      <a:cubicBezTo>
                        <a:pt x="602" y="458"/>
                        <a:pt x="582" y="462"/>
                        <a:pt x="550" y="467"/>
                      </a:cubicBezTo>
                      <a:cubicBezTo>
                        <a:pt x="503" y="474"/>
                        <a:pt x="432" y="486"/>
                        <a:pt x="369" y="496"/>
                      </a:cubicBezTo>
                      <a:cubicBezTo>
                        <a:pt x="338" y="500"/>
                        <a:pt x="309" y="505"/>
                        <a:pt x="287" y="508"/>
                      </a:cubicBezTo>
                      <a:cubicBezTo>
                        <a:pt x="264" y="511"/>
                        <a:pt x="247" y="513"/>
                        <a:pt x="242" y="513"/>
                      </a:cubicBezTo>
                      <a:cubicBezTo>
                        <a:pt x="179" y="513"/>
                        <a:pt x="122" y="485"/>
                        <a:pt x="80" y="440"/>
                      </a:cubicBezTo>
                      <a:cubicBezTo>
                        <a:pt x="38" y="394"/>
                        <a:pt x="12" y="332"/>
                        <a:pt x="12" y="262"/>
                      </a:cubicBezTo>
                      <a:cubicBezTo>
                        <a:pt x="12" y="193"/>
                        <a:pt x="38" y="130"/>
                        <a:pt x="80" y="85"/>
                      </a:cubicBezTo>
                      <a:cubicBezTo>
                        <a:pt x="122" y="40"/>
                        <a:pt x="179" y="12"/>
                        <a:pt x="242" y="12"/>
                      </a:cubicBezTo>
                      <a:cubicBezTo>
                        <a:pt x="246" y="12"/>
                        <a:pt x="254" y="13"/>
                        <a:pt x="266" y="14"/>
                      </a:cubicBezTo>
                      <a:cubicBezTo>
                        <a:pt x="308" y="19"/>
                        <a:pt x="392" y="33"/>
                        <a:pt x="466" y="44"/>
                      </a:cubicBezTo>
                      <a:cubicBezTo>
                        <a:pt x="502" y="50"/>
                        <a:pt x="536" y="56"/>
                        <a:pt x="561" y="60"/>
                      </a:cubicBezTo>
                      <a:cubicBezTo>
                        <a:pt x="586" y="64"/>
                        <a:pt x="602" y="67"/>
                        <a:pt x="602" y="67"/>
                      </a:cubicBezTo>
                      <a:cubicBezTo>
                        <a:pt x="603" y="61"/>
                        <a:pt x="603" y="61"/>
                        <a:pt x="603" y="61"/>
                      </a:cubicBezTo>
                      <a:cubicBezTo>
                        <a:pt x="602" y="67"/>
                        <a:pt x="602" y="67"/>
                        <a:pt x="602" y="67"/>
                      </a:cubicBezTo>
                      <a:lnTo>
                        <a:pt x="603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70" kern="0" dirty="0">
                    <a:solidFill>
                      <a:prstClr val="black"/>
                    </a:solidFill>
                    <a:latin typeface="Qualcomm Office Regular" pitchFamily="34" charset="0"/>
                  </a:endParaRPr>
                </a:p>
              </p:txBody>
            </p:sp>
            <p:sp>
              <p:nvSpPr>
                <p:cNvPr id="418" name="Oval 39"/>
                <p:cNvSpPr>
                  <a:spLocks noChangeArrowheads="1"/>
                </p:cNvSpPr>
                <p:nvPr/>
              </p:nvSpPr>
              <p:spPr bwMode="auto">
                <a:xfrm>
                  <a:off x="10420350" y="-1125538"/>
                  <a:ext cx="330200" cy="3349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70" kern="0" dirty="0">
                    <a:solidFill>
                      <a:prstClr val="black"/>
                    </a:solidFill>
                    <a:latin typeface="Qualcomm Office Regular" pitchFamily="34" charset="0"/>
                  </a:endParaRPr>
                </a:p>
              </p:txBody>
            </p:sp>
            <p:sp>
              <p:nvSpPr>
                <p:cNvPr id="419" name="Freeform 40"/>
                <p:cNvSpPr>
                  <a:spLocks/>
                </p:cNvSpPr>
                <p:nvPr/>
              </p:nvSpPr>
              <p:spPr bwMode="auto">
                <a:xfrm>
                  <a:off x="8716963" y="-1150938"/>
                  <a:ext cx="436563" cy="341313"/>
                </a:xfrm>
                <a:custGeom>
                  <a:avLst/>
                  <a:gdLst>
                    <a:gd name="T0" fmla="*/ 89 w 116"/>
                    <a:gd name="T1" fmla="*/ 0 h 91"/>
                    <a:gd name="T2" fmla="*/ 64 w 116"/>
                    <a:gd name="T3" fmla="*/ 19 h 91"/>
                    <a:gd name="T4" fmla="*/ 58 w 116"/>
                    <a:gd name="T5" fmla="*/ 38 h 91"/>
                    <a:gd name="T6" fmla="*/ 52 w 116"/>
                    <a:gd name="T7" fmla="*/ 19 h 91"/>
                    <a:gd name="T8" fmla="*/ 27 w 116"/>
                    <a:gd name="T9" fmla="*/ 0 h 91"/>
                    <a:gd name="T10" fmla="*/ 0 w 116"/>
                    <a:gd name="T11" fmla="*/ 27 h 91"/>
                    <a:gd name="T12" fmla="*/ 6 w 116"/>
                    <a:gd name="T13" fmla="*/ 45 h 91"/>
                    <a:gd name="T14" fmla="*/ 58 w 116"/>
                    <a:gd name="T15" fmla="*/ 91 h 91"/>
                    <a:gd name="T16" fmla="*/ 109 w 116"/>
                    <a:gd name="T17" fmla="*/ 45 h 91"/>
                    <a:gd name="T18" fmla="*/ 116 w 116"/>
                    <a:gd name="T19" fmla="*/ 27 h 91"/>
                    <a:gd name="T20" fmla="*/ 89 w 116"/>
                    <a:gd name="T2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91">
                      <a:moveTo>
                        <a:pt x="89" y="0"/>
                      </a:moveTo>
                      <a:cubicBezTo>
                        <a:pt x="77" y="0"/>
                        <a:pt x="67" y="8"/>
                        <a:pt x="64" y="19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49" y="8"/>
                        <a:pt x="39" y="0"/>
                        <a:pt x="27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34"/>
                        <a:pt x="2" y="40"/>
                        <a:pt x="6" y="45"/>
                      </a:cubicBezTo>
                      <a:cubicBezTo>
                        <a:pt x="58" y="91"/>
                        <a:pt x="58" y="91"/>
                        <a:pt x="58" y="91"/>
                      </a:cubicBezTo>
                      <a:cubicBezTo>
                        <a:pt x="109" y="45"/>
                        <a:pt x="109" y="45"/>
                        <a:pt x="109" y="45"/>
                      </a:cubicBezTo>
                      <a:cubicBezTo>
                        <a:pt x="114" y="40"/>
                        <a:pt x="116" y="34"/>
                        <a:pt x="116" y="27"/>
                      </a:cubicBezTo>
                      <a:cubicBezTo>
                        <a:pt x="116" y="12"/>
                        <a:pt x="104" y="0"/>
                        <a:pt x="8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70" kern="0" dirty="0">
                    <a:solidFill>
                      <a:prstClr val="black"/>
                    </a:solidFill>
                    <a:latin typeface="Qualcomm Office Regular" pitchFamily="34" charset="0"/>
                  </a:endParaRPr>
                </a:p>
              </p:txBody>
            </p:sp>
            <p:sp>
              <p:nvSpPr>
                <p:cNvPr id="420" name="Freeform 41"/>
                <p:cNvSpPr>
                  <a:spLocks noEditPoints="1"/>
                </p:cNvSpPr>
                <p:nvPr/>
              </p:nvSpPr>
              <p:spPr bwMode="auto">
                <a:xfrm>
                  <a:off x="8512175" y="-1579563"/>
                  <a:ext cx="1720850" cy="1196975"/>
                </a:xfrm>
                <a:custGeom>
                  <a:avLst/>
                  <a:gdLst>
                    <a:gd name="T0" fmla="*/ 147 w 459"/>
                    <a:gd name="T1" fmla="*/ 0 h 319"/>
                    <a:gd name="T2" fmla="*/ 147 w 459"/>
                    <a:gd name="T3" fmla="*/ 319 h 319"/>
                    <a:gd name="T4" fmla="*/ 459 w 459"/>
                    <a:gd name="T5" fmla="*/ 159 h 319"/>
                    <a:gd name="T6" fmla="*/ 323 w 459"/>
                    <a:gd name="T7" fmla="*/ 105 h 319"/>
                    <a:gd name="T8" fmla="*/ 363 w 459"/>
                    <a:gd name="T9" fmla="*/ 117 h 319"/>
                    <a:gd name="T10" fmla="*/ 315 w 459"/>
                    <a:gd name="T11" fmla="*/ 113 h 319"/>
                    <a:gd name="T12" fmla="*/ 315 w 459"/>
                    <a:gd name="T13" fmla="*/ 116 h 319"/>
                    <a:gd name="T14" fmla="*/ 327 w 459"/>
                    <a:gd name="T15" fmla="*/ 149 h 319"/>
                    <a:gd name="T16" fmla="*/ 315 w 459"/>
                    <a:gd name="T17" fmla="*/ 155 h 319"/>
                    <a:gd name="T18" fmla="*/ 315 w 459"/>
                    <a:gd name="T19" fmla="*/ 164 h 319"/>
                    <a:gd name="T20" fmla="*/ 327 w 459"/>
                    <a:gd name="T21" fmla="*/ 170 h 319"/>
                    <a:gd name="T22" fmla="*/ 315 w 459"/>
                    <a:gd name="T23" fmla="*/ 203 h 319"/>
                    <a:gd name="T24" fmla="*/ 245 w 459"/>
                    <a:gd name="T25" fmla="*/ 105 h 319"/>
                    <a:gd name="T26" fmla="*/ 285 w 459"/>
                    <a:gd name="T27" fmla="*/ 117 h 319"/>
                    <a:gd name="T28" fmla="*/ 237 w 459"/>
                    <a:gd name="T29" fmla="*/ 113 h 319"/>
                    <a:gd name="T30" fmla="*/ 237 w 459"/>
                    <a:gd name="T31" fmla="*/ 164 h 319"/>
                    <a:gd name="T32" fmla="*/ 249 w 459"/>
                    <a:gd name="T33" fmla="*/ 170 h 319"/>
                    <a:gd name="T34" fmla="*/ 237 w 459"/>
                    <a:gd name="T35" fmla="*/ 203 h 319"/>
                    <a:gd name="T36" fmla="*/ 173 w 459"/>
                    <a:gd name="T37" fmla="*/ 167 h 319"/>
                    <a:gd name="T38" fmla="*/ 113 w 459"/>
                    <a:gd name="T39" fmla="*/ 222 h 319"/>
                    <a:gd name="T40" fmla="*/ 53 w 459"/>
                    <a:gd name="T41" fmla="*/ 167 h 319"/>
                    <a:gd name="T42" fmla="*/ 82 w 459"/>
                    <a:gd name="T43" fmla="*/ 102 h 319"/>
                    <a:gd name="T44" fmla="*/ 144 w 459"/>
                    <a:gd name="T45" fmla="*/ 102 h 319"/>
                    <a:gd name="T46" fmla="*/ 173 w 459"/>
                    <a:gd name="T47" fmla="*/ 167 h 319"/>
                    <a:gd name="T48" fmla="*/ 210 w 459"/>
                    <a:gd name="T49" fmla="*/ 201 h 319"/>
                    <a:gd name="T50" fmla="*/ 219 w 459"/>
                    <a:gd name="T51" fmla="*/ 161 h 319"/>
                    <a:gd name="T52" fmla="*/ 222 w 459"/>
                    <a:gd name="T53" fmla="*/ 206 h 319"/>
                    <a:gd name="T54" fmla="*/ 222 w 459"/>
                    <a:gd name="T55" fmla="*/ 155 h 319"/>
                    <a:gd name="T56" fmla="*/ 210 w 459"/>
                    <a:gd name="T57" fmla="*/ 149 h 319"/>
                    <a:gd name="T58" fmla="*/ 215 w 459"/>
                    <a:gd name="T59" fmla="*/ 105 h 319"/>
                    <a:gd name="T60" fmla="*/ 222 w 459"/>
                    <a:gd name="T61" fmla="*/ 155 h 319"/>
                    <a:gd name="T62" fmla="*/ 237 w 459"/>
                    <a:gd name="T63" fmla="*/ 206 h 319"/>
                    <a:gd name="T64" fmla="*/ 290 w 459"/>
                    <a:gd name="T65" fmla="*/ 201 h 319"/>
                    <a:gd name="T66" fmla="*/ 245 w 459"/>
                    <a:gd name="T67" fmla="*/ 213 h 319"/>
                    <a:gd name="T68" fmla="*/ 249 w 459"/>
                    <a:gd name="T69" fmla="*/ 165 h 319"/>
                    <a:gd name="T70" fmla="*/ 249 w 459"/>
                    <a:gd name="T71" fmla="*/ 153 h 319"/>
                    <a:gd name="T72" fmla="*/ 294 w 459"/>
                    <a:gd name="T73" fmla="*/ 159 h 319"/>
                    <a:gd name="T74" fmla="*/ 300 w 459"/>
                    <a:gd name="T75" fmla="*/ 155 h 319"/>
                    <a:gd name="T76" fmla="*/ 288 w 459"/>
                    <a:gd name="T77" fmla="*/ 149 h 319"/>
                    <a:gd name="T78" fmla="*/ 293 w 459"/>
                    <a:gd name="T79" fmla="*/ 105 h 319"/>
                    <a:gd name="T80" fmla="*/ 300 w 459"/>
                    <a:gd name="T81" fmla="*/ 155 h 319"/>
                    <a:gd name="T82" fmla="*/ 315 w 459"/>
                    <a:gd name="T83" fmla="*/ 206 h 319"/>
                    <a:gd name="T84" fmla="*/ 363 w 459"/>
                    <a:gd name="T85" fmla="*/ 201 h 319"/>
                    <a:gd name="T86" fmla="*/ 323 w 459"/>
                    <a:gd name="T87" fmla="*/ 213 h 319"/>
                    <a:gd name="T88" fmla="*/ 371 w 459"/>
                    <a:gd name="T89" fmla="*/ 213 h 319"/>
                    <a:gd name="T90" fmla="*/ 366 w 459"/>
                    <a:gd name="T91" fmla="*/ 170 h 319"/>
                    <a:gd name="T92" fmla="*/ 378 w 459"/>
                    <a:gd name="T93" fmla="*/ 164 h 319"/>
                    <a:gd name="T94" fmla="*/ 378 w 459"/>
                    <a:gd name="T95" fmla="*/ 155 h 319"/>
                    <a:gd name="T96" fmla="*/ 366 w 459"/>
                    <a:gd name="T97" fmla="*/ 149 h 319"/>
                    <a:gd name="T98" fmla="*/ 371 w 459"/>
                    <a:gd name="T99" fmla="*/ 105 h 319"/>
                    <a:gd name="T100" fmla="*/ 378 w 459"/>
                    <a:gd name="T101" fmla="*/ 15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59" h="319">
                      <a:moveTo>
                        <a:pt x="371" y="27"/>
                      </a:moveTo>
                      <a:cubicBezTo>
                        <a:pt x="371" y="27"/>
                        <a:pt x="167" y="0"/>
                        <a:pt x="147" y="0"/>
                      </a:cubicBezTo>
                      <a:cubicBezTo>
                        <a:pt x="66" y="0"/>
                        <a:pt x="0" y="71"/>
                        <a:pt x="0" y="159"/>
                      </a:cubicBezTo>
                      <a:cubicBezTo>
                        <a:pt x="0" y="248"/>
                        <a:pt x="66" y="319"/>
                        <a:pt x="147" y="319"/>
                      </a:cubicBezTo>
                      <a:cubicBezTo>
                        <a:pt x="167" y="319"/>
                        <a:pt x="371" y="292"/>
                        <a:pt x="371" y="292"/>
                      </a:cubicBezTo>
                      <a:cubicBezTo>
                        <a:pt x="450" y="275"/>
                        <a:pt x="459" y="212"/>
                        <a:pt x="459" y="159"/>
                      </a:cubicBezTo>
                      <a:cubicBezTo>
                        <a:pt x="459" y="107"/>
                        <a:pt x="450" y="43"/>
                        <a:pt x="371" y="27"/>
                      </a:cubicBezTo>
                      <a:close/>
                      <a:moveTo>
                        <a:pt x="323" y="105"/>
                      </a:moveTo>
                      <a:cubicBezTo>
                        <a:pt x="368" y="105"/>
                        <a:pt x="368" y="105"/>
                        <a:pt x="368" y="105"/>
                      </a:cubicBezTo>
                      <a:cubicBezTo>
                        <a:pt x="363" y="117"/>
                        <a:pt x="363" y="117"/>
                        <a:pt x="363" y="117"/>
                      </a:cubicBezTo>
                      <a:cubicBezTo>
                        <a:pt x="327" y="117"/>
                        <a:pt x="327" y="117"/>
                        <a:pt x="327" y="117"/>
                      </a:cubicBezTo>
                      <a:cubicBezTo>
                        <a:pt x="315" y="113"/>
                        <a:pt x="315" y="113"/>
                        <a:pt x="315" y="113"/>
                      </a:cubicBezTo>
                      <a:cubicBezTo>
                        <a:pt x="316" y="109"/>
                        <a:pt x="319" y="106"/>
                        <a:pt x="323" y="105"/>
                      </a:cubicBezTo>
                      <a:close/>
                      <a:moveTo>
                        <a:pt x="315" y="116"/>
                      </a:moveTo>
                      <a:cubicBezTo>
                        <a:pt x="327" y="120"/>
                        <a:pt x="327" y="120"/>
                        <a:pt x="327" y="120"/>
                      </a:cubicBezTo>
                      <a:cubicBezTo>
                        <a:pt x="327" y="149"/>
                        <a:pt x="327" y="149"/>
                        <a:pt x="327" y="149"/>
                      </a:cubicBezTo>
                      <a:cubicBezTo>
                        <a:pt x="318" y="158"/>
                        <a:pt x="318" y="158"/>
                        <a:pt x="318" y="158"/>
                      </a:cubicBezTo>
                      <a:cubicBezTo>
                        <a:pt x="315" y="155"/>
                        <a:pt x="315" y="155"/>
                        <a:pt x="315" y="155"/>
                      </a:cubicBezTo>
                      <a:lnTo>
                        <a:pt x="315" y="116"/>
                      </a:lnTo>
                      <a:close/>
                      <a:moveTo>
                        <a:pt x="315" y="164"/>
                      </a:moveTo>
                      <a:cubicBezTo>
                        <a:pt x="318" y="161"/>
                        <a:pt x="318" y="161"/>
                        <a:pt x="318" y="161"/>
                      </a:cubicBezTo>
                      <a:cubicBezTo>
                        <a:pt x="327" y="170"/>
                        <a:pt x="327" y="170"/>
                        <a:pt x="327" y="170"/>
                      </a:cubicBezTo>
                      <a:cubicBezTo>
                        <a:pt x="327" y="198"/>
                        <a:pt x="327" y="198"/>
                        <a:pt x="327" y="198"/>
                      </a:cubicBezTo>
                      <a:cubicBezTo>
                        <a:pt x="315" y="203"/>
                        <a:pt x="315" y="203"/>
                        <a:pt x="315" y="203"/>
                      </a:cubicBezTo>
                      <a:lnTo>
                        <a:pt x="315" y="164"/>
                      </a:lnTo>
                      <a:close/>
                      <a:moveTo>
                        <a:pt x="245" y="105"/>
                      </a:moveTo>
                      <a:cubicBezTo>
                        <a:pt x="290" y="105"/>
                        <a:pt x="290" y="105"/>
                        <a:pt x="290" y="105"/>
                      </a:cubicBezTo>
                      <a:cubicBezTo>
                        <a:pt x="285" y="117"/>
                        <a:pt x="285" y="117"/>
                        <a:pt x="285" y="117"/>
                      </a:cubicBezTo>
                      <a:cubicBezTo>
                        <a:pt x="249" y="117"/>
                        <a:pt x="249" y="117"/>
                        <a:pt x="249" y="117"/>
                      </a:cubicBezTo>
                      <a:cubicBezTo>
                        <a:pt x="237" y="113"/>
                        <a:pt x="237" y="113"/>
                        <a:pt x="237" y="113"/>
                      </a:cubicBezTo>
                      <a:cubicBezTo>
                        <a:pt x="238" y="109"/>
                        <a:pt x="241" y="106"/>
                        <a:pt x="245" y="105"/>
                      </a:cubicBezTo>
                      <a:close/>
                      <a:moveTo>
                        <a:pt x="237" y="164"/>
                      </a:moveTo>
                      <a:cubicBezTo>
                        <a:pt x="240" y="161"/>
                        <a:pt x="240" y="161"/>
                        <a:pt x="240" y="161"/>
                      </a:cubicBezTo>
                      <a:cubicBezTo>
                        <a:pt x="249" y="170"/>
                        <a:pt x="249" y="170"/>
                        <a:pt x="249" y="170"/>
                      </a:cubicBezTo>
                      <a:cubicBezTo>
                        <a:pt x="249" y="198"/>
                        <a:pt x="249" y="198"/>
                        <a:pt x="249" y="198"/>
                      </a:cubicBezTo>
                      <a:cubicBezTo>
                        <a:pt x="237" y="203"/>
                        <a:pt x="237" y="203"/>
                        <a:pt x="237" y="203"/>
                      </a:cubicBezTo>
                      <a:lnTo>
                        <a:pt x="237" y="164"/>
                      </a:lnTo>
                      <a:close/>
                      <a:moveTo>
                        <a:pt x="173" y="167"/>
                      </a:moveTo>
                      <a:cubicBezTo>
                        <a:pt x="173" y="167"/>
                        <a:pt x="173" y="167"/>
                        <a:pt x="173" y="167"/>
                      </a:cubicBezTo>
                      <a:cubicBezTo>
                        <a:pt x="113" y="222"/>
                        <a:pt x="113" y="222"/>
                        <a:pt x="113" y="222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46" y="160"/>
                        <a:pt x="43" y="151"/>
                        <a:pt x="43" y="141"/>
                      </a:cubicBezTo>
                      <a:cubicBezTo>
                        <a:pt x="43" y="120"/>
                        <a:pt x="60" y="102"/>
                        <a:pt x="82" y="102"/>
                      </a:cubicBezTo>
                      <a:cubicBezTo>
                        <a:pt x="94" y="102"/>
                        <a:pt x="106" y="109"/>
                        <a:pt x="113" y="118"/>
                      </a:cubicBezTo>
                      <a:cubicBezTo>
                        <a:pt x="120" y="109"/>
                        <a:pt x="131" y="102"/>
                        <a:pt x="144" y="102"/>
                      </a:cubicBezTo>
                      <a:cubicBezTo>
                        <a:pt x="166" y="102"/>
                        <a:pt x="183" y="120"/>
                        <a:pt x="183" y="141"/>
                      </a:cubicBezTo>
                      <a:cubicBezTo>
                        <a:pt x="183" y="151"/>
                        <a:pt x="179" y="160"/>
                        <a:pt x="173" y="167"/>
                      </a:cubicBezTo>
                      <a:close/>
                      <a:moveTo>
                        <a:pt x="215" y="213"/>
                      </a:moveTo>
                      <a:cubicBezTo>
                        <a:pt x="210" y="201"/>
                        <a:pt x="210" y="201"/>
                        <a:pt x="210" y="201"/>
                      </a:cubicBezTo>
                      <a:cubicBezTo>
                        <a:pt x="210" y="170"/>
                        <a:pt x="210" y="170"/>
                        <a:pt x="210" y="170"/>
                      </a:cubicBezTo>
                      <a:cubicBezTo>
                        <a:pt x="219" y="161"/>
                        <a:pt x="219" y="161"/>
                        <a:pt x="219" y="161"/>
                      </a:cubicBezTo>
                      <a:cubicBezTo>
                        <a:pt x="222" y="164"/>
                        <a:pt x="222" y="164"/>
                        <a:pt x="222" y="164"/>
                      </a:cubicBezTo>
                      <a:cubicBezTo>
                        <a:pt x="222" y="206"/>
                        <a:pt x="222" y="206"/>
                        <a:pt x="222" y="206"/>
                      </a:cubicBezTo>
                      <a:cubicBezTo>
                        <a:pt x="221" y="210"/>
                        <a:pt x="219" y="212"/>
                        <a:pt x="215" y="213"/>
                      </a:cubicBezTo>
                      <a:close/>
                      <a:moveTo>
                        <a:pt x="222" y="155"/>
                      </a:moveTo>
                      <a:cubicBezTo>
                        <a:pt x="219" y="158"/>
                        <a:pt x="219" y="158"/>
                        <a:pt x="219" y="158"/>
                      </a:cubicBezTo>
                      <a:cubicBezTo>
                        <a:pt x="210" y="149"/>
                        <a:pt x="210" y="149"/>
                        <a:pt x="210" y="149"/>
                      </a:cubicBezTo>
                      <a:cubicBezTo>
                        <a:pt x="210" y="117"/>
                        <a:pt x="210" y="117"/>
                        <a:pt x="210" y="117"/>
                      </a:cubicBezTo>
                      <a:cubicBezTo>
                        <a:pt x="215" y="105"/>
                        <a:pt x="215" y="105"/>
                        <a:pt x="215" y="105"/>
                      </a:cubicBezTo>
                      <a:cubicBezTo>
                        <a:pt x="219" y="106"/>
                        <a:pt x="221" y="109"/>
                        <a:pt x="222" y="113"/>
                      </a:cubicBezTo>
                      <a:lnTo>
                        <a:pt x="222" y="155"/>
                      </a:lnTo>
                      <a:close/>
                      <a:moveTo>
                        <a:pt x="245" y="213"/>
                      </a:moveTo>
                      <a:cubicBezTo>
                        <a:pt x="241" y="212"/>
                        <a:pt x="238" y="210"/>
                        <a:pt x="237" y="206"/>
                      </a:cubicBezTo>
                      <a:cubicBezTo>
                        <a:pt x="249" y="201"/>
                        <a:pt x="249" y="201"/>
                        <a:pt x="249" y="201"/>
                      </a:cubicBezTo>
                      <a:cubicBezTo>
                        <a:pt x="290" y="201"/>
                        <a:pt x="290" y="201"/>
                        <a:pt x="290" y="201"/>
                      </a:cubicBezTo>
                      <a:cubicBezTo>
                        <a:pt x="294" y="213"/>
                        <a:pt x="294" y="213"/>
                        <a:pt x="294" y="213"/>
                      </a:cubicBezTo>
                      <a:lnTo>
                        <a:pt x="245" y="213"/>
                      </a:lnTo>
                      <a:close/>
                      <a:moveTo>
                        <a:pt x="288" y="165"/>
                      </a:moveTo>
                      <a:cubicBezTo>
                        <a:pt x="249" y="165"/>
                        <a:pt x="249" y="165"/>
                        <a:pt x="249" y="165"/>
                      </a:cubicBezTo>
                      <a:cubicBezTo>
                        <a:pt x="243" y="159"/>
                        <a:pt x="243" y="159"/>
                        <a:pt x="243" y="159"/>
                      </a:cubicBezTo>
                      <a:cubicBezTo>
                        <a:pt x="249" y="153"/>
                        <a:pt x="249" y="153"/>
                        <a:pt x="249" y="153"/>
                      </a:cubicBezTo>
                      <a:cubicBezTo>
                        <a:pt x="288" y="153"/>
                        <a:pt x="288" y="153"/>
                        <a:pt x="288" y="153"/>
                      </a:cubicBezTo>
                      <a:cubicBezTo>
                        <a:pt x="294" y="159"/>
                        <a:pt x="294" y="159"/>
                        <a:pt x="294" y="159"/>
                      </a:cubicBezTo>
                      <a:lnTo>
                        <a:pt x="288" y="165"/>
                      </a:lnTo>
                      <a:close/>
                      <a:moveTo>
                        <a:pt x="300" y="155"/>
                      </a:moveTo>
                      <a:cubicBezTo>
                        <a:pt x="297" y="158"/>
                        <a:pt x="297" y="158"/>
                        <a:pt x="297" y="158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288" y="117"/>
                        <a:pt x="288" y="117"/>
                        <a:pt x="288" y="117"/>
                      </a:cubicBezTo>
                      <a:cubicBezTo>
                        <a:pt x="293" y="105"/>
                        <a:pt x="293" y="105"/>
                        <a:pt x="293" y="105"/>
                      </a:cubicBezTo>
                      <a:cubicBezTo>
                        <a:pt x="297" y="106"/>
                        <a:pt x="299" y="109"/>
                        <a:pt x="300" y="113"/>
                      </a:cubicBezTo>
                      <a:lnTo>
                        <a:pt x="300" y="155"/>
                      </a:lnTo>
                      <a:close/>
                      <a:moveTo>
                        <a:pt x="323" y="213"/>
                      </a:moveTo>
                      <a:cubicBezTo>
                        <a:pt x="319" y="212"/>
                        <a:pt x="316" y="210"/>
                        <a:pt x="315" y="206"/>
                      </a:cubicBezTo>
                      <a:cubicBezTo>
                        <a:pt x="327" y="201"/>
                        <a:pt x="327" y="201"/>
                        <a:pt x="327" y="201"/>
                      </a:cubicBezTo>
                      <a:cubicBezTo>
                        <a:pt x="363" y="201"/>
                        <a:pt x="363" y="201"/>
                        <a:pt x="363" y="201"/>
                      </a:cubicBezTo>
                      <a:cubicBezTo>
                        <a:pt x="368" y="213"/>
                        <a:pt x="368" y="213"/>
                        <a:pt x="368" y="213"/>
                      </a:cubicBezTo>
                      <a:lnTo>
                        <a:pt x="323" y="213"/>
                      </a:lnTo>
                      <a:close/>
                      <a:moveTo>
                        <a:pt x="378" y="206"/>
                      </a:moveTo>
                      <a:cubicBezTo>
                        <a:pt x="377" y="210"/>
                        <a:pt x="375" y="212"/>
                        <a:pt x="371" y="213"/>
                      </a:cubicBezTo>
                      <a:cubicBezTo>
                        <a:pt x="366" y="201"/>
                        <a:pt x="366" y="201"/>
                        <a:pt x="366" y="201"/>
                      </a:cubicBezTo>
                      <a:cubicBezTo>
                        <a:pt x="366" y="170"/>
                        <a:pt x="366" y="170"/>
                        <a:pt x="366" y="170"/>
                      </a:cubicBezTo>
                      <a:cubicBezTo>
                        <a:pt x="375" y="161"/>
                        <a:pt x="375" y="161"/>
                        <a:pt x="375" y="161"/>
                      </a:cubicBezTo>
                      <a:cubicBezTo>
                        <a:pt x="378" y="164"/>
                        <a:pt x="378" y="164"/>
                        <a:pt x="378" y="164"/>
                      </a:cubicBezTo>
                      <a:lnTo>
                        <a:pt x="378" y="206"/>
                      </a:lnTo>
                      <a:close/>
                      <a:moveTo>
                        <a:pt x="378" y="155"/>
                      </a:moveTo>
                      <a:cubicBezTo>
                        <a:pt x="375" y="158"/>
                        <a:pt x="375" y="158"/>
                        <a:pt x="375" y="158"/>
                      </a:cubicBezTo>
                      <a:cubicBezTo>
                        <a:pt x="366" y="149"/>
                        <a:pt x="366" y="149"/>
                        <a:pt x="366" y="149"/>
                      </a:cubicBezTo>
                      <a:cubicBezTo>
                        <a:pt x="366" y="117"/>
                        <a:pt x="366" y="117"/>
                        <a:pt x="366" y="117"/>
                      </a:cubicBezTo>
                      <a:cubicBezTo>
                        <a:pt x="371" y="105"/>
                        <a:pt x="371" y="105"/>
                        <a:pt x="371" y="105"/>
                      </a:cubicBezTo>
                      <a:cubicBezTo>
                        <a:pt x="375" y="106"/>
                        <a:pt x="377" y="109"/>
                        <a:pt x="378" y="113"/>
                      </a:cubicBezTo>
                      <a:lnTo>
                        <a:pt x="378" y="1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70" kern="0" dirty="0">
                    <a:solidFill>
                      <a:prstClr val="black"/>
                    </a:solidFill>
                    <a:latin typeface="Qualcomm Office Regular" pitchFamily="34" charset="0"/>
                  </a:endParaRPr>
                </a:p>
              </p:txBody>
            </p:sp>
          </p:grpSp>
          <p:grpSp>
            <p:nvGrpSpPr>
              <p:cNvPr id="402" name="Group 188"/>
              <p:cNvGrpSpPr>
                <a:grpSpLocks/>
              </p:cNvGrpSpPr>
              <p:nvPr/>
            </p:nvGrpSpPr>
            <p:grpSpPr bwMode="auto">
              <a:xfrm>
                <a:off x="1074708" y="4020307"/>
                <a:ext cx="225222" cy="416267"/>
                <a:chOff x="6532563" y="930275"/>
                <a:chExt cx="1246187" cy="2565400"/>
              </a:xfrm>
            </p:grpSpPr>
            <p:sp>
              <p:nvSpPr>
                <p:cNvPr id="415" name="Freeform 6"/>
                <p:cNvSpPr>
                  <a:spLocks noEditPoints="1"/>
                </p:cNvSpPr>
                <p:nvPr/>
              </p:nvSpPr>
              <p:spPr bwMode="auto">
                <a:xfrm>
                  <a:off x="6528759" y="928550"/>
                  <a:ext cx="1248543" cy="2566791"/>
                </a:xfrm>
                <a:custGeom>
                  <a:avLst/>
                  <a:gdLst>
                    <a:gd name="T0" fmla="*/ 263 w 332"/>
                    <a:gd name="T1" fmla="*/ 0 h 684"/>
                    <a:gd name="T2" fmla="*/ 69 w 332"/>
                    <a:gd name="T3" fmla="*/ 0 h 684"/>
                    <a:gd name="T4" fmla="*/ 0 w 332"/>
                    <a:gd name="T5" fmla="*/ 213 h 684"/>
                    <a:gd name="T6" fmla="*/ 69 w 332"/>
                    <a:gd name="T7" fmla="*/ 561 h 684"/>
                    <a:gd name="T8" fmla="*/ 263 w 332"/>
                    <a:gd name="T9" fmla="*/ 684 h 684"/>
                    <a:gd name="T10" fmla="*/ 332 w 332"/>
                    <a:gd name="T11" fmla="*/ 471 h 684"/>
                    <a:gd name="T12" fmla="*/ 263 w 332"/>
                    <a:gd name="T13" fmla="*/ 125 h 684"/>
                    <a:gd name="T14" fmla="*/ 258 w 332"/>
                    <a:gd name="T15" fmla="*/ 185 h 684"/>
                    <a:gd name="T16" fmla="*/ 212 w 332"/>
                    <a:gd name="T17" fmla="*/ 174 h 684"/>
                    <a:gd name="T18" fmla="*/ 258 w 332"/>
                    <a:gd name="T19" fmla="*/ 164 h 684"/>
                    <a:gd name="T20" fmla="*/ 69 w 332"/>
                    <a:gd name="T21" fmla="*/ 140 h 684"/>
                    <a:gd name="T22" fmla="*/ 263 w 332"/>
                    <a:gd name="T23" fmla="*/ 150 h 684"/>
                    <a:gd name="T24" fmla="*/ 69 w 332"/>
                    <a:gd name="T25" fmla="*/ 150 h 684"/>
                    <a:gd name="T26" fmla="*/ 194 w 332"/>
                    <a:gd name="T27" fmla="*/ 174 h 684"/>
                    <a:gd name="T28" fmla="*/ 148 w 332"/>
                    <a:gd name="T29" fmla="*/ 185 h 684"/>
                    <a:gd name="T30" fmla="*/ 148 w 332"/>
                    <a:gd name="T31" fmla="*/ 164 h 684"/>
                    <a:gd name="T32" fmla="*/ 194 w 332"/>
                    <a:gd name="T33" fmla="*/ 174 h 684"/>
                    <a:gd name="T34" fmla="*/ 109 w 332"/>
                    <a:gd name="T35" fmla="*/ 164 h 684"/>
                    <a:gd name="T36" fmla="*/ 109 w 332"/>
                    <a:gd name="T37" fmla="*/ 185 h 684"/>
                    <a:gd name="T38" fmla="*/ 63 w 332"/>
                    <a:gd name="T39" fmla="*/ 174 h 684"/>
                    <a:gd name="T40" fmla="*/ 63 w 332"/>
                    <a:gd name="T41" fmla="*/ 507 h 684"/>
                    <a:gd name="T42" fmla="*/ 109 w 332"/>
                    <a:gd name="T43" fmla="*/ 496 h 684"/>
                    <a:gd name="T44" fmla="*/ 109 w 332"/>
                    <a:gd name="T45" fmla="*/ 517 h 684"/>
                    <a:gd name="T46" fmla="*/ 63 w 332"/>
                    <a:gd name="T47" fmla="*/ 507 h 684"/>
                    <a:gd name="T48" fmla="*/ 166 w 332"/>
                    <a:gd name="T49" fmla="*/ 544 h 684"/>
                    <a:gd name="T50" fmla="*/ 69 w 332"/>
                    <a:gd name="T51" fmla="*/ 532 h 684"/>
                    <a:gd name="T52" fmla="*/ 263 w 332"/>
                    <a:gd name="T53" fmla="*/ 544 h 684"/>
                    <a:gd name="T54" fmla="*/ 148 w 332"/>
                    <a:gd name="T55" fmla="*/ 496 h 684"/>
                    <a:gd name="T56" fmla="*/ 194 w 332"/>
                    <a:gd name="T57" fmla="*/ 507 h 684"/>
                    <a:gd name="T58" fmla="*/ 148 w 332"/>
                    <a:gd name="T59" fmla="*/ 517 h 684"/>
                    <a:gd name="T60" fmla="*/ 258 w 332"/>
                    <a:gd name="T61" fmla="*/ 517 h 684"/>
                    <a:gd name="T62" fmla="*/ 212 w 332"/>
                    <a:gd name="T63" fmla="*/ 507 h 684"/>
                    <a:gd name="T64" fmla="*/ 258 w 332"/>
                    <a:gd name="T65" fmla="*/ 496 h 684"/>
                    <a:gd name="T66" fmla="*/ 258 w 332"/>
                    <a:gd name="T67" fmla="*/ 517 h 684"/>
                    <a:gd name="T68" fmla="*/ 278 w 332"/>
                    <a:gd name="T69" fmla="*/ 488 h 684"/>
                    <a:gd name="T70" fmla="*/ 20 w 332"/>
                    <a:gd name="T71" fmla="*/ 454 h 684"/>
                    <a:gd name="T72" fmla="*/ 53 w 332"/>
                    <a:gd name="T73" fmla="*/ 196 h 684"/>
                    <a:gd name="T74" fmla="*/ 312 w 332"/>
                    <a:gd name="T75" fmla="*/ 229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32" h="684">
                      <a:moveTo>
                        <a:pt x="263" y="125"/>
                      </a:moveTo>
                      <a:cubicBezTo>
                        <a:pt x="260" y="89"/>
                        <a:pt x="263" y="0"/>
                        <a:pt x="263" y="0"/>
                      </a:cubicBezTo>
                      <a:cubicBezTo>
                        <a:pt x="263" y="0"/>
                        <a:pt x="168" y="0"/>
                        <a:pt x="166" y="0"/>
                      </a:cubicBezTo>
                      <a:cubicBezTo>
                        <a:pt x="163" y="0"/>
                        <a:pt x="69" y="0"/>
                        <a:pt x="69" y="0"/>
                      </a:cubicBezTo>
                      <a:cubicBezTo>
                        <a:pt x="69" y="0"/>
                        <a:pt x="71" y="89"/>
                        <a:pt x="69" y="125"/>
                      </a:cubicBezTo>
                      <a:cubicBezTo>
                        <a:pt x="44" y="155"/>
                        <a:pt x="0" y="174"/>
                        <a:pt x="0" y="213"/>
                      </a:cubicBezTo>
                      <a:cubicBezTo>
                        <a:pt x="0" y="471"/>
                        <a:pt x="0" y="471"/>
                        <a:pt x="0" y="471"/>
                      </a:cubicBezTo>
                      <a:cubicBezTo>
                        <a:pt x="0" y="502"/>
                        <a:pt x="52" y="535"/>
                        <a:pt x="69" y="561"/>
                      </a:cubicBezTo>
                      <a:cubicBezTo>
                        <a:pt x="69" y="574"/>
                        <a:pt x="69" y="684"/>
                        <a:pt x="69" y="684"/>
                      </a:cubicBezTo>
                      <a:cubicBezTo>
                        <a:pt x="263" y="684"/>
                        <a:pt x="263" y="684"/>
                        <a:pt x="263" y="684"/>
                      </a:cubicBezTo>
                      <a:cubicBezTo>
                        <a:pt x="263" y="684"/>
                        <a:pt x="263" y="574"/>
                        <a:pt x="263" y="561"/>
                      </a:cubicBezTo>
                      <a:cubicBezTo>
                        <a:pt x="279" y="535"/>
                        <a:pt x="332" y="502"/>
                        <a:pt x="332" y="471"/>
                      </a:cubicBezTo>
                      <a:cubicBezTo>
                        <a:pt x="332" y="213"/>
                        <a:pt x="332" y="213"/>
                        <a:pt x="332" y="213"/>
                      </a:cubicBezTo>
                      <a:cubicBezTo>
                        <a:pt x="332" y="174"/>
                        <a:pt x="288" y="155"/>
                        <a:pt x="263" y="125"/>
                      </a:cubicBezTo>
                      <a:close/>
                      <a:moveTo>
                        <a:pt x="268" y="174"/>
                      </a:moveTo>
                      <a:cubicBezTo>
                        <a:pt x="268" y="180"/>
                        <a:pt x="264" y="185"/>
                        <a:pt x="258" y="185"/>
                      </a:cubicBezTo>
                      <a:cubicBezTo>
                        <a:pt x="222" y="185"/>
                        <a:pt x="222" y="185"/>
                        <a:pt x="222" y="185"/>
                      </a:cubicBezTo>
                      <a:cubicBezTo>
                        <a:pt x="217" y="185"/>
                        <a:pt x="212" y="180"/>
                        <a:pt x="212" y="174"/>
                      </a:cubicBezTo>
                      <a:cubicBezTo>
                        <a:pt x="212" y="168"/>
                        <a:pt x="217" y="164"/>
                        <a:pt x="222" y="164"/>
                      </a:cubicBezTo>
                      <a:cubicBezTo>
                        <a:pt x="258" y="164"/>
                        <a:pt x="258" y="164"/>
                        <a:pt x="258" y="164"/>
                      </a:cubicBezTo>
                      <a:cubicBezTo>
                        <a:pt x="264" y="164"/>
                        <a:pt x="268" y="168"/>
                        <a:pt x="268" y="174"/>
                      </a:cubicBezTo>
                      <a:close/>
                      <a:moveTo>
                        <a:pt x="69" y="140"/>
                      </a:moveTo>
                      <a:cubicBezTo>
                        <a:pt x="263" y="140"/>
                        <a:pt x="263" y="140"/>
                        <a:pt x="263" y="140"/>
                      </a:cubicBezTo>
                      <a:cubicBezTo>
                        <a:pt x="263" y="150"/>
                        <a:pt x="263" y="150"/>
                        <a:pt x="263" y="150"/>
                      </a:cubicBezTo>
                      <a:cubicBezTo>
                        <a:pt x="263" y="150"/>
                        <a:pt x="168" y="150"/>
                        <a:pt x="166" y="150"/>
                      </a:cubicBezTo>
                      <a:cubicBezTo>
                        <a:pt x="163" y="150"/>
                        <a:pt x="69" y="150"/>
                        <a:pt x="69" y="150"/>
                      </a:cubicBezTo>
                      <a:lnTo>
                        <a:pt x="69" y="140"/>
                      </a:lnTo>
                      <a:close/>
                      <a:moveTo>
                        <a:pt x="194" y="174"/>
                      </a:moveTo>
                      <a:cubicBezTo>
                        <a:pt x="194" y="180"/>
                        <a:pt x="189" y="185"/>
                        <a:pt x="184" y="185"/>
                      </a:cubicBezTo>
                      <a:cubicBezTo>
                        <a:pt x="148" y="185"/>
                        <a:pt x="148" y="185"/>
                        <a:pt x="148" y="185"/>
                      </a:cubicBezTo>
                      <a:cubicBezTo>
                        <a:pt x="142" y="185"/>
                        <a:pt x="138" y="180"/>
                        <a:pt x="138" y="174"/>
                      </a:cubicBezTo>
                      <a:cubicBezTo>
                        <a:pt x="138" y="168"/>
                        <a:pt x="142" y="164"/>
                        <a:pt x="148" y="164"/>
                      </a:cubicBezTo>
                      <a:cubicBezTo>
                        <a:pt x="184" y="164"/>
                        <a:pt x="184" y="164"/>
                        <a:pt x="184" y="164"/>
                      </a:cubicBezTo>
                      <a:cubicBezTo>
                        <a:pt x="189" y="164"/>
                        <a:pt x="194" y="168"/>
                        <a:pt x="194" y="174"/>
                      </a:cubicBezTo>
                      <a:close/>
                      <a:moveTo>
                        <a:pt x="74" y="164"/>
                      </a:moveTo>
                      <a:cubicBezTo>
                        <a:pt x="109" y="164"/>
                        <a:pt x="109" y="164"/>
                        <a:pt x="109" y="164"/>
                      </a:cubicBezTo>
                      <a:cubicBezTo>
                        <a:pt x="115" y="164"/>
                        <a:pt x="120" y="168"/>
                        <a:pt x="120" y="174"/>
                      </a:cubicBezTo>
                      <a:cubicBezTo>
                        <a:pt x="120" y="180"/>
                        <a:pt x="115" y="185"/>
                        <a:pt x="109" y="185"/>
                      </a:cubicBezTo>
                      <a:cubicBezTo>
                        <a:pt x="74" y="185"/>
                        <a:pt x="74" y="185"/>
                        <a:pt x="74" y="185"/>
                      </a:cubicBezTo>
                      <a:cubicBezTo>
                        <a:pt x="68" y="185"/>
                        <a:pt x="63" y="180"/>
                        <a:pt x="63" y="174"/>
                      </a:cubicBezTo>
                      <a:cubicBezTo>
                        <a:pt x="63" y="168"/>
                        <a:pt x="68" y="164"/>
                        <a:pt x="74" y="164"/>
                      </a:cubicBezTo>
                      <a:close/>
                      <a:moveTo>
                        <a:pt x="63" y="507"/>
                      </a:moveTo>
                      <a:cubicBezTo>
                        <a:pt x="63" y="501"/>
                        <a:pt x="68" y="496"/>
                        <a:pt x="74" y="496"/>
                      </a:cubicBezTo>
                      <a:cubicBezTo>
                        <a:pt x="109" y="496"/>
                        <a:pt x="109" y="496"/>
                        <a:pt x="109" y="496"/>
                      </a:cubicBezTo>
                      <a:cubicBezTo>
                        <a:pt x="115" y="496"/>
                        <a:pt x="120" y="501"/>
                        <a:pt x="120" y="507"/>
                      </a:cubicBezTo>
                      <a:cubicBezTo>
                        <a:pt x="120" y="512"/>
                        <a:pt x="115" y="517"/>
                        <a:pt x="109" y="517"/>
                      </a:cubicBezTo>
                      <a:cubicBezTo>
                        <a:pt x="74" y="517"/>
                        <a:pt x="74" y="517"/>
                        <a:pt x="74" y="517"/>
                      </a:cubicBezTo>
                      <a:cubicBezTo>
                        <a:pt x="68" y="517"/>
                        <a:pt x="63" y="512"/>
                        <a:pt x="63" y="507"/>
                      </a:cubicBezTo>
                      <a:close/>
                      <a:moveTo>
                        <a:pt x="263" y="544"/>
                      </a:moveTo>
                      <a:cubicBezTo>
                        <a:pt x="263" y="544"/>
                        <a:pt x="168" y="544"/>
                        <a:pt x="166" y="544"/>
                      </a:cubicBezTo>
                      <a:cubicBezTo>
                        <a:pt x="163" y="544"/>
                        <a:pt x="69" y="544"/>
                        <a:pt x="69" y="544"/>
                      </a:cubicBezTo>
                      <a:cubicBezTo>
                        <a:pt x="69" y="532"/>
                        <a:pt x="69" y="532"/>
                        <a:pt x="69" y="532"/>
                      </a:cubicBezTo>
                      <a:cubicBezTo>
                        <a:pt x="263" y="532"/>
                        <a:pt x="263" y="532"/>
                        <a:pt x="263" y="532"/>
                      </a:cubicBezTo>
                      <a:lnTo>
                        <a:pt x="263" y="544"/>
                      </a:lnTo>
                      <a:close/>
                      <a:moveTo>
                        <a:pt x="138" y="507"/>
                      </a:moveTo>
                      <a:cubicBezTo>
                        <a:pt x="138" y="501"/>
                        <a:pt x="142" y="496"/>
                        <a:pt x="148" y="496"/>
                      </a:cubicBezTo>
                      <a:cubicBezTo>
                        <a:pt x="184" y="496"/>
                        <a:pt x="184" y="496"/>
                        <a:pt x="184" y="496"/>
                      </a:cubicBezTo>
                      <a:cubicBezTo>
                        <a:pt x="189" y="496"/>
                        <a:pt x="194" y="501"/>
                        <a:pt x="194" y="507"/>
                      </a:cubicBezTo>
                      <a:cubicBezTo>
                        <a:pt x="194" y="512"/>
                        <a:pt x="189" y="517"/>
                        <a:pt x="184" y="517"/>
                      </a:cubicBezTo>
                      <a:cubicBezTo>
                        <a:pt x="148" y="517"/>
                        <a:pt x="148" y="517"/>
                        <a:pt x="148" y="517"/>
                      </a:cubicBezTo>
                      <a:cubicBezTo>
                        <a:pt x="142" y="517"/>
                        <a:pt x="138" y="512"/>
                        <a:pt x="138" y="507"/>
                      </a:cubicBezTo>
                      <a:close/>
                      <a:moveTo>
                        <a:pt x="258" y="517"/>
                      </a:moveTo>
                      <a:cubicBezTo>
                        <a:pt x="222" y="517"/>
                        <a:pt x="222" y="517"/>
                        <a:pt x="222" y="517"/>
                      </a:cubicBezTo>
                      <a:cubicBezTo>
                        <a:pt x="217" y="517"/>
                        <a:pt x="212" y="512"/>
                        <a:pt x="212" y="507"/>
                      </a:cubicBezTo>
                      <a:cubicBezTo>
                        <a:pt x="212" y="501"/>
                        <a:pt x="217" y="496"/>
                        <a:pt x="222" y="496"/>
                      </a:cubicBezTo>
                      <a:cubicBezTo>
                        <a:pt x="258" y="496"/>
                        <a:pt x="258" y="496"/>
                        <a:pt x="258" y="496"/>
                      </a:cubicBezTo>
                      <a:cubicBezTo>
                        <a:pt x="264" y="496"/>
                        <a:pt x="268" y="501"/>
                        <a:pt x="268" y="507"/>
                      </a:cubicBezTo>
                      <a:cubicBezTo>
                        <a:pt x="268" y="512"/>
                        <a:pt x="264" y="517"/>
                        <a:pt x="258" y="517"/>
                      </a:cubicBezTo>
                      <a:close/>
                      <a:moveTo>
                        <a:pt x="312" y="454"/>
                      </a:moveTo>
                      <a:cubicBezTo>
                        <a:pt x="312" y="473"/>
                        <a:pt x="297" y="488"/>
                        <a:pt x="278" y="488"/>
                      </a:cubicBezTo>
                      <a:cubicBezTo>
                        <a:pt x="53" y="488"/>
                        <a:pt x="53" y="488"/>
                        <a:pt x="53" y="488"/>
                      </a:cubicBezTo>
                      <a:cubicBezTo>
                        <a:pt x="35" y="488"/>
                        <a:pt x="20" y="473"/>
                        <a:pt x="20" y="454"/>
                      </a:cubicBezTo>
                      <a:cubicBezTo>
                        <a:pt x="20" y="229"/>
                        <a:pt x="20" y="229"/>
                        <a:pt x="20" y="229"/>
                      </a:cubicBezTo>
                      <a:cubicBezTo>
                        <a:pt x="20" y="211"/>
                        <a:pt x="35" y="196"/>
                        <a:pt x="53" y="196"/>
                      </a:cubicBezTo>
                      <a:cubicBezTo>
                        <a:pt x="278" y="196"/>
                        <a:pt x="278" y="196"/>
                        <a:pt x="278" y="196"/>
                      </a:cubicBezTo>
                      <a:cubicBezTo>
                        <a:pt x="297" y="196"/>
                        <a:pt x="312" y="211"/>
                        <a:pt x="312" y="229"/>
                      </a:cubicBezTo>
                      <a:lnTo>
                        <a:pt x="312" y="4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70" kern="0">
                    <a:solidFill>
                      <a:prstClr val="black"/>
                    </a:solidFill>
                    <a:latin typeface="Qualcomm Regular"/>
                  </a:endParaRPr>
                </a:p>
              </p:txBody>
            </p:sp>
            <p:sp>
              <p:nvSpPr>
                <p:cNvPr id="416" name="Freeform 7"/>
                <p:cNvSpPr>
                  <a:spLocks noEditPoints="1"/>
                </p:cNvSpPr>
                <p:nvPr/>
              </p:nvSpPr>
              <p:spPr bwMode="auto">
                <a:xfrm>
                  <a:off x="6619853" y="1678760"/>
                  <a:ext cx="1066355" cy="1066371"/>
                </a:xfrm>
                <a:custGeom>
                  <a:avLst/>
                  <a:gdLst>
                    <a:gd name="T0" fmla="*/ 244 w 284"/>
                    <a:gd name="T1" fmla="*/ 0 h 284"/>
                    <a:gd name="T2" fmla="*/ 39 w 284"/>
                    <a:gd name="T3" fmla="*/ 0 h 284"/>
                    <a:gd name="T4" fmla="*/ 0 w 284"/>
                    <a:gd name="T5" fmla="*/ 40 h 284"/>
                    <a:gd name="T6" fmla="*/ 0 w 284"/>
                    <a:gd name="T7" fmla="*/ 244 h 284"/>
                    <a:gd name="T8" fmla="*/ 39 w 284"/>
                    <a:gd name="T9" fmla="*/ 284 h 284"/>
                    <a:gd name="T10" fmla="*/ 244 w 284"/>
                    <a:gd name="T11" fmla="*/ 284 h 284"/>
                    <a:gd name="T12" fmla="*/ 284 w 284"/>
                    <a:gd name="T13" fmla="*/ 244 h 284"/>
                    <a:gd name="T14" fmla="*/ 284 w 284"/>
                    <a:gd name="T15" fmla="*/ 40 h 284"/>
                    <a:gd name="T16" fmla="*/ 244 w 284"/>
                    <a:gd name="T17" fmla="*/ 0 h 284"/>
                    <a:gd name="T18" fmla="*/ 39 w 284"/>
                    <a:gd name="T19" fmla="*/ 12 h 284"/>
                    <a:gd name="T20" fmla="*/ 244 w 284"/>
                    <a:gd name="T21" fmla="*/ 12 h 284"/>
                    <a:gd name="T22" fmla="*/ 265 w 284"/>
                    <a:gd name="T23" fmla="*/ 21 h 284"/>
                    <a:gd name="T24" fmla="*/ 19 w 284"/>
                    <a:gd name="T25" fmla="*/ 21 h 284"/>
                    <a:gd name="T26" fmla="*/ 39 w 284"/>
                    <a:gd name="T27" fmla="*/ 12 h 284"/>
                    <a:gd name="T28" fmla="*/ 272 w 284"/>
                    <a:gd name="T29" fmla="*/ 40 h 284"/>
                    <a:gd name="T30" fmla="*/ 272 w 284"/>
                    <a:gd name="T31" fmla="*/ 244 h 284"/>
                    <a:gd name="T32" fmla="*/ 272 w 284"/>
                    <a:gd name="T33" fmla="*/ 249 h 284"/>
                    <a:gd name="T34" fmla="*/ 12 w 284"/>
                    <a:gd name="T35" fmla="*/ 249 h 284"/>
                    <a:gd name="T36" fmla="*/ 12 w 284"/>
                    <a:gd name="T37" fmla="*/ 244 h 284"/>
                    <a:gd name="T38" fmla="*/ 12 w 284"/>
                    <a:gd name="T39" fmla="*/ 40 h 284"/>
                    <a:gd name="T40" fmla="*/ 14 w 284"/>
                    <a:gd name="T41" fmla="*/ 29 h 284"/>
                    <a:gd name="T42" fmla="*/ 270 w 284"/>
                    <a:gd name="T43" fmla="*/ 29 h 284"/>
                    <a:gd name="T44" fmla="*/ 272 w 284"/>
                    <a:gd name="T45" fmla="*/ 40 h 284"/>
                    <a:gd name="T46" fmla="*/ 244 w 284"/>
                    <a:gd name="T47" fmla="*/ 272 h 284"/>
                    <a:gd name="T48" fmla="*/ 39 w 284"/>
                    <a:gd name="T49" fmla="*/ 272 h 284"/>
                    <a:gd name="T50" fmla="*/ 14 w 284"/>
                    <a:gd name="T51" fmla="*/ 257 h 284"/>
                    <a:gd name="T52" fmla="*/ 269 w 284"/>
                    <a:gd name="T53" fmla="*/ 257 h 284"/>
                    <a:gd name="T54" fmla="*/ 244 w 284"/>
                    <a:gd name="T55" fmla="*/ 272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84" h="284">
                      <a:moveTo>
                        <a:pt x="24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244"/>
                        <a:pt x="0" y="244"/>
                        <a:pt x="0" y="244"/>
                      </a:cubicBezTo>
                      <a:cubicBezTo>
                        <a:pt x="0" y="266"/>
                        <a:pt x="18" y="284"/>
                        <a:pt x="39" y="284"/>
                      </a:cubicBezTo>
                      <a:cubicBezTo>
                        <a:pt x="244" y="284"/>
                        <a:pt x="244" y="284"/>
                        <a:pt x="244" y="284"/>
                      </a:cubicBezTo>
                      <a:cubicBezTo>
                        <a:pt x="266" y="284"/>
                        <a:pt x="284" y="266"/>
                        <a:pt x="284" y="244"/>
                      </a:cubicBezTo>
                      <a:cubicBezTo>
                        <a:pt x="284" y="40"/>
                        <a:pt x="284" y="40"/>
                        <a:pt x="284" y="40"/>
                      </a:cubicBezTo>
                      <a:cubicBezTo>
                        <a:pt x="284" y="18"/>
                        <a:pt x="266" y="0"/>
                        <a:pt x="244" y="0"/>
                      </a:cubicBezTo>
                      <a:close/>
                      <a:moveTo>
                        <a:pt x="39" y="12"/>
                      </a:moveTo>
                      <a:cubicBezTo>
                        <a:pt x="244" y="12"/>
                        <a:pt x="244" y="12"/>
                        <a:pt x="244" y="12"/>
                      </a:cubicBezTo>
                      <a:cubicBezTo>
                        <a:pt x="253" y="12"/>
                        <a:pt x="260" y="15"/>
                        <a:pt x="26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4" y="15"/>
                        <a:pt x="31" y="12"/>
                        <a:pt x="39" y="12"/>
                      </a:cubicBezTo>
                      <a:close/>
                      <a:moveTo>
                        <a:pt x="272" y="40"/>
                      </a:moveTo>
                      <a:cubicBezTo>
                        <a:pt x="272" y="244"/>
                        <a:pt x="272" y="244"/>
                        <a:pt x="272" y="244"/>
                      </a:cubicBezTo>
                      <a:cubicBezTo>
                        <a:pt x="272" y="246"/>
                        <a:pt x="272" y="247"/>
                        <a:pt x="272" y="249"/>
                      </a:cubicBezTo>
                      <a:cubicBezTo>
                        <a:pt x="12" y="249"/>
                        <a:pt x="12" y="249"/>
                        <a:pt x="12" y="249"/>
                      </a:cubicBezTo>
                      <a:cubicBezTo>
                        <a:pt x="12" y="247"/>
                        <a:pt x="12" y="246"/>
                        <a:pt x="12" y="244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36"/>
                        <a:pt x="12" y="32"/>
                        <a:pt x="14" y="29"/>
                      </a:cubicBezTo>
                      <a:cubicBezTo>
                        <a:pt x="270" y="29"/>
                        <a:pt x="270" y="29"/>
                        <a:pt x="270" y="29"/>
                      </a:cubicBezTo>
                      <a:cubicBezTo>
                        <a:pt x="272" y="32"/>
                        <a:pt x="272" y="36"/>
                        <a:pt x="272" y="40"/>
                      </a:cubicBezTo>
                      <a:close/>
                      <a:moveTo>
                        <a:pt x="244" y="272"/>
                      </a:moveTo>
                      <a:cubicBezTo>
                        <a:pt x="39" y="272"/>
                        <a:pt x="39" y="272"/>
                        <a:pt x="39" y="272"/>
                      </a:cubicBezTo>
                      <a:cubicBezTo>
                        <a:pt x="29" y="272"/>
                        <a:pt x="19" y="266"/>
                        <a:pt x="14" y="257"/>
                      </a:cubicBezTo>
                      <a:cubicBezTo>
                        <a:pt x="269" y="257"/>
                        <a:pt x="269" y="257"/>
                        <a:pt x="269" y="257"/>
                      </a:cubicBezTo>
                      <a:cubicBezTo>
                        <a:pt x="265" y="266"/>
                        <a:pt x="255" y="272"/>
                        <a:pt x="244" y="2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70" kern="0">
                    <a:solidFill>
                      <a:prstClr val="black"/>
                    </a:solidFill>
                    <a:latin typeface="Qualcomm Regular"/>
                  </a:endParaRPr>
                </a:p>
              </p:txBody>
            </p:sp>
          </p:grpSp>
          <p:grpSp>
            <p:nvGrpSpPr>
              <p:cNvPr id="403" name="Group 190"/>
              <p:cNvGrpSpPr>
                <a:grpSpLocks/>
              </p:cNvGrpSpPr>
              <p:nvPr/>
            </p:nvGrpSpPr>
            <p:grpSpPr bwMode="auto">
              <a:xfrm>
                <a:off x="1065795" y="2439290"/>
                <a:ext cx="394339" cy="642933"/>
                <a:chOff x="5870206" y="5448816"/>
                <a:chExt cx="782331" cy="1275540"/>
              </a:xfrm>
            </p:grpSpPr>
            <p:sp>
              <p:nvSpPr>
                <p:cNvPr id="413" name="Freeform 6"/>
                <p:cNvSpPr>
                  <a:spLocks/>
                </p:cNvSpPr>
                <p:nvPr/>
              </p:nvSpPr>
              <p:spPr bwMode="auto">
                <a:xfrm>
                  <a:off x="5870584" y="5450127"/>
                  <a:ext cx="779971" cy="1273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31" h="1275540">
                      <a:moveTo>
                        <a:pt x="585803" y="825580"/>
                      </a:moveTo>
                      <a:lnTo>
                        <a:pt x="585803" y="1099469"/>
                      </a:lnTo>
                      <a:lnTo>
                        <a:pt x="676508" y="1099469"/>
                      </a:lnTo>
                      <a:lnTo>
                        <a:pt x="676508" y="825580"/>
                      </a:lnTo>
                      <a:close/>
                      <a:moveTo>
                        <a:pt x="585803" y="316929"/>
                      </a:moveTo>
                      <a:lnTo>
                        <a:pt x="585803" y="594731"/>
                      </a:lnTo>
                      <a:lnTo>
                        <a:pt x="676508" y="594731"/>
                      </a:lnTo>
                      <a:lnTo>
                        <a:pt x="676508" y="316929"/>
                      </a:lnTo>
                      <a:close/>
                      <a:moveTo>
                        <a:pt x="97792" y="0"/>
                      </a:moveTo>
                      <a:cubicBezTo>
                        <a:pt x="684540" y="0"/>
                        <a:pt x="684540" y="0"/>
                        <a:pt x="684540" y="0"/>
                      </a:cubicBezTo>
                      <a:cubicBezTo>
                        <a:pt x="737881" y="0"/>
                        <a:pt x="782331" y="46215"/>
                        <a:pt x="782331" y="101674"/>
                      </a:cubicBezTo>
                      <a:lnTo>
                        <a:pt x="782331" y="1173867"/>
                      </a:lnTo>
                      <a:cubicBezTo>
                        <a:pt x="782331" y="1229325"/>
                        <a:pt x="737881" y="1275540"/>
                        <a:pt x="684540" y="1275540"/>
                      </a:cubicBezTo>
                      <a:cubicBezTo>
                        <a:pt x="97792" y="1275540"/>
                        <a:pt x="97792" y="1275540"/>
                        <a:pt x="97792" y="1275540"/>
                      </a:cubicBezTo>
                      <a:cubicBezTo>
                        <a:pt x="44451" y="1275540"/>
                        <a:pt x="0" y="1229325"/>
                        <a:pt x="0" y="1173867"/>
                      </a:cubicBezTo>
                      <a:cubicBezTo>
                        <a:pt x="0" y="101674"/>
                        <a:pt x="0" y="101674"/>
                        <a:pt x="0" y="101674"/>
                      </a:cubicBezTo>
                      <a:cubicBezTo>
                        <a:pt x="0" y="46215"/>
                        <a:pt x="44451" y="0"/>
                        <a:pt x="977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164" kern="0" dirty="0">
                    <a:solidFill>
                      <a:prstClr val="black"/>
                    </a:solidFill>
                    <a:latin typeface="Qualcomm Regular"/>
                  </a:endParaRPr>
                </a:p>
              </p:txBody>
            </p:sp>
            <p:sp>
              <p:nvSpPr>
                <p:cNvPr id="414" name="Line 7"/>
                <p:cNvSpPr>
                  <a:spLocks noChangeShapeType="1"/>
                </p:cNvSpPr>
                <p:nvPr/>
              </p:nvSpPr>
              <p:spPr bwMode="auto">
                <a:xfrm>
                  <a:off x="5870584" y="6172721"/>
                  <a:ext cx="779971" cy="0"/>
                </a:xfrm>
                <a:prstGeom prst="lin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003B6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164" kern="0" dirty="0">
                    <a:solidFill>
                      <a:prstClr val="black"/>
                    </a:solidFill>
                    <a:latin typeface="Qualcomm Regular"/>
                  </a:endParaRPr>
                </a:p>
              </p:txBody>
            </p:sp>
          </p:grpSp>
          <p:grpSp>
            <p:nvGrpSpPr>
              <p:cNvPr id="404" name="Group 396"/>
              <p:cNvGrpSpPr/>
              <p:nvPr/>
            </p:nvGrpSpPr>
            <p:grpSpPr bwMode="auto">
              <a:xfrm rot="4096613">
                <a:off x="1187875" y="3887940"/>
                <a:ext cx="199370" cy="119893"/>
                <a:chOff x="740898" y="1869789"/>
                <a:chExt cx="457205" cy="366354"/>
              </a:xfrm>
              <a:solidFill>
                <a:srgbClr val="FFFFFF"/>
              </a:solidFill>
            </p:grpSpPr>
            <p:sp>
              <p:nvSpPr>
                <p:cNvPr id="410" name="Freeform 268"/>
                <p:cNvSpPr>
                  <a:spLocks/>
                </p:cNvSpPr>
                <p:nvPr/>
              </p:nvSpPr>
              <p:spPr bwMode="auto">
                <a:xfrm>
                  <a:off x="902542" y="2047951"/>
                  <a:ext cx="270193" cy="188192"/>
                </a:xfrm>
                <a:custGeom>
                  <a:avLst/>
                  <a:gdLst>
                    <a:gd name="T0" fmla="*/ 178 w 194"/>
                    <a:gd name="T1" fmla="*/ 33 h 135"/>
                    <a:gd name="T2" fmla="*/ 194 w 194"/>
                    <a:gd name="T3" fmla="*/ 20 h 135"/>
                    <a:gd name="T4" fmla="*/ 192 w 194"/>
                    <a:gd name="T5" fmla="*/ 11 h 135"/>
                    <a:gd name="T6" fmla="*/ 181 w 194"/>
                    <a:gd name="T7" fmla="*/ 4 h 135"/>
                    <a:gd name="T8" fmla="*/ 73 w 194"/>
                    <a:gd name="T9" fmla="*/ 28 h 135"/>
                    <a:gd name="T10" fmla="*/ 3 w 194"/>
                    <a:gd name="T11" fmla="*/ 114 h 135"/>
                    <a:gd name="T12" fmla="*/ 12 w 194"/>
                    <a:gd name="T13" fmla="*/ 132 h 135"/>
                    <a:gd name="T14" fmla="*/ 30 w 194"/>
                    <a:gd name="T15" fmla="*/ 124 h 135"/>
                    <a:gd name="T16" fmla="*/ 88 w 194"/>
                    <a:gd name="T17" fmla="*/ 53 h 135"/>
                    <a:gd name="T18" fmla="*/ 178 w 194"/>
                    <a:gd name="T19" fmla="*/ 33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4" h="135">
                      <a:moveTo>
                        <a:pt x="178" y="33"/>
                      </a:moveTo>
                      <a:cubicBezTo>
                        <a:pt x="186" y="34"/>
                        <a:pt x="193" y="28"/>
                        <a:pt x="194" y="20"/>
                      </a:cubicBezTo>
                      <a:cubicBezTo>
                        <a:pt x="194" y="17"/>
                        <a:pt x="193" y="14"/>
                        <a:pt x="192" y="11"/>
                      </a:cubicBezTo>
                      <a:cubicBezTo>
                        <a:pt x="189" y="8"/>
                        <a:pt x="186" y="5"/>
                        <a:pt x="181" y="4"/>
                      </a:cubicBezTo>
                      <a:cubicBezTo>
                        <a:pt x="143" y="0"/>
                        <a:pt x="106" y="8"/>
                        <a:pt x="73" y="28"/>
                      </a:cubicBezTo>
                      <a:cubicBezTo>
                        <a:pt x="40" y="49"/>
                        <a:pt x="16" y="78"/>
                        <a:pt x="3" y="114"/>
                      </a:cubicBezTo>
                      <a:cubicBezTo>
                        <a:pt x="0" y="121"/>
                        <a:pt x="4" y="130"/>
                        <a:pt x="12" y="132"/>
                      </a:cubicBezTo>
                      <a:cubicBezTo>
                        <a:pt x="19" y="135"/>
                        <a:pt x="27" y="131"/>
                        <a:pt x="30" y="124"/>
                      </a:cubicBezTo>
                      <a:cubicBezTo>
                        <a:pt x="41" y="94"/>
                        <a:pt x="61" y="69"/>
                        <a:pt x="88" y="53"/>
                      </a:cubicBezTo>
                      <a:cubicBezTo>
                        <a:pt x="115" y="36"/>
                        <a:pt x="146" y="29"/>
                        <a:pt x="178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70" kern="0" dirty="0">
                    <a:solidFill>
                      <a:prstClr val="black"/>
                    </a:solidFill>
                    <a:latin typeface="Qualcomm Office Regular" pitchFamily="34" charset="0"/>
                  </a:endParaRPr>
                </a:p>
              </p:txBody>
            </p:sp>
            <p:sp>
              <p:nvSpPr>
                <p:cNvPr id="411" name="Freeform 269"/>
                <p:cNvSpPr>
                  <a:spLocks/>
                </p:cNvSpPr>
                <p:nvPr/>
              </p:nvSpPr>
              <p:spPr bwMode="auto">
                <a:xfrm>
                  <a:off x="821720" y="1958870"/>
                  <a:ext cx="363404" cy="250725"/>
                </a:xfrm>
                <a:custGeom>
                  <a:avLst/>
                  <a:gdLst>
                    <a:gd name="T0" fmla="*/ 113 w 261"/>
                    <a:gd name="T1" fmla="*/ 63 h 180"/>
                    <a:gd name="T2" fmla="*/ 245 w 261"/>
                    <a:gd name="T3" fmla="*/ 36 h 180"/>
                    <a:gd name="T4" fmla="*/ 261 w 261"/>
                    <a:gd name="T5" fmla="*/ 24 h 180"/>
                    <a:gd name="T6" fmla="*/ 259 w 261"/>
                    <a:gd name="T7" fmla="*/ 14 h 180"/>
                    <a:gd name="T8" fmla="*/ 249 w 261"/>
                    <a:gd name="T9" fmla="*/ 8 h 180"/>
                    <a:gd name="T10" fmla="*/ 98 w 261"/>
                    <a:gd name="T11" fmla="*/ 39 h 180"/>
                    <a:gd name="T12" fmla="*/ 2 w 261"/>
                    <a:gd name="T13" fmla="*/ 159 h 180"/>
                    <a:gd name="T14" fmla="*/ 12 w 261"/>
                    <a:gd name="T15" fmla="*/ 177 h 180"/>
                    <a:gd name="T16" fmla="*/ 30 w 261"/>
                    <a:gd name="T17" fmla="*/ 168 h 180"/>
                    <a:gd name="T18" fmla="*/ 113 w 261"/>
                    <a:gd name="T19" fmla="*/ 63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1" h="180">
                      <a:moveTo>
                        <a:pt x="113" y="63"/>
                      </a:moveTo>
                      <a:cubicBezTo>
                        <a:pt x="152" y="39"/>
                        <a:pt x="199" y="29"/>
                        <a:pt x="245" y="36"/>
                      </a:cubicBezTo>
                      <a:cubicBezTo>
                        <a:pt x="252" y="37"/>
                        <a:pt x="260" y="32"/>
                        <a:pt x="261" y="24"/>
                      </a:cubicBezTo>
                      <a:cubicBezTo>
                        <a:pt x="261" y="20"/>
                        <a:pt x="261" y="17"/>
                        <a:pt x="259" y="14"/>
                      </a:cubicBezTo>
                      <a:cubicBezTo>
                        <a:pt x="257" y="11"/>
                        <a:pt x="253" y="8"/>
                        <a:pt x="249" y="8"/>
                      </a:cubicBezTo>
                      <a:cubicBezTo>
                        <a:pt x="196" y="0"/>
                        <a:pt x="143" y="11"/>
                        <a:pt x="98" y="39"/>
                      </a:cubicBezTo>
                      <a:cubicBezTo>
                        <a:pt x="53" y="66"/>
                        <a:pt x="19" y="109"/>
                        <a:pt x="2" y="159"/>
                      </a:cubicBezTo>
                      <a:cubicBezTo>
                        <a:pt x="0" y="167"/>
                        <a:pt x="4" y="175"/>
                        <a:pt x="12" y="177"/>
                      </a:cubicBezTo>
                      <a:cubicBezTo>
                        <a:pt x="19" y="180"/>
                        <a:pt x="27" y="176"/>
                        <a:pt x="30" y="168"/>
                      </a:cubicBezTo>
                      <a:cubicBezTo>
                        <a:pt x="44" y="124"/>
                        <a:pt x="74" y="87"/>
                        <a:pt x="113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70" kern="0" dirty="0">
                    <a:solidFill>
                      <a:prstClr val="black"/>
                    </a:solidFill>
                    <a:latin typeface="Qualcomm Office Regular" pitchFamily="34" charset="0"/>
                  </a:endParaRPr>
                </a:p>
              </p:txBody>
            </p:sp>
            <p:sp>
              <p:nvSpPr>
                <p:cNvPr id="412" name="Freeform 270"/>
                <p:cNvSpPr>
                  <a:spLocks/>
                </p:cNvSpPr>
                <p:nvPr/>
              </p:nvSpPr>
              <p:spPr bwMode="auto">
                <a:xfrm>
                  <a:off x="740898" y="1869789"/>
                  <a:ext cx="457205" cy="313259"/>
                </a:xfrm>
                <a:custGeom>
                  <a:avLst/>
                  <a:gdLst>
                    <a:gd name="T0" fmla="*/ 138 w 328"/>
                    <a:gd name="T1" fmla="*/ 73 h 225"/>
                    <a:gd name="T2" fmla="*/ 311 w 328"/>
                    <a:gd name="T3" fmla="*/ 39 h 225"/>
                    <a:gd name="T4" fmla="*/ 328 w 328"/>
                    <a:gd name="T5" fmla="*/ 27 h 225"/>
                    <a:gd name="T6" fmla="*/ 326 w 328"/>
                    <a:gd name="T7" fmla="*/ 17 h 225"/>
                    <a:gd name="T8" fmla="*/ 316 w 328"/>
                    <a:gd name="T9" fmla="*/ 11 h 225"/>
                    <a:gd name="T10" fmla="*/ 123 w 328"/>
                    <a:gd name="T11" fmla="*/ 49 h 225"/>
                    <a:gd name="T12" fmla="*/ 2 w 328"/>
                    <a:gd name="T13" fmla="*/ 204 h 225"/>
                    <a:gd name="T14" fmla="*/ 11 w 328"/>
                    <a:gd name="T15" fmla="*/ 222 h 225"/>
                    <a:gd name="T16" fmla="*/ 29 w 328"/>
                    <a:gd name="T17" fmla="*/ 213 h 225"/>
                    <a:gd name="T18" fmla="*/ 138 w 328"/>
                    <a:gd name="T19" fmla="*/ 73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8" h="225">
                      <a:moveTo>
                        <a:pt x="138" y="73"/>
                      </a:moveTo>
                      <a:cubicBezTo>
                        <a:pt x="190" y="41"/>
                        <a:pt x="251" y="29"/>
                        <a:pt x="311" y="39"/>
                      </a:cubicBezTo>
                      <a:cubicBezTo>
                        <a:pt x="319" y="40"/>
                        <a:pt x="326" y="35"/>
                        <a:pt x="328" y="27"/>
                      </a:cubicBezTo>
                      <a:cubicBezTo>
                        <a:pt x="328" y="24"/>
                        <a:pt x="327" y="20"/>
                        <a:pt x="326" y="17"/>
                      </a:cubicBezTo>
                      <a:cubicBezTo>
                        <a:pt x="324" y="14"/>
                        <a:pt x="320" y="11"/>
                        <a:pt x="316" y="11"/>
                      </a:cubicBezTo>
                      <a:cubicBezTo>
                        <a:pt x="249" y="0"/>
                        <a:pt x="180" y="13"/>
                        <a:pt x="123" y="49"/>
                      </a:cubicBezTo>
                      <a:cubicBezTo>
                        <a:pt x="65" y="84"/>
                        <a:pt x="22" y="139"/>
                        <a:pt x="2" y="204"/>
                      </a:cubicBezTo>
                      <a:cubicBezTo>
                        <a:pt x="0" y="212"/>
                        <a:pt x="4" y="220"/>
                        <a:pt x="11" y="222"/>
                      </a:cubicBezTo>
                      <a:cubicBezTo>
                        <a:pt x="19" y="225"/>
                        <a:pt x="27" y="220"/>
                        <a:pt x="29" y="213"/>
                      </a:cubicBezTo>
                      <a:cubicBezTo>
                        <a:pt x="47" y="155"/>
                        <a:pt x="86" y="105"/>
                        <a:pt x="138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270" kern="0" dirty="0">
                    <a:solidFill>
                      <a:prstClr val="black"/>
                    </a:solidFill>
                    <a:latin typeface="Qualcomm Office Regular" pitchFamily="34" charset="0"/>
                  </a:endParaRPr>
                </a:p>
              </p:txBody>
            </p:sp>
          </p:grpSp>
          <p:cxnSp>
            <p:nvCxnSpPr>
              <p:cNvPr id="405" name="Straight Connector 268"/>
              <p:cNvCxnSpPr>
                <a:cxnSpLocks noChangeShapeType="1"/>
              </p:cNvCxnSpPr>
              <p:nvPr/>
            </p:nvCxnSpPr>
            <p:spPr bwMode="auto">
              <a:xfrm flipH="1" flipV="1">
                <a:off x="1766153" y="2701897"/>
                <a:ext cx="515606" cy="334852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6" name="Straight Connector 268"/>
              <p:cNvCxnSpPr>
                <a:cxnSpLocks noChangeShapeType="1"/>
              </p:cNvCxnSpPr>
              <p:nvPr/>
            </p:nvCxnSpPr>
            <p:spPr bwMode="auto">
              <a:xfrm>
                <a:off x="1465890" y="2928915"/>
                <a:ext cx="830518" cy="112222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7" name="Straight Connector 268"/>
              <p:cNvCxnSpPr>
                <a:cxnSpLocks noChangeShapeType="1"/>
              </p:cNvCxnSpPr>
              <p:nvPr/>
            </p:nvCxnSpPr>
            <p:spPr bwMode="auto">
              <a:xfrm flipH="1">
                <a:off x="1440340" y="2662554"/>
                <a:ext cx="357692" cy="291941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8" name="Straight Connector 263"/>
              <p:cNvCxnSpPr>
                <a:cxnSpLocks noChangeShapeType="1"/>
              </p:cNvCxnSpPr>
              <p:nvPr/>
            </p:nvCxnSpPr>
            <p:spPr bwMode="auto">
              <a:xfrm flipV="1">
                <a:off x="1230585" y="3041137"/>
                <a:ext cx="1060102" cy="970960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9" name="Straight Connector 268"/>
              <p:cNvCxnSpPr>
                <a:cxnSpLocks noChangeShapeType="1"/>
              </p:cNvCxnSpPr>
              <p:nvPr/>
            </p:nvCxnSpPr>
            <p:spPr bwMode="auto">
              <a:xfrm flipH="1">
                <a:off x="1208213" y="2952341"/>
                <a:ext cx="236378" cy="318132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0" name="Gruppieren 249"/>
            <p:cNvGrpSpPr/>
            <p:nvPr/>
          </p:nvGrpSpPr>
          <p:grpSpPr>
            <a:xfrm>
              <a:off x="4435070" y="3538878"/>
              <a:ext cx="2947849" cy="2118821"/>
              <a:chOff x="3205884" y="3257025"/>
              <a:chExt cx="2114072" cy="1806783"/>
            </a:xfrm>
          </p:grpSpPr>
          <p:grpSp>
            <p:nvGrpSpPr>
              <p:cNvPr id="356" name="Group 435"/>
              <p:cNvGrpSpPr>
                <a:grpSpLocks noChangeAspect="1"/>
              </p:cNvGrpSpPr>
              <p:nvPr/>
            </p:nvGrpSpPr>
            <p:grpSpPr>
              <a:xfrm>
                <a:off x="3205884" y="3337563"/>
                <a:ext cx="1597388" cy="1726245"/>
                <a:chOff x="6160394" y="2829113"/>
                <a:chExt cx="2564684" cy="2771570"/>
              </a:xfrm>
            </p:grpSpPr>
            <p:grpSp>
              <p:nvGrpSpPr>
                <p:cNvPr id="364" name="Group 437"/>
                <p:cNvGrpSpPr/>
                <p:nvPr/>
              </p:nvGrpSpPr>
              <p:grpSpPr>
                <a:xfrm>
                  <a:off x="7551842" y="4011911"/>
                  <a:ext cx="1151330" cy="580879"/>
                  <a:chOff x="6500044" y="3618643"/>
                  <a:chExt cx="1151330" cy="580879"/>
                </a:xfrm>
              </p:grpSpPr>
              <p:grpSp>
                <p:nvGrpSpPr>
                  <p:cNvPr id="390" name="Group 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500044" y="3797581"/>
                    <a:ext cx="1151330" cy="401941"/>
                    <a:chOff x="-2012" y="-218"/>
                    <a:chExt cx="1922" cy="671"/>
                  </a:xfrm>
                  <a:solidFill>
                    <a:srgbClr val="FFFFFF"/>
                  </a:solidFill>
                </p:grpSpPr>
                <p:sp>
                  <p:nvSpPr>
                    <p:cNvPr id="395" name="Freeform 27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616" y="183"/>
                      <a:ext cx="193" cy="194"/>
                    </a:xfrm>
                    <a:custGeom>
                      <a:avLst/>
                      <a:gdLst>
                        <a:gd name="T0" fmla="*/ 41 w 82"/>
                        <a:gd name="T1" fmla="*/ 0 h 82"/>
                        <a:gd name="T2" fmla="*/ 0 w 82"/>
                        <a:gd name="T3" fmla="*/ 41 h 82"/>
                        <a:gd name="T4" fmla="*/ 41 w 82"/>
                        <a:gd name="T5" fmla="*/ 82 h 82"/>
                        <a:gd name="T6" fmla="*/ 82 w 82"/>
                        <a:gd name="T7" fmla="*/ 41 h 82"/>
                        <a:gd name="T8" fmla="*/ 41 w 82"/>
                        <a:gd name="T9" fmla="*/ 0 h 82"/>
                        <a:gd name="T10" fmla="*/ 41 w 82"/>
                        <a:gd name="T11" fmla="*/ 70 h 82"/>
                        <a:gd name="T12" fmla="*/ 12 w 82"/>
                        <a:gd name="T13" fmla="*/ 41 h 82"/>
                        <a:gd name="T14" fmla="*/ 41 w 82"/>
                        <a:gd name="T15" fmla="*/ 12 h 82"/>
                        <a:gd name="T16" fmla="*/ 70 w 82"/>
                        <a:gd name="T17" fmla="*/ 41 h 82"/>
                        <a:gd name="T18" fmla="*/ 41 w 82"/>
                        <a:gd name="T19" fmla="*/ 7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2" h="82">
                          <a:moveTo>
                            <a:pt x="41" y="0"/>
                          </a:moveTo>
                          <a:cubicBezTo>
                            <a:pt x="18" y="0"/>
                            <a:pt x="0" y="18"/>
                            <a:pt x="0" y="41"/>
                          </a:cubicBezTo>
                          <a:cubicBezTo>
                            <a:pt x="0" y="64"/>
                            <a:pt x="18" y="82"/>
                            <a:pt x="41" y="82"/>
                          </a:cubicBezTo>
                          <a:cubicBezTo>
                            <a:pt x="64" y="82"/>
                            <a:pt x="82" y="64"/>
                            <a:pt x="82" y="41"/>
                          </a:cubicBezTo>
                          <a:cubicBezTo>
                            <a:pt x="82" y="18"/>
                            <a:pt x="64" y="0"/>
                            <a:pt x="41" y="0"/>
                          </a:cubicBezTo>
                          <a:close/>
                          <a:moveTo>
                            <a:pt x="41" y="70"/>
                          </a:moveTo>
                          <a:cubicBezTo>
                            <a:pt x="25" y="70"/>
                            <a:pt x="12" y="57"/>
                            <a:pt x="12" y="41"/>
                          </a:cubicBezTo>
                          <a:cubicBezTo>
                            <a:pt x="12" y="25"/>
                            <a:pt x="25" y="12"/>
                            <a:pt x="41" y="12"/>
                          </a:cubicBezTo>
                          <a:cubicBezTo>
                            <a:pt x="57" y="12"/>
                            <a:pt x="70" y="25"/>
                            <a:pt x="70" y="41"/>
                          </a:cubicBezTo>
                          <a:cubicBezTo>
                            <a:pt x="70" y="57"/>
                            <a:pt x="57" y="70"/>
                            <a:pt x="41" y="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96" name="Freeform 27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692" y="108"/>
                      <a:ext cx="345" cy="345"/>
                    </a:xfrm>
                    <a:custGeom>
                      <a:avLst/>
                      <a:gdLst>
                        <a:gd name="T0" fmla="*/ 73 w 146"/>
                        <a:gd name="T1" fmla="*/ 0 h 146"/>
                        <a:gd name="T2" fmla="*/ 0 w 146"/>
                        <a:gd name="T3" fmla="*/ 73 h 146"/>
                        <a:gd name="T4" fmla="*/ 73 w 146"/>
                        <a:gd name="T5" fmla="*/ 146 h 146"/>
                        <a:gd name="T6" fmla="*/ 146 w 146"/>
                        <a:gd name="T7" fmla="*/ 73 h 146"/>
                        <a:gd name="T8" fmla="*/ 73 w 146"/>
                        <a:gd name="T9" fmla="*/ 0 h 146"/>
                        <a:gd name="T10" fmla="*/ 116 w 146"/>
                        <a:gd name="T11" fmla="*/ 116 h 146"/>
                        <a:gd name="T12" fmla="*/ 73 w 146"/>
                        <a:gd name="T13" fmla="*/ 134 h 146"/>
                        <a:gd name="T14" fmla="*/ 30 w 146"/>
                        <a:gd name="T15" fmla="*/ 116 h 146"/>
                        <a:gd name="T16" fmla="*/ 12 w 146"/>
                        <a:gd name="T17" fmla="*/ 73 h 146"/>
                        <a:gd name="T18" fmla="*/ 30 w 146"/>
                        <a:gd name="T19" fmla="*/ 30 h 146"/>
                        <a:gd name="T20" fmla="*/ 73 w 146"/>
                        <a:gd name="T21" fmla="*/ 12 h 146"/>
                        <a:gd name="T22" fmla="*/ 116 w 146"/>
                        <a:gd name="T23" fmla="*/ 30 h 146"/>
                        <a:gd name="T24" fmla="*/ 134 w 146"/>
                        <a:gd name="T25" fmla="*/ 73 h 146"/>
                        <a:gd name="T26" fmla="*/ 116 w 146"/>
                        <a:gd name="T27" fmla="*/ 116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6" h="146">
                          <a:moveTo>
                            <a:pt x="73" y="0"/>
                          </a:moveTo>
                          <a:cubicBezTo>
                            <a:pt x="33" y="0"/>
                            <a:pt x="0" y="33"/>
                            <a:pt x="0" y="73"/>
                          </a:cubicBezTo>
                          <a:cubicBezTo>
                            <a:pt x="0" y="113"/>
                            <a:pt x="33" y="146"/>
                            <a:pt x="73" y="146"/>
                          </a:cubicBezTo>
                          <a:cubicBezTo>
                            <a:pt x="114" y="146"/>
                            <a:pt x="146" y="113"/>
                            <a:pt x="146" y="73"/>
                          </a:cubicBezTo>
                          <a:cubicBezTo>
                            <a:pt x="146" y="33"/>
                            <a:pt x="114" y="0"/>
                            <a:pt x="73" y="0"/>
                          </a:cubicBezTo>
                          <a:close/>
                          <a:moveTo>
                            <a:pt x="116" y="116"/>
                          </a:moveTo>
                          <a:cubicBezTo>
                            <a:pt x="105" y="127"/>
                            <a:pt x="90" y="134"/>
                            <a:pt x="73" y="134"/>
                          </a:cubicBezTo>
                          <a:cubicBezTo>
                            <a:pt x="56" y="134"/>
                            <a:pt x="41" y="127"/>
                            <a:pt x="30" y="116"/>
                          </a:cubicBezTo>
                          <a:cubicBezTo>
                            <a:pt x="19" y="105"/>
                            <a:pt x="12" y="90"/>
                            <a:pt x="12" y="73"/>
                          </a:cubicBezTo>
                          <a:cubicBezTo>
                            <a:pt x="12" y="56"/>
                            <a:pt x="19" y="41"/>
                            <a:pt x="30" y="30"/>
                          </a:cubicBezTo>
                          <a:cubicBezTo>
                            <a:pt x="41" y="19"/>
                            <a:pt x="56" y="12"/>
                            <a:pt x="73" y="12"/>
                          </a:cubicBezTo>
                          <a:cubicBezTo>
                            <a:pt x="90" y="12"/>
                            <a:pt x="105" y="19"/>
                            <a:pt x="116" y="30"/>
                          </a:cubicBezTo>
                          <a:cubicBezTo>
                            <a:pt x="127" y="41"/>
                            <a:pt x="134" y="56"/>
                            <a:pt x="134" y="73"/>
                          </a:cubicBezTo>
                          <a:cubicBezTo>
                            <a:pt x="134" y="90"/>
                            <a:pt x="127" y="105"/>
                            <a:pt x="116" y="1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97" name="Freeform 27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755" y="183"/>
                      <a:ext cx="194" cy="194"/>
                    </a:xfrm>
                    <a:custGeom>
                      <a:avLst/>
                      <a:gdLst>
                        <a:gd name="T0" fmla="*/ 41 w 82"/>
                        <a:gd name="T1" fmla="*/ 0 h 82"/>
                        <a:gd name="T2" fmla="*/ 0 w 82"/>
                        <a:gd name="T3" fmla="*/ 41 h 82"/>
                        <a:gd name="T4" fmla="*/ 41 w 82"/>
                        <a:gd name="T5" fmla="*/ 82 h 82"/>
                        <a:gd name="T6" fmla="*/ 82 w 82"/>
                        <a:gd name="T7" fmla="*/ 41 h 82"/>
                        <a:gd name="T8" fmla="*/ 41 w 82"/>
                        <a:gd name="T9" fmla="*/ 0 h 82"/>
                        <a:gd name="T10" fmla="*/ 41 w 82"/>
                        <a:gd name="T11" fmla="*/ 70 h 82"/>
                        <a:gd name="T12" fmla="*/ 12 w 82"/>
                        <a:gd name="T13" fmla="*/ 41 h 82"/>
                        <a:gd name="T14" fmla="*/ 41 w 82"/>
                        <a:gd name="T15" fmla="*/ 12 h 82"/>
                        <a:gd name="T16" fmla="*/ 70 w 82"/>
                        <a:gd name="T17" fmla="*/ 41 h 82"/>
                        <a:gd name="T18" fmla="*/ 41 w 82"/>
                        <a:gd name="T19" fmla="*/ 7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2" h="82">
                          <a:moveTo>
                            <a:pt x="41" y="0"/>
                          </a:moveTo>
                          <a:cubicBezTo>
                            <a:pt x="18" y="0"/>
                            <a:pt x="0" y="18"/>
                            <a:pt x="0" y="41"/>
                          </a:cubicBezTo>
                          <a:cubicBezTo>
                            <a:pt x="0" y="64"/>
                            <a:pt x="18" y="82"/>
                            <a:pt x="41" y="82"/>
                          </a:cubicBezTo>
                          <a:cubicBezTo>
                            <a:pt x="64" y="82"/>
                            <a:pt x="82" y="64"/>
                            <a:pt x="82" y="41"/>
                          </a:cubicBezTo>
                          <a:cubicBezTo>
                            <a:pt x="82" y="18"/>
                            <a:pt x="64" y="0"/>
                            <a:pt x="41" y="0"/>
                          </a:cubicBezTo>
                          <a:close/>
                          <a:moveTo>
                            <a:pt x="41" y="70"/>
                          </a:moveTo>
                          <a:cubicBezTo>
                            <a:pt x="25" y="70"/>
                            <a:pt x="12" y="57"/>
                            <a:pt x="12" y="41"/>
                          </a:cubicBezTo>
                          <a:cubicBezTo>
                            <a:pt x="12" y="25"/>
                            <a:pt x="25" y="12"/>
                            <a:pt x="41" y="12"/>
                          </a:cubicBezTo>
                          <a:cubicBezTo>
                            <a:pt x="57" y="12"/>
                            <a:pt x="70" y="25"/>
                            <a:pt x="70" y="41"/>
                          </a:cubicBezTo>
                          <a:cubicBezTo>
                            <a:pt x="70" y="57"/>
                            <a:pt x="57" y="70"/>
                            <a:pt x="41" y="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98" name="Freeform 27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830" y="108"/>
                      <a:ext cx="344" cy="345"/>
                    </a:xfrm>
                    <a:custGeom>
                      <a:avLst/>
                      <a:gdLst>
                        <a:gd name="T0" fmla="*/ 73 w 146"/>
                        <a:gd name="T1" fmla="*/ 0 h 146"/>
                        <a:gd name="T2" fmla="*/ 0 w 146"/>
                        <a:gd name="T3" fmla="*/ 73 h 146"/>
                        <a:gd name="T4" fmla="*/ 73 w 146"/>
                        <a:gd name="T5" fmla="*/ 146 h 146"/>
                        <a:gd name="T6" fmla="*/ 146 w 146"/>
                        <a:gd name="T7" fmla="*/ 73 h 146"/>
                        <a:gd name="T8" fmla="*/ 73 w 146"/>
                        <a:gd name="T9" fmla="*/ 0 h 146"/>
                        <a:gd name="T10" fmla="*/ 116 w 146"/>
                        <a:gd name="T11" fmla="*/ 116 h 146"/>
                        <a:gd name="T12" fmla="*/ 73 w 146"/>
                        <a:gd name="T13" fmla="*/ 134 h 146"/>
                        <a:gd name="T14" fmla="*/ 30 w 146"/>
                        <a:gd name="T15" fmla="*/ 116 h 146"/>
                        <a:gd name="T16" fmla="*/ 12 w 146"/>
                        <a:gd name="T17" fmla="*/ 73 h 146"/>
                        <a:gd name="T18" fmla="*/ 30 w 146"/>
                        <a:gd name="T19" fmla="*/ 30 h 146"/>
                        <a:gd name="T20" fmla="*/ 73 w 146"/>
                        <a:gd name="T21" fmla="*/ 12 h 146"/>
                        <a:gd name="T22" fmla="*/ 116 w 146"/>
                        <a:gd name="T23" fmla="*/ 30 h 146"/>
                        <a:gd name="T24" fmla="*/ 134 w 146"/>
                        <a:gd name="T25" fmla="*/ 73 h 146"/>
                        <a:gd name="T26" fmla="*/ 116 w 146"/>
                        <a:gd name="T27" fmla="*/ 116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6" h="146">
                          <a:moveTo>
                            <a:pt x="73" y="0"/>
                          </a:moveTo>
                          <a:cubicBezTo>
                            <a:pt x="32" y="0"/>
                            <a:pt x="0" y="33"/>
                            <a:pt x="0" y="73"/>
                          </a:cubicBezTo>
                          <a:cubicBezTo>
                            <a:pt x="0" y="113"/>
                            <a:pt x="32" y="146"/>
                            <a:pt x="73" y="146"/>
                          </a:cubicBezTo>
                          <a:cubicBezTo>
                            <a:pt x="113" y="146"/>
                            <a:pt x="146" y="113"/>
                            <a:pt x="146" y="73"/>
                          </a:cubicBezTo>
                          <a:cubicBezTo>
                            <a:pt x="146" y="33"/>
                            <a:pt x="113" y="0"/>
                            <a:pt x="73" y="0"/>
                          </a:cubicBezTo>
                          <a:close/>
                          <a:moveTo>
                            <a:pt x="116" y="116"/>
                          </a:moveTo>
                          <a:cubicBezTo>
                            <a:pt x="105" y="127"/>
                            <a:pt x="90" y="134"/>
                            <a:pt x="73" y="134"/>
                          </a:cubicBezTo>
                          <a:cubicBezTo>
                            <a:pt x="56" y="134"/>
                            <a:pt x="41" y="127"/>
                            <a:pt x="30" y="116"/>
                          </a:cubicBezTo>
                          <a:cubicBezTo>
                            <a:pt x="19" y="105"/>
                            <a:pt x="12" y="90"/>
                            <a:pt x="12" y="73"/>
                          </a:cubicBezTo>
                          <a:cubicBezTo>
                            <a:pt x="12" y="56"/>
                            <a:pt x="19" y="41"/>
                            <a:pt x="30" y="30"/>
                          </a:cubicBezTo>
                          <a:cubicBezTo>
                            <a:pt x="41" y="19"/>
                            <a:pt x="56" y="12"/>
                            <a:pt x="73" y="12"/>
                          </a:cubicBezTo>
                          <a:cubicBezTo>
                            <a:pt x="90" y="12"/>
                            <a:pt x="105" y="19"/>
                            <a:pt x="116" y="30"/>
                          </a:cubicBezTo>
                          <a:cubicBezTo>
                            <a:pt x="127" y="41"/>
                            <a:pt x="134" y="56"/>
                            <a:pt x="134" y="73"/>
                          </a:cubicBezTo>
                          <a:cubicBezTo>
                            <a:pt x="134" y="90"/>
                            <a:pt x="127" y="105"/>
                            <a:pt x="116" y="1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99" name="Freeform 28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2012" y="-218"/>
                      <a:ext cx="1922" cy="517"/>
                    </a:xfrm>
                    <a:custGeom>
                      <a:avLst/>
                      <a:gdLst>
                        <a:gd name="T0" fmla="*/ 812 w 814"/>
                        <a:gd name="T1" fmla="*/ 177 h 219"/>
                        <a:gd name="T2" fmla="*/ 805 w 814"/>
                        <a:gd name="T3" fmla="*/ 167 h 219"/>
                        <a:gd name="T4" fmla="*/ 786 w 814"/>
                        <a:gd name="T5" fmla="*/ 167 h 219"/>
                        <a:gd name="T6" fmla="*/ 760 w 814"/>
                        <a:gd name="T7" fmla="*/ 151 h 219"/>
                        <a:gd name="T8" fmla="*/ 796 w 814"/>
                        <a:gd name="T9" fmla="*/ 149 h 219"/>
                        <a:gd name="T10" fmla="*/ 734 w 814"/>
                        <a:gd name="T11" fmla="*/ 108 h 219"/>
                        <a:gd name="T12" fmla="*/ 657 w 814"/>
                        <a:gd name="T13" fmla="*/ 87 h 219"/>
                        <a:gd name="T14" fmla="*/ 587 w 814"/>
                        <a:gd name="T15" fmla="*/ 82 h 219"/>
                        <a:gd name="T16" fmla="*/ 377 w 814"/>
                        <a:gd name="T17" fmla="*/ 5 h 219"/>
                        <a:gd name="T18" fmla="*/ 213 w 814"/>
                        <a:gd name="T19" fmla="*/ 11 h 219"/>
                        <a:gd name="T20" fmla="*/ 91 w 814"/>
                        <a:gd name="T21" fmla="*/ 32 h 219"/>
                        <a:gd name="T22" fmla="*/ 48 w 814"/>
                        <a:gd name="T23" fmla="*/ 32 h 219"/>
                        <a:gd name="T24" fmla="*/ 54 w 814"/>
                        <a:gd name="T25" fmla="*/ 46 h 219"/>
                        <a:gd name="T26" fmla="*/ 63 w 814"/>
                        <a:gd name="T27" fmla="*/ 62 h 219"/>
                        <a:gd name="T28" fmla="*/ 43 w 814"/>
                        <a:gd name="T29" fmla="*/ 70 h 219"/>
                        <a:gd name="T30" fmla="*/ 40 w 814"/>
                        <a:gd name="T31" fmla="*/ 85 h 219"/>
                        <a:gd name="T32" fmla="*/ 25 w 814"/>
                        <a:gd name="T33" fmla="*/ 95 h 219"/>
                        <a:gd name="T34" fmla="*/ 6 w 814"/>
                        <a:gd name="T35" fmla="*/ 161 h 219"/>
                        <a:gd name="T36" fmla="*/ 17 w 814"/>
                        <a:gd name="T37" fmla="*/ 184 h 219"/>
                        <a:gd name="T38" fmla="*/ 53 w 814"/>
                        <a:gd name="T39" fmla="*/ 198 h 219"/>
                        <a:gd name="T40" fmla="*/ 150 w 814"/>
                        <a:gd name="T41" fmla="*/ 113 h 219"/>
                        <a:gd name="T42" fmla="*/ 248 w 814"/>
                        <a:gd name="T43" fmla="*/ 202 h 219"/>
                        <a:gd name="T44" fmla="*/ 534 w 814"/>
                        <a:gd name="T45" fmla="*/ 213 h 219"/>
                        <a:gd name="T46" fmla="*/ 632 w 814"/>
                        <a:gd name="T47" fmla="*/ 113 h 219"/>
                        <a:gd name="T48" fmla="*/ 730 w 814"/>
                        <a:gd name="T49" fmla="*/ 211 h 219"/>
                        <a:gd name="T50" fmla="*/ 730 w 814"/>
                        <a:gd name="T51" fmla="*/ 219 h 219"/>
                        <a:gd name="T52" fmla="*/ 806 w 814"/>
                        <a:gd name="T53" fmla="*/ 204 h 219"/>
                        <a:gd name="T54" fmla="*/ 806 w 814"/>
                        <a:gd name="T55" fmla="*/ 193 h 219"/>
                        <a:gd name="T56" fmla="*/ 812 w 814"/>
                        <a:gd name="T57" fmla="*/ 177 h 219"/>
                        <a:gd name="T58" fmla="*/ 166 w 814"/>
                        <a:gd name="T59" fmla="*/ 56 h 219"/>
                        <a:gd name="T60" fmla="*/ 139 w 814"/>
                        <a:gd name="T61" fmla="*/ 39 h 219"/>
                        <a:gd name="T62" fmla="*/ 235 w 814"/>
                        <a:gd name="T63" fmla="*/ 25 h 219"/>
                        <a:gd name="T64" fmla="*/ 254 w 814"/>
                        <a:gd name="T65" fmla="*/ 56 h 219"/>
                        <a:gd name="T66" fmla="*/ 166 w 814"/>
                        <a:gd name="T67" fmla="*/ 56 h 219"/>
                        <a:gd name="T68" fmla="*/ 319 w 814"/>
                        <a:gd name="T69" fmla="*/ 61 h 219"/>
                        <a:gd name="T70" fmla="*/ 260 w 814"/>
                        <a:gd name="T71" fmla="*/ 20 h 219"/>
                        <a:gd name="T72" fmla="*/ 372 w 814"/>
                        <a:gd name="T73" fmla="*/ 18 h 219"/>
                        <a:gd name="T74" fmla="*/ 519 w 814"/>
                        <a:gd name="T75" fmla="*/ 74 h 219"/>
                        <a:gd name="T76" fmla="*/ 319 w 814"/>
                        <a:gd name="T77" fmla="*/ 61 h 2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814" h="219">
                          <a:moveTo>
                            <a:pt x="812" y="177"/>
                          </a:moveTo>
                          <a:cubicBezTo>
                            <a:pt x="811" y="165"/>
                            <a:pt x="805" y="167"/>
                            <a:pt x="805" y="167"/>
                          </a:cubicBezTo>
                          <a:cubicBezTo>
                            <a:pt x="786" y="167"/>
                            <a:pt x="786" y="167"/>
                            <a:pt x="786" y="167"/>
                          </a:cubicBezTo>
                          <a:cubicBezTo>
                            <a:pt x="760" y="151"/>
                            <a:pt x="760" y="151"/>
                            <a:pt x="760" y="151"/>
                          </a:cubicBezTo>
                          <a:cubicBezTo>
                            <a:pt x="796" y="149"/>
                            <a:pt x="796" y="149"/>
                            <a:pt x="796" y="149"/>
                          </a:cubicBezTo>
                          <a:cubicBezTo>
                            <a:pt x="796" y="149"/>
                            <a:pt x="766" y="124"/>
                            <a:pt x="734" y="108"/>
                          </a:cubicBezTo>
                          <a:cubicBezTo>
                            <a:pt x="701" y="93"/>
                            <a:pt x="685" y="90"/>
                            <a:pt x="657" y="87"/>
                          </a:cubicBezTo>
                          <a:cubicBezTo>
                            <a:pt x="634" y="84"/>
                            <a:pt x="594" y="83"/>
                            <a:pt x="587" y="82"/>
                          </a:cubicBezTo>
                          <a:cubicBezTo>
                            <a:pt x="579" y="81"/>
                            <a:pt x="478" y="12"/>
                            <a:pt x="377" y="5"/>
                          </a:cubicBezTo>
                          <a:cubicBezTo>
                            <a:pt x="320" y="0"/>
                            <a:pt x="280" y="3"/>
                            <a:pt x="213" y="11"/>
                          </a:cubicBezTo>
                          <a:cubicBezTo>
                            <a:pt x="169" y="16"/>
                            <a:pt x="91" y="32"/>
                            <a:pt x="91" y="32"/>
                          </a:cubicBezTo>
                          <a:cubicBezTo>
                            <a:pt x="48" y="32"/>
                            <a:pt x="48" y="32"/>
                            <a:pt x="48" y="32"/>
                          </a:cubicBezTo>
                          <a:cubicBezTo>
                            <a:pt x="54" y="46"/>
                            <a:pt x="54" y="46"/>
                            <a:pt x="54" y="46"/>
                          </a:cubicBezTo>
                          <a:cubicBezTo>
                            <a:pt x="54" y="46"/>
                            <a:pt x="67" y="50"/>
                            <a:pt x="63" y="62"/>
                          </a:cubicBezTo>
                          <a:cubicBezTo>
                            <a:pt x="61" y="71"/>
                            <a:pt x="43" y="70"/>
                            <a:pt x="43" y="70"/>
                          </a:cubicBezTo>
                          <a:cubicBezTo>
                            <a:pt x="40" y="85"/>
                            <a:pt x="40" y="85"/>
                            <a:pt x="40" y="85"/>
                          </a:cubicBezTo>
                          <a:cubicBezTo>
                            <a:pt x="27" y="84"/>
                            <a:pt x="25" y="95"/>
                            <a:pt x="25" y="95"/>
                          </a:cubicBezTo>
                          <a:cubicBezTo>
                            <a:pt x="25" y="95"/>
                            <a:pt x="11" y="148"/>
                            <a:pt x="6" y="161"/>
                          </a:cubicBezTo>
                          <a:cubicBezTo>
                            <a:pt x="0" y="180"/>
                            <a:pt x="17" y="184"/>
                            <a:pt x="17" y="184"/>
                          </a:cubicBezTo>
                          <a:cubicBezTo>
                            <a:pt x="53" y="198"/>
                            <a:pt x="53" y="198"/>
                            <a:pt x="53" y="198"/>
                          </a:cubicBezTo>
                          <a:cubicBezTo>
                            <a:pt x="59" y="150"/>
                            <a:pt x="100" y="113"/>
                            <a:pt x="150" y="113"/>
                          </a:cubicBezTo>
                          <a:cubicBezTo>
                            <a:pt x="201" y="113"/>
                            <a:pt x="243" y="152"/>
                            <a:pt x="248" y="202"/>
                          </a:cubicBezTo>
                          <a:cubicBezTo>
                            <a:pt x="534" y="213"/>
                            <a:pt x="534" y="213"/>
                            <a:pt x="534" y="213"/>
                          </a:cubicBezTo>
                          <a:cubicBezTo>
                            <a:pt x="534" y="153"/>
                            <a:pt x="578" y="113"/>
                            <a:pt x="632" y="113"/>
                          </a:cubicBezTo>
                          <a:cubicBezTo>
                            <a:pt x="686" y="113"/>
                            <a:pt x="730" y="157"/>
                            <a:pt x="730" y="211"/>
                          </a:cubicBezTo>
                          <a:cubicBezTo>
                            <a:pt x="730" y="214"/>
                            <a:pt x="730" y="217"/>
                            <a:pt x="730" y="219"/>
                          </a:cubicBezTo>
                          <a:cubicBezTo>
                            <a:pt x="730" y="219"/>
                            <a:pt x="806" y="208"/>
                            <a:pt x="806" y="204"/>
                          </a:cubicBezTo>
                          <a:cubicBezTo>
                            <a:pt x="806" y="193"/>
                            <a:pt x="806" y="193"/>
                            <a:pt x="806" y="193"/>
                          </a:cubicBezTo>
                          <a:cubicBezTo>
                            <a:pt x="806" y="193"/>
                            <a:pt x="814" y="190"/>
                            <a:pt x="812" y="177"/>
                          </a:cubicBezTo>
                          <a:close/>
                          <a:moveTo>
                            <a:pt x="166" y="56"/>
                          </a:moveTo>
                          <a:cubicBezTo>
                            <a:pt x="155" y="56"/>
                            <a:pt x="139" y="39"/>
                            <a:pt x="139" y="39"/>
                          </a:cubicBezTo>
                          <a:cubicBezTo>
                            <a:pt x="235" y="25"/>
                            <a:pt x="235" y="25"/>
                            <a:pt x="235" y="25"/>
                          </a:cubicBezTo>
                          <a:cubicBezTo>
                            <a:pt x="254" y="56"/>
                            <a:pt x="254" y="56"/>
                            <a:pt x="254" y="56"/>
                          </a:cubicBezTo>
                          <a:lnTo>
                            <a:pt x="166" y="56"/>
                          </a:lnTo>
                          <a:close/>
                          <a:moveTo>
                            <a:pt x="319" y="61"/>
                          </a:moveTo>
                          <a:cubicBezTo>
                            <a:pt x="279" y="56"/>
                            <a:pt x="260" y="20"/>
                            <a:pt x="260" y="20"/>
                          </a:cubicBezTo>
                          <a:cubicBezTo>
                            <a:pt x="260" y="20"/>
                            <a:pt x="305" y="14"/>
                            <a:pt x="372" y="18"/>
                          </a:cubicBezTo>
                          <a:cubicBezTo>
                            <a:pt x="439" y="22"/>
                            <a:pt x="519" y="74"/>
                            <a:pt x="519" y="74"/>
                          </a:cubicBezTo>
                          <a:cubicBezTo>
                            <a:pt x="519" y="74"/>
                            <a:pt x="359" y="65"/>
                            <a:pt x="319" y="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</p:grpSp>
              <p:grpSp>
                <p:nvGrpSpPr>
                  <p:cNvPr id="391" name="Group 476"/>
                  <p:cNvGrpSpPr/>
                  <p:nvPr/>
                </p:nvGrpSpPr>
                <p:grpSpPr bwMode="auto">
                  <a:xfrm rot="21056094" flipH="1">
                    <a:off x="7112394" y="3618643"/>
                    <a:ext cx="262836" cy="210605"/>
                    <a:chOff x="740898" y="1869789"/>
                    <a:chExt cx="457205" cy="366354"/>
                  </a:xfrm>
                  <a:solidFill>
                    <a:srgbClr val="FFFFFF"/>
                  </a:solidFill>
                </p:grpSpPr>
                <p:sp>
                  <p:nvSpPr>
                    <p:cNvPr id="392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902542" y="2047951"/>
                      <a:ext cx="270193" cy="188192"/>
                    </a:xfrm>
                    <a:custGeom>
                      <a:avLst/>
                      <a:gdLst>
                        <a:gd name="T0" fmla="*/ 178 w 194"/>
                        <a:gd name="T1" fmla="*/ 33 h 135"/>
                        <a:gd name="T2" fmla="*/ 194 w 194"/>
                        <a:gd name="T3" fmla="*/ 20 h 135"/>
                        <a:gd name="T4" fmla="*/ 192 w 194"/>
                        <a:gd name="T5" fmla="*/ 11 h 135"/>
                        <a:gd name="T6" fmla="*/ 181 w 194"/>
                        <a:gd name="T7" fmla="*/ 4 h 135"/>
                        <a:gd name="T8" fmla="*/ 73 w 194"/>
                        <a:gd name="T9" fmla="*/ 28 h 135"/>
                        <a:gd name="T10" fmla="*/ 3 w 194"/>
                        <a:gd name="T11" fmla="*/ 114 h 135"/>
                        <a:gd name="T12" fmla="*/ 12 w 194"/>
                        <a:gd name="T13" fmla="*/ 132 h 135"/>
                        <a:gd name="T14" fmla="*/ 30 w 194"/>
                        <a:gd name="T15" fmla="*/ 124 h 135"/>
                        <a:gd name="T16" fmla="*/ 88 w 194"/>
                        <a:gd name="T17" fmla="*/ 53 h 135"/>
                        <a:gd name="T18" fmla="*/ 178 w 194"/>
                        <a:gd name="T19" fmla="*/ 33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94" h="135">
                          <a:moveTo>
                            <a:pt x="178" y="33"/>
                          </a:moveTo>
                          <a:cubicBezTo>
                            <a:pt x="186" y="34"/>
                            <a:pt x="193" y="28"/>
                            <a:pt x="194" y="20"/>
                          </a:cubicBezTo>
                          <a:cubicBezTo>
                            <a:pt x="194" y="17"/>
                            <a:pt x="193" y="14"/>
                            <a:pt x="192" y="11"/>
                          </a:cubicBezTo>
                          <a:cubicBezTo>
                            <a:pt x="189" y="8"/>
                            <a:pt x="186" y="5"/>
                            <a:pt x="181" y="4"/>
                          </a:cubicBezTo>
                          <a:cubicBezTo>
                            <a:pt x="143" y="0"/>
                            <a:pt x="106" y="8"/>
                            <a:pt x="73" y="28"/>
                          </a:cubicBezTo>
                          <a:cubicBezTo>
                            <a:pt x="40" y="49"/>
                            <a:pt x="16" y="78"/>
                            <a:pt x="3" y="114"/>
                          </a:cubicBezTo>
                          <a:cubicBezTo>
                            <a:pt x="0" y="121"/>
                            <a:pt x="4" y="130"/>
                            <a:pt x="12" y="132"/>
                          </a:cubicBezTo>
                          <a:cubicBezTo>
                            <a:pt x="19" y="135"/>
                            <a:pt x="27" y="131"/>
                            <a:pt x="30" y="124"/>
                          </a:cubicBezTo>
                          <a:cubicBezTo>
                            <a:pt x="41" y="94"/>
                            <a:pt x="61" y="69"/>
                            <a:pt x="88" y="53"/>
                          </a:cubicBezTo>
                          <a:cubicBezTo>
                            <a:pt x="115" y="36"/>
                            <a:pt x="146" y="29"/>
                            <a:pt x="178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93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821720" y="1958870"/>
                      <a:ext cx="363404" cy="250725"/>
                    </a:xfrm>
                    <a:custGeom>
                      <a:avLst/>
                      <a:gdLst>
                        <a:gd name="T0" fmla="*/ 113 w 261"/>
                        <a:gd name="T1" fmla="*/ 63 h 180"/>
                        <a:gd name="T2" fmla="*/ 245 w 261"/>
                        <a:gd name="T3" fmla="*/ 36 h 180"/>
                        <a:gd name="T4" fmla="*/ 261 w 261"/>
                        <a:gd name="T5" fmla="*/ 24 h 180"/>
                        <a:gd name="T6" fmla="*/ 259 w 261"/>
                        <a:gd name="T7" fmla="*/ 14 h 180"/>
                        <a:gd name="T8" fmla="*/ 249 w 261"/>
                        <a:gd name="T9" fmla="*/ 8 h 180"/>
                        <a:gd name="T10" fmla="*/ 98 w 261"/>
                        <a:gd name="T11" fmla="*/ 39 h 180"/>
                        <a:gd name="T12" fmla="*/ 2 w 261"/>
                        <a:gd name="T13" fmla="*/ 159 h 180"/>
                        <a:gd name="T14" fmla="*/ 12 w 261"/>
                        <a:gd name="T15" fmla="*/ 177 h 180"/>
                        <a:gd name="T16" fmla="*/ 30 w 261"/>
                        <a:gd name="T17" fmla="*/ 168 h 180"/>
                        <a:gd name="T18" fmla="*/ 113 w 261"/>
                        <a:gd name="T19" fmla="*/ 63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61" h="180">
                          <a:moveTo>
                            <a:pt x="113" y="63"/>
                          </a:moveTo>
                          <a:cubicBezTo>
                            <a:pt x="152" y="39"/>
                            <a:pt x="199" y="29"/>
                            <a:pt x="245" y="36"/>
                          </a:cubicBezTo>
                          <a:cubicBezTo>
                            <a:pt x="252" y="37"/>
                            <a:pt x="260" y="32"/>
                            <a:pt x="261" y="24"/>
                          </a:cubicBezTo>
                          <a:cubicBezTo>
                            <a:pt x="261" y="20"/>
                            <a:pt x="261" y="17"/>
                            <a:pt x="259" y="14"/>
                          </a:cubicBezTo>
                          <a:cubicBezTo>
                            <a:pt x="257" y="11"/>
                            <a:pt x="253" y="8"/>
                            <a:pt x="249" y="8"/>
                          </a:cubicBezTo>
                          <a:cubicBezTo>
                            <a:pt x="196" y="0"/>
                            <a:pt x="143" y="11"/>
                            <a:pt x="98" y="39"/>
                          </a:cubicBezTo>
                          <a:cubicBezTo>
                            <a:pt x="53" y="66"/>
                            <a:pt x="19" y="109"/>
                            <a:pt x="2" y="159"/>
                          </a:cubicBezTo>
                          <a:cubicBezTo>
                            <a:pt x="0" y="167"/>
                            <a:pt x="4" y="175"/>
                            <a:pt x="12" y="177"/>
                          </a:cubicBezTo>
                          <a:cubicBezTo>
                            <a:pt x="19" y="180"/>
                            <a:pt x="27" y="176"/>
                            <a:pt x="30" y="168"/>
                          </a:cubicBezTo>
                          <a:cubicBezTo>
                            <a:pt x="44" y="124"/>
                            <a:pt x="74" y="87"/>
                            <a:pt x="113" y="6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94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740898" y="1869789"/>
                      <a:ext cx="457205" cy="313259"/>
                    </a:xfrm>
                    <a:custGeom>
                      <a:avLst/>
                      <a:gdLst>
                        <a:gd name="T0" fmla="*/ 138 w 328"/>
                        <a:gd name="T1" fmla="*/ 73 h 225"/>
                        <a:gd name="T2" fmla="*/ 311 w 328"/>
                        <a:gd name="T3" fmla="*/ 39 h 225"/>
                        <a:gd name="T4" fmla="*/ 328 w 328"/>
                        <a:gd name="T5" fmla="*/ 27 h 225"/>
                        <a:gd name="T6" fmla="*/ 326 w 328"/>
                        <a:gd name="T7" fmla="*/ 17 h 225"/>
                        <a:gd name="T8" fmla="*/ 316 w 328"/>
                        <a:gd name="T9" fmla="*/ 11 h 225"/>
                        <a:gd name="T10" fmla="*/ 123 w 328"/>
                        <a:gd name="T11" fmla="*/ 49 h 225"/>
                        <a:gd name="T12" fmla="*/ 2 w 328"/>
                        <a:gd name="T13" fmla="*/ 204 h 225"/>
                        <a:gd name="T14" fmla="*/ 11 w 328"/>
                        <a:gd name="T15" fmla="*/ 222 h 225"/>
                        <a:gd name="T16" fmla="*/ 29 w 328"/>
                        <a:gd name="T17" fmla="*/ 213 h 225"/>
                        <a:gd name="T18" fmla="*/ 138 w 328"/>
                        <a:gd name="T19" fmla="*/ 73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28" h="225">
                          <a:moveTo>
                            <a:pt x="138" y="73"/>
                          </a:moveTo>
                          <a:cubicBezTo>
                            <a:pt x="190" y="41"/>
                            <a:pt x="251" y="29"/>
                            <a:pt x="311" y="39"/>
                          </a:cubicBezTo>
                          <a:cubicBezTo>
                            <a:pt x="319" y="40"/>
                            <a:pt x="326" y="35"/>
                            <a:pt x="328" y="27"/>
                          </a:cubicBezTo>
                          <a:cubicBezTo>
                            <a:pt x="328" y="24"/>
                            <a:pt x="327" y="20"/>
                            <a:pt x="326" y="17"/>
                          </a:cubicBezTo>
                          <a:cubicBezTo>
                            <a:pt x="324" y="14"/>
                            <a:pt x="320" y="11"/>
                            <a:pt x="316" y="11"/>
                          </a:cubicBezTo>
                          <a:cubicBezTo>
                            <a:pt x="249" y="0"/>
                            <a:pt x="180" y="13"/>
                            <a:pt x="123" y="49"/>
                          </a:cubicBezTo>
                          <a:cubicBezTo>
                            <a:pt x="65" y="84"/>
                            <a:pt x="22" y="139"/>
                            <a:pt x="2" y="204"/>
                          </a:cubicBezTo>
                          <a:cubicBezTo>
                            <a:pt x="0" y="212"/>
                            <a:pt x="4" y="220"/>
                            <a:pt x="11" y="222"/>
                          </a:cubicBezTo>
                          <a:cubicBezTo>
                            <a:pt x="19" y="225"/>
                            <a:pt x="27" y="220"/>
                            <a:pt x="29" y="213"/>
                          </a:cubicBezTo>
                          <a:cubicBezTo>
                            <a:pt x="47" y="155"/>
                            <a:pt x="86" y="105"/>
                            <a:pt x="138" y="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65" name="Group 439"/>
                <p:cNvGrpSpPr/>
                <p:nvPr/>
              </p:nvGrpSpPr>
              <p:grpSpPr>
                <a:xfrm>
                  <a:off x="6160394" y="4488189"/>
                  <a:ext cx="1151330" cy="580879"/>
                  <a:chOff x="6500044" y="3618643"/>
                  <a:chExt cx="1151330" cy="580879"/>
                </a:xfrm>
              </p:grpSpPr>
              <p:grpSp>
                <p:nvGrpSpPr>
                  <p:cNvPr id="380" name="Group 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500044" y="3797581"/>
                    <a:ext cx="1151330" cy="401941"/>
                    <a:chOff x="-2012" y="-218"/>
                    <a:chExt cx="1922" cy="671"/>
                  </a:xfrm>
                  <a:solidFill>
                    <a:srgbClr val="FFFFFF"/>
                  </a:solidFill>
                </p:grpSpPr>
                <p:sp>
                  <p:nvSpPr>
                    <p:cNvPr id="385" name="Freeform 27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616" y="183"/>
                      <a:ext cx="193" cy="194"/>
                    </a:xfrm>
                    <a:custGeom>
                      <a:avLst/>
                      <a:gdLst>
                        <a:gd name="T0" fmla="*/ 41 w 82"/>
                        <a:gd name="T1" fmla="*/ 0 h 82"/>
                        <a:gd name="T2" fmla="*/ 0 w 82"/>
                        <a:gd name="T3" fmla="*/ 41 h 82"/>
                        <a:gd name="T4" fmla="*/ 41 w 82"/>
                        <a:gd name="T5" fmla="*/ 82 h 82"/>
                        <a:gd name="T6" fmla="*/ 82 w 82"/>
                        <a:gd name="T7" fmla="*/ 41 h 82"/>
                        <a:gd name="T8" fmla="*/ 41 w 82"/>
                        <a:gd name="T9" fmla="*/ 0 h 82"/>
                        <a:gd name="T10" fmla="*/ 41 w 82"/>
                        <a:gd name="T11" fmla="*/ 70 h 82"/>
                        <a:gd name="T12" fmla="*/ 12 w 82"/>
                        <a:gd name="T13" fmla="*/ 41 h 82"/>
                        <a:gd name="T14" fmla="*/ 41 w 82"/>
                        <a:gd name="T15" fmla="*/ 12 h 82"/>
                        <a:gd name="T16" fmla="*/ 70 w 82"/>
                        <a:gd name="T17" fmla="*/ 41 h 82"/>
                        <a:gd name="T18" fmla="*/ 41 w 82"/>
                        <a:gd name="T19" fmla="*/ 7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2" h="82">
                          <a:moveTo>
                            <a:pt x="41" y="0"/>
                          </a:moveTo>
                          <a:cubicBezTo>
                            <a:pt x="18" y="0"/>
                            <a:pt x="0" y="18"/>
                            <a:pt x="0" y="41"/>
                          </a:cubicBezTo>
                          <a:cubicBezTo>
                            <a:pt x="0" y="64"/>
                            <a:pt x="18" y="82"/>
                            <a:pt x="41" y="82"/>
                          </a:cubicBezTo>
                          <a:cubicBezTo>
                            <a:pt x="64" y="82"/>
                            <a:pt x="82" y="64"/>
                            <a:pt x="82" y="41"/>
                          </a:cubicBezTo>
                          <a:cubicBezTo>
                            <a:pt x="82" y="18"/>
                            <a:pt x="64" y="0"/>
                            <a:pt x="41" y="0"/>
                          </a:cubicBezTo>
                          <a:close/>
                          <a:moveTo>
                            <a:pt x="41" y="70"/>
                          </a:moveTo>
                          <a:cubicBezTo>
                            <a:pt x="25" y="70"/>
                            <a:pt x="12" y="57"/>
                            <a:pt x="12" y="41"/>
                          </a:cubicBezTo>
                          <a:cubicBezTo>
                            <a:pt x="12" y="25"/>
                            <a:pt x="25" y="12"/>
                            <a:pt x="41" y="12"/>
                          </a:cubicBezTo>
                          <a:cubicBezTo>
                            <a:pt x="57" y="12"/>
                            <a:pt x="70" y="25"/>
                            <a:pt x="70" y="41"/>
                          </a:cubicBezTo>
                          <a:cubicBezTo>
                            <a:pt x="70" y="57"/>
                            <a:pt x="57" y="70"/>
                            <a:pt x="41" y="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86" name="Freeform 27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692" y="108"/>
                      <a:ext cx="345" cy="345"/>
                    </a:xfrm>
                    <a:custGeom>
                      <a:avLst/>
                      <a:gdLst>
                        <a:gd name="T0" fmla="*/ 73 w 146"/>
                        <a:gd name="T1" fmla="*/ 0 h 146"/>
                        <a:gd name="T2" fmla="*/ 0 w 146"/>
                        <a:gd name="T3" fmla="*/ 73 h 146"/>
                        <a:gd name="T4" fmla="*/ 73 w 146"/>
                        <a:gd name="T5" fmla="*/ 146 h 146"/>
                        <a:gd name="T6" fmla="*/ 146 w 146"/>
                        <a:gd name="T7" fmla="*/ 73 h 146"/>
                        <a:gd name="T8" fmla="*/ 73 w 146"/>
                        <a:gd name="T9" fmla="*/ 0 h 146"/>
                        <a:gd name="T10" fmla="*/ 116 w 146"/>
                        <a:gd name="T11" fmla="*/ 116 h 146"/>
                        <a:gd name="T12" fmla="*/ 73 w 146"/>
                        <a:gd name="T13" fmla="*/ 134 h 146"/>
                        <a:gd name="T14" fmla="*/ 30 w 146"/>
                        <a:gd name="T15" fmla="*/ 116 h 146"/>
                        <a:gd name="T16" fmla="*/ 12 w 146"/>
                        <a:gd name="T17" fmla="*/ 73 h 146"/>
                        <a:gd name="T18" fmla="*/ 30 w 146"/>
                        <a:gd name="T19" fmla="*/ 30 h 146"/>
                        <a:gd name="T20" fmla="*/ 73 w 146"/>
                        <a:gd name="T21" fmla="*/ 12 h 146"/>
                        <a:gd name="T22" fmla="*/ 116 w 146"/>
                        <a:gd name="T23" fmla="*/ 30 h 146"/>
                        <a:gd name="T24" fmla="*/ 134 w 146"/>
                        <a:gd name="T25" fmla="*/ 73 h 146"/>
                        <a:gd name="T26" fmla="*/ 116 w 146"/>
                        <a:gd name="T27" fmla="*/ 116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6" h="146">
                          <a:moveTo>
                            <a:pt x="73" y="0"/>
                          </a:moveTo>
                          <a:cubicBezTo>
                            <a:pt x="33" y="0"/>
                            <a:pt x="0" y="33"/>
                            <a:pt x="0" y="73"/>
                          </a:cubicBezTo>
                          <a:cubicBezTo>
                            <a:pt x="0" y="113"/>
                            <a:pt x="33" y="146"/>
                            <a:pt x="73" y="146"/>
                          </a:cubicBezTo>
                          <a:cubicBezTo>
                            <a:pt x="114" y="146"/>
                            <a:pt x="146" y="113"/>
                            <a:pt x="146" y="73"/>
                          </a:cubicBezTo>
                          <a:cubicBezTo>
                            <a:pt x="146" y="33"/>
                            <a:pt x="114" y="0"/>
                            <a:pt x="73" y="0"/>
                          </a:cubicBezTo>
                          <a:close/>
                          <a:moveTo>
                            <a:pt x="116" y="116"/>
                          </a:moveTo>
                          <a:cubicBezTo>
                            <a:pt x="105" y="127"/>
                            <a:pt x="90" y="134"/>
                            <a:pt x="73" y="134"/>
                          </a:cubicBezTo>
                          <a:cubicBezTo>
                            <a:pt x="56" y="134"/>
                            <a:pt x="41" y="127"/>
                            <a:pt x="30" y="116"/>
                          </a:cubicBezTo>
                          <a:cubicBezTo>
                            <a:pt x="19" y="105"/>
                            <a:pt x="12" y="90"/>
                            <a:pt x="12" y="73"/>
                          </a:cubicBezTo>
                          <a:cubicBezTo>
                            <a:pt x="12" y="56"/>
                            <a:pt x="19" y="41"/>
                            <a:pt x="30" y="30"/>
                          </a:cubicBezTo>
                          <a:cubicBezTo>
                            <a:pt x="41" y="19"/>
                            <a:pt x="56" y="12"/>
                            <a:pt x="73" y="12"/>
                          </a:cubicBezTo>
                          <a:cubicBezTo>
                            <a:pt x="90" y="12"/>
                            <a:pt x="105" y="19"/>
                            <a:pt x="116" y="30"/>
                          </a:cubicBezTo>
                          <a:cubicBezTo>
                            <a:pt x="127" y="41"/>
                            <a:pt x="134" y="56"/>
                            <a:pt x="134" y="73"/>
                          </a:cubicBezTo>
                          <a:cubicBezTo>
                            <a:pt x="134" y="90"/>
                            <a:pt x="127" y="105"/>
                            <a:pt x="116" y="1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87" name="Freeform 27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755" y="183"/>
                      <a:ext cx="194" cy="194"/>
                    </a:xfrm>
                    <a:custGeom>
                      <a:avLst/>
                      <a:gdLst>
                        <a:gd name="T0" fmla="*/ 41 w 82"/>
                        <a:gd name="T1" fmla="*/ 0 h 82"/>
                        <a:gd name="T2" fmla="*/ 0 w 82"/>
                        <a:gd name="T3" fmla="*/ 41 h 82"/>
                        <a:gd name="T4" fmla="*/ 41 w 82"/>
                        <a:gd name="T5" fmla="*/ 82 h 82"/>
                        <a:gd name="T6" fmla="*/ 82 w 82"/>
                        <a:gd name="T7" fmla="*/ 41 h 82"/>
                        <a:gd name="T8" fmla="*/ 41 w 82"/>
                        <a:gd name="T9" fmla="*/ 0 h 82"/>
                        <a:gd name="T10" fmla="*/ 41 w 82"/>
                        <a:gd name="T11" fmla="*/ 70 h 82"/>
                        <a:gd name="T12" fmla="*/ 12 w 82"/>
                        <a:gd name="T13" fmla="*/ 41 h 82"/>
                        <a:gd name="T14" fmla="*/ 41 w 82"/>
                        <a:gd name="T15" fmla="*/ 12 h 82"/>
                        <a:gd name="T16" fmla="*/ 70 w 82"/>
                        <a:gd name="T17" fmla="*/ 41 h 82"/>
                        <a:gd name="T18" fmla="*/ 41 w 82"/>
                        <a:gd name="T19" fmla="*/ 7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2" h="82">
                          <a:moveTo>
                            <a:pt x="41" y="0"/>
                          </a:moveTo>
                          <a:cubicBezTo>
                            <a:pt x="18" y="0"/>
                            <a:pt x="0" y="18"/>
                            <a:pt x="0" y="41"/>
                          </a:cubicBezTo>
                          <a:cubicBezTo>
                            <a:pt x="0" y="64"/>
                            <a:pt x="18" y="82"/>
                            <a:pt x="41" y="82"/>
                          </a:cubicBezTo>
                          <a:cubicBezTo>
                            <a:pt x="64" y="82"/>
                            <a:pt x="82" y="64"/>
                            <a:pt x="82" y="41"/>
                          </a:cubicBezTo>
                          <a:cubicBezTo>
                            <a:pt x="82" y="18"/>
                            <a:pt x="64" y="0"/>
                            <a:pt x="41" y="0"/>
                          </a:cubicBezTo>
                          <a:close/>
                          <a:moveTo>
                            <a:pt x="41" y="70"/>
                          </a:moveTo>
                          <a:cubicBezTo>
                            <a:pt x="25" y="70"/>
                            <a:pt x="12" y="57"/>
                            <a:pt x="12" y="41"/>
                          </a:cubicBezTo>
                          <a:cubicBezTo>
                            <a:pt x="12" y="25"/>
                            <a:pt x="25" y="12"/>
                            <a:pt x="41" y="12"/>
                          </a:cubicBezTo>
                          <a:cubicBezTo>
                            <a:pt x="57" y="12"/>
                            <a:pt x="70" y="25"/>
                            <a:pt x="70" y="41"/>
                          </a:cubicBezTo>
                          <a:cubicBezTo>
                            <a:pt x="70" y="57"/>
                            <a:pt x="57" y="70"/>
                            <a:pt x="41" y="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88" name="Freeform 27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830" y="108"/>
                      <a:ext cx="344" cy="345"/>
                    </a:xfrm>
                    <a:custGeom>
                      <a:avLst/>
                      <a:gdLst>
                        <a:gd name="T0" fmla="*/ 73 w 146"/>
                        <a:gd name="T1" fmla="*/ 0 h 146"/>
                        <a:gd name="T2" fmla="*/ 0 w 146"/>
                        <a:gd name="T3" fmla="*/ 73 h 146"/>
                        <a:gd name="T4" fmla="*/ 73 w 146"/>
                        <a:gd name="T5" fmla="*/ 146 h 146"/>
                        <a:gd name="T6" fmla="*/ 146 w 146"/>
                        <a:gd name="T7" fmla="*/ 73 h 146"/>
                        <a:gd name="T8" fmla="*/ 73 w 146"/>
                        <a:gd name="T9" fmla="*/ 0 h 146"/>
                        <a:gd name="T10" fmla="*/ 116 w 146"/>
                        <a:gd name="T11" fmla="*/ 116 h 146"/>
                        <a:gd name="T12" fmla="*/ 73 w 146"/>
                        <a:gd name="T13" fmla="*/ 134 h 146"/>
                        <a:gd name="T14" fmla="*/ 30 w 146"/>
                        <a:gd name="T15" fmla="*/ 116 h 146"/>
                        <a:gd name="T16" fmla="*/ 12 w 146"/>
                        <a:gd name="T17" fmla="*/ 73 h 146"/>
                        <a:gd name="T18" fmla="*/ 30 w 146"/>
                        <a:gd name="T19" fmla="*/ 30 h 146"/>
                        <a:gd name="T20" fmla="*/ 73 w 146"/>
                        <a:gd name="T21" fmla="*/ 12 h 146"/>
                        <a:gd name="T22" fmla="*/ 116 w 146"/>
                        <a:gd name="T23" fmla="*/ 30 h 146"/>
                        <a:gd name="T24" fmla="*/ 134 w 146"/>
                        <a:gd name="T25" fmla="*/ 73 h 146"/>
                        <a:gd name="T26" fmla="*/ 116 w 146"/>
                        <a:gd name="T27" fmla="*/ 116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6" h="146">
                          <a:moveTo>
                            <a:pt x="73" y="0"/>
                          </a:moveTo>
                          <a:cubicBezTo>
                            <a:pt x="32" y="0"/>
                            <a:pt x="0" y="33"/>
                            <a:pt x="0" y="73"/>
                          </a:cubicBezTo>
                          <a:cubicBezTo>
                            <a:pt x="0" y="113"/>
                            <a:pt x="32" y="146"/>
                            <a:pt x="73" y="146"/>
                          </a:cubicBezTo>
                          <a:cubicBezTo>
                            <a:pt x="113" y="146"/>
                            <a:pt x="146" y="113"/>
                            <a:pt x="146" y="73"/>
                          </a:cubicBezTo>
                          <a:cubicBezTo>
                            <a:pt x="146" y="33"/>
                            <a:pt x="113" y="0"/>
                            <a:pt x="73" y="0"/>
                          </a:cubicBezTo>
                          <a:close/>
                          <a:moveTo>
                            <a:pt x="116" y="116"/>
                          </a:moveTo>
                          <a:cubicBezTo>
                            <a:pt x="105" y="127"/>
                            <a:pt x="90" y="134"/>
                            <a:pt x="73" y="134"/>
                          </a:cubicBezTo>
                          <a:cubicBezTo>
                            <a:pt x="56" y="134"/>
                            <a:pt x="41" y="127"/>
                            <a:pt x="30" y="116"/>
                          </a:cubicBezTo>
                          <a:cubicBezTo>
                            <a:pt x="19" y="105"/>
                            <a:pt x="12" y="90"/>
                            <a:pt x="12" y="73"/>
                          </a:cubicBezTo>
                          <a:cubicBezTo>
                            <a:pt x="12" y="56"/>
                            <a:pt x="19" y="41"/>
                            <a:pt x="30" y="30"/>
                          </a:cubicBezTo>
                          <a:cubicBezTo>
                            <a:pt x="41" y="19"/>
                            <a:pt x="56" y="12"/>
                            <a:pt x="73" y="12"/>
                          </a:cubicBezTo>
                          <a:cubicBezTo>
                            <a:pt x="90" y="12"/>
                            <a:pt x="105" y="19"/>
                            <a:pt x="116" y="30"/>
                          </a:cubicBezTo>
                          <a:cubicBezTo>
                            <a:pt x="127" y="41"/>
                            <a:pt x="134" y="56"/>
                            <a:pt x="134" y="73"/>
                          </a:cubicBezTo>
                          <a:cubicBezTo>
                            <a:pt x="134" y="90"/>
                            <a:pt x="127" y="105"/>
                            <a:pt x="116" y="1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89" name="Freeform 28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2012" y="-218"/>
                      <a:ext cx="1922" cy="517"/>
                    </a:xfrm>
                    <a:custGeom>
                      <a:avLst/>
                      <a:gdLst>
                        <a:gd name="T0" fmla="*/ 812 w 814"/>
                        <a:gd name="T1" fmla="*/ 177 h 219"/>
                        <a:gd name="T2" fmla="*/ 805 w 814"/>
                        <a:gd name="T3" fmla="*/ 167 h 219"/>
                        <a:gd name="T4" fmla="*/ 786 w 814"/>
                        <a:gd name="T5" fmla="*/ 167 h 219"/>
                        <a:gd name="T6" fmla="*/ 760 w 814"/>
                        <a:gd name="T7" fmla="*/ 151 h 219"/>
                        <a:gd name="T8" fmla="*/ 796 w 814"/>
                        <a:gd name="T9" fmla="*/ 149 h 219"/>
                        <a:gd name="T10" fmla="*/ 734 w 814"/>
                        <a:gd name="T11" fmla="*/ 108 h 219"/>
                        <a:gd name="T12" fmla="*/ 657 w 814"/>
                        <a:gd name="T13" fmla="*/ 87 h 219"/>
                        <a:gd name="T14" fmla="*/ 587 w 814"/>
                        <a:gd name="T15" fmla="*/ 82 h 219"/>
                        <a:gd name="T16" fmla="*/ 377 w 814"/>
                        <a:gd name="T17" fmla="*/ 5 h 219"/>
                        <a:gd name="T18" fmla="*/ 213 w 814"/>
                        <a:gd name="T19" fmla="*/ 11 h 219"/>
                        <a:gd name="T20" fmla="*/ 91 w 814"/>
                        <a:gd name="T21" fmla="*/ 32 h 219"/>
                        <a:gd name="T22" fmla="*/ 48 w 814"/>
                        <a:gd name="T23" fmla="*/ 32 h 219"/>
                        <a:gd name="T24" fmla="*/ 54 w 814"/>
                        <a:gd name="T25" fmla="*/ 46 h 219"/>
                        <a:gd name="T26" fmla="*/ 63 w 814"/>
                        <a:gd name="T27" fmla="*/ 62 h 219"/>
                        <a:gd name="T28" fmla="*/ 43 w 814"/>
                        <a:gd name="T29" fmla="*/ 70 h 219"/>
                        <a:gd name="T30" fmla="*/ 40 w 814"/>
                        <a:gd name="T31" fmla="*/ 85 h 219"/>
                        <a:gd name="T32" fmla="*/ 25 w 814"/>
                        <a:gd name="T33" fmla="*/ 95 h 219"/>
                        <a:gd name="T34" fmla="*/ 6 w 814"/>
                        <a:gd name="T35" fmla="*/ 161 h 219"/>
                        <a:gd name="T36" fmla="*/ 17 w 814"/>
                        <a:gd name="T37" fmla="*/ 184 h 219"/>
                        <a:gd name="T38" fmla="*/ 53 w 814"/>
                        <a:gd name="T39" fmla="*/ 198 h 219"/>
                        <a:gd name="T40" fmla="*/ 150 w 814"/>
                        <a:gd name="T41" fmla="*/ 113 h 219"/>
                        <a:gd name="T42" fmla="*/ 248 w 814"/>
                        <a:gd name="T43" fmla="*/ 202 h 219"/>
                        <a:gd name="T44" fmla="*/ 534 w 814"/>
                        <a:gd name="T45" fmla="*/ 213 h 219"/>
                        <a:gd name="T46" fmla="*/ 632 w 814"/>
                        <a:gd name="T47" fmla="*/ 113 h 219"/>
                        <a:gd name="T48" fmla="*/ 730 w 814"/>
                        <a:gd name="T49" fmla="*/ 211 h 219"/>
                        <a:gd name="T50" fmla="*/ 730 w 814"/>
                        <a:gd name="T51" fmla="*/ 219 h 219"/>
                        <a:gd name="T52" fmla="*/ 806 w 814"/>
                        <a:gd name="T53" fmla="*/ 204 h 219"/>
                        <a:gd name="T54" fmla="*/ 806 w 814"/>
                        <a:gd name="T55" fmla="*/ 193 h 219"/>
                        <a:gd name="T56" fmla="*/ 812 w 814"/>
                        <a:gd name="T57" fmla="*/ 177 h 219"/>
                        <a:gd name="T58" fmla="*/ 166 w 814"/>
                        <a:gd name="T59" fmla="*/ 56 h 219"/>
                        <a:gd name="T60" fmla="*/ 139 w 814"/>
                        <a:gd name="T61" fmla="*/ 39 h 219"/>
                        <a:gd name="T62" fmla="*/ 235 w 814"/>
                        <a:gd name="T63" fmla="*/ 25 h 219"/>
                        <a:gd name="T64" fmla="*/ 254 w 814"/>
                        <a:gd name="T65" fmla="*/ 56 h 219"/>
                        <a:gd name="T66" fmla="*/ 166 w 814"/>
                        <a:gd name="T67" fmla="*/ 56 h 219"/>
                        <a:gd name="T68" fmla="*/ 319 w 814"/>
                        <a:gd name="T69" fmla="*/ 61 h 219"/>
                        <a:gd name="T70" fmla="*/ 260 w 814"/>
                        <a:gd name="T71" fmla="*/ 20 h 219"/>
                        <a:gd name="T72" fmla="*/ 372 w 814"/>
                        <a:gd name="T73" fmla="*/ 18 h 219"/>
                        <a:gd name="T74" fmla="*/ 519 w 814"/>
                        <a:gd name="T75" fmla="*/ 74 h 219"/>
                        <a:gd name="T76" fmla="*/ 319 w 814"/>
                        <a:gd name="T77" fmla="*/ 61 h 2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814" h="219">
                          <a:moveTo>
                            <a:pt x="812" y="177"/>
                          </a:moveTo>
                          <a:cubicBezTo>
                            <a:pt x="811" y="165"/>
                            <a:pt x="805" y="167"/>
                            <a:pt x="805" y="167"/>
                          </a:cubicBezTo>
                          <a:cubicBezTo>
                            <a:pt x="786" y="167"/>
                            <a:pt x="786" y="167"/>
                            <a:pt x="786" y="167"/>
                          </a:cubicBezTo>
                          <a:cubicBezTo>
                            <a:pt x="760" y="151"/>
                            <a:pt x="760" y="151"/>
                            <a:pt x="760" y="151"/>
                          </a:cubicBezTo>
                          <a:cubicBezTo>
                            <a:pt x="796" y="149"/>
                            <a:pt x="796" y="149"/>
                            <a:pt x="796" y="149"/>
                          </a:cubicBezTo>
                          <a:cubicBezTo>
                            <a:pt x="796" y="149"/>
                            <a:pt x="766" y="124"/>
                            <a:pt x="734" y="108"/>
                          </a:cubicBezTo>
                          <a:cubicBezTo>
                            <a:pt x="701" y="93"/>
                            <a:pt x="685" y="90"/>
                            <a:pt x="657" y="87"/>
                          </a:cubicBezTo>
                          <a:cubicBezTo>
                            <a:pt x="634" y="84"/>
                            <a:pt x="594" y="83"/>
                            <a:pt x="587" y="82"/>
                          </a:cubicBezTo>
                          <a:cubicBezTo>
                            <a:pt x="579" y="81"/>
                            <a:pt x="478" y="12"/>
                            <a:pt x="377" y="5"/>
                          </a:cubicBezTo>
                          <a:cubicBezTo>
                            <a:pt x="320" y="0"/>
                            <a:pt x="280" y="3"/>
                            <a:pt x="213" y="11"/>
                          </a:cubicBezTo>
                          <a:cubicBezTo>
                            <a:pt x="169" y="16"/>
                            <a:pt x="91" y="32"/>
                            <a:pt x="91" y="32"/>
                          </a:cubicBezTo>
                          <a:cubicBezTo>
                            <a:pt x="48" y="32"/>
                            <a:pt x="48" y="32"/>
                            <a:pt x="48" y="32"/>
                          </a:cubicBezTo>
                          <a:cubicBezTo>
                            <a:pt x="54" y="46"/>
                            <a:pt x="54" y="46"/>
                            <a:pt x="54" y="46"/>
                          </a:cubicBezTo>
                          <a:cubicBezTo>
                            <a:pt x="54" y="46"/>
                            <a:pt x="67" y="50"/>
                            <a:pt x="63" y="62"/>
                          </a:cubicBezTo>
                          <a:cubicBezTo>
                            <a:pt x="61" y="71"/>
                            <a:pt x="43" y="70"/>
                            <a:pt x="43" y="70"/>
                          </a:cubicBezTo>
                          <a:cubicBezTo>
                            <a:pt x="40" y="85"/>
                            <a:pt x="40" y="85"/>
                            <a:pt x="40" y="85"/>
                          </a:cubicBezTo>
                          <a:cubicBezTo>
                            <a:pt x="27" y="84"/>
                            <a:pt x="25" y="95"/>
                            <a:pt x="25" y="95"/>
                          </a:cubicBezTo>
                          <a:cubicBezTo>
                            <a:pt x="25" y="95"/>
                            <a:pt x="11" y="148"/>
                            <a:pt x="6" y="161"/>
                          </a:cubicBezTo>
                          <a:cubicBezTo>
                            <a:pt x="0" y="180"/>
                            <a:pt x="17" y="184"/>
                            <a:pt x="17" y="184"/>
                          </a:cubicBezTo>
                          <a:cubicBezTo>
                            <a:pt x="53" y="198"/>
                            <a:pt x="53" y="198"/>
                            <a:pt x="53" y="198"/>
                          </a:cubicBezTo>
                          <a:cubicBezTo>
                            <a:pt x="59" y="150"/>
                            <a:pt x="100" y="113"/>
                            <a:pt x="150" y="113"/>
                          </a:cubicBezTo>
                          <a:cubicBezTo>
                            <a:pt x="201" y="113"/>
                            <a:pt x="243" y="152"/>
                            <a:pt x="248" y="202"/>
                          </a:cubicBezTo>
                          <a:cubicBezTo>
                            <a:pt x="534" y="213"/>
                            <a:pt x="534" y="213"/>
                            <a:pt x="534" y="213"/>
                          </a:cubicBezTo>
                          <a:cubicBezTo>
                            <a:pt x="534" y="153"/>
                            <a:pt x="578" y="113"/>
                            <a:pt x="632" y="113"/>
                          </a:cubicBezTo>
                          <a:cubicBezTo>
                            <a:pt x="686" y="113"/>
                            <a:pt x="730" y="157"/>
                            <a:pt x="730" y="211"/>
                          </a:cubicBezTo>
                          <a:cubicBezTo>
                            <a:pt x="730" y="214"/>
                            <a:pt x="730" y="217"/>
                            <a:pt x="730" y="219"/>
                          </a:cubicBezTo>
                          <a:cubicBezTo>
                            <a:pt x="730" y="219"/>
                            <a:pt x="806" y="208"/>
                            <a:pt x="806" y="204"/>
                          </a:cubicBezTo>
                          <a:cubicBezTo>
                            <a:pt x="806" y="193"/>
                            <a:pt x="806" y="193"/>
                            <a:pt x="806" y="193"/>
                          </a:cubicBezTo>
                          <a:cubicBezTo>
                            <a:pt x="806" y="193"/>
                            <a:pt x="814" y="190"/>
                            <a:pt x="812" y="177"/>
                          </a:cubicBezTo>
                          <a:close/>
                          <a:moveTo>
                            <a:pt x="166" y="56"/>
                          </a:moveTo>
                          <a:cubicBezTo>
                            <a:pt x="155" y="56"/>
                            <a:pt x="139" y="39"/>
                            <a:pt x="139" y="39"/>
                          </a:cubicBezTo>
                          <a:cubicBezTo>
                            <a:pt x="235" y="25"/>
                            <a:pt x="235" y="25"/>
                            <a:pt x="235" y="25"/>
                          </a:cubicBezTo>
                          <a:cubicBezTo>
                            <a:pt x="254" y="56"/>
                            <a:pt x="254" y="56"/>
                            <a:pt x="254" y="56"/>
                          </a:cubicBezTo>
                          <a:lnTo>
                            <a:pt x="166" y="56"/>
                          </a:lnTo>
                          <a:close/>
                          <a:moveTo>
                            <a:pt x="319" y="61"/>
                          </a:moveTo>
                          <a:cubicBezTo>
                            <a:pt x="279" y="56"/>
                            <a:pt x="260" y="20"/>
                            <a:pt x="260" y="20"/>
                          </a:cubicBezTo>
                          <a:cubicBezTo>
                            <a:pt x="260" y="20"/>
                            <a:pt x="305" y="14"/>
                            <a:pt x="372" y="18"/>
                          </a:cubicBezTo>
                          <a:cubicBezTo>
                            <a:pt x="439" y="22"/>
                            <a:pt x="519" y="74"/>
                            <a:pt x="519" y="74"/>
                          </a:cubicBezTo>
                          <a:cubicBezTo>
                            <a:pt x="519" y="74"/>
                            <a:pt x="359" y="65"/>
                            <a:pt x="319" y="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</p:grpSp>
              <p:grpSp>
                <p:nvGrpSpPr>
                  <p:cNvPr id="381" name="Group 456"/>
                  <p:cNvGrpSpPr/>
                  <p:nvPr/>
                </p:nvGrpSpPr>
                <p:grpSpPr bwMode="auto">
                  <a:xfrm rot="21056094" flipH="1">
                    <a:off x="7112394" y="3618643"/>
                    <a:ext cx="262836" cy="210605"/>
                    <a:chOff x="740898" y="1869789"/>
                    <a:chExt cx="457205" cy="366354"/>
                  </a:xfrm>
                  <a:solidFill>
                    <a:srgbClr val="FFFFFF"/>
                  </a:solidFill>
                </p:grpSpPr>
                <p:sp>
                  <p:nvSpPr>
                    <p:cNvPr id="382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902542" y="2047951"/>
                      <a:ext cx="270193" cy="188192"/>
                    </a:xfrm>
                    <a:custGeom>
                      <a:avLst/>
                      <a:gdLst>
                        <a:gd name="T0" fmla="*/ 178 w 194"/>
                        <a:gd name="T1" fmla="*/ 33 h 135"/>
                        <a:gd name="T2" fmla="*/ 194 w 194"/>
                        <a:gd name="T3" fmla="*/ 20 h 135"/>
                        <a:gd name="T4" fmla="*/ 192 w 194"/>
                        <a:gd name="T5" fmla="*/ 11 h 135"/>
                        <a:gd name="T6" fmla="*/ 181 w 194"/>
                        <a:gd name="T7" fmla="*/ 4 h 135"/>
                        <a:gd name="T8" fmla="*/ 73 w 194"/>
                        <a:gd name="T9" fmla="*/ 28 h 135"/>
                        <a:gd name="T10" fmla="*/ 3 w 194"/>
                        <a:gd name="T11" fmla="*/ 114 h 135"/>
                        <a:gd name="T12" fmla="*/ 12 w 194"/>
                        <a:gd name="T13" fmla="*/ 132 h 135"/>
                        <a:gd name="T14" fmla="*/ 30 w 194"/>
                        <a:gd name="T15" fmla="*/ 124 h 135"/>
                        <a:gd name="T16" fmla="*/ 88 w 194"/>
                        <a:gd name="T17" fmla="*/ 53 h 135"/>
                        <a:gd name="T18" fmla="*/ 178 w 194"/>
                        <a:gd name="T19" fmla="*/ 33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94" h="135">
                          <a:moveTo>
                            <a:pt x="178" y="33"/>
                          </a:moveTo>
                          <a:cubicBezTo>
                            <a:pt x="186" y="34"/>
                            <a:pt x="193" y="28"/>
                            <a:pt x="194" y="20"/>
                          </a:cubicBezTo>
                          <a:cubicBezTo>
                            <a:pt x="194" y="17"/>
                            <a:pt x="193" y="14"/>
                            <a:pt x="192" y="11"/>
                          </a:cubicBezTo>
                          <a:cubicBezTo>
                            <a:pt x="189" y="8"/>
                            <a:pt x="186" y="5"/>
                            <a:pt x="181" y="4"/>
                          </a:cubicBezTo>
                          <a:cubicBezTo>
                            <a:pt x="143" y="0"/>
                            <a:pt x="106" y="8"/>
                            <a:pt x="73" y="28"/>
                          </a:cubicBezTo>
                          <a:cubicBezTo>
                            <a:pt x="40" y="49"/>
                            <a:pt x="16" y="78"/>
                            <a:pt x="3" y="114"/>
                          </a:cubicBezTo>
                          <a:cubicBezTo>
                            <a:pt x="0" y="121"/>
                            <a:pt x="4" y="130"/>
                            <a:pt x="12" y="132"/>
                          </a:cubicBezTo>
                          <a:cubicBezTo>
                            <a:pt x="19" y="135"/>
                            <a:pt x="27" y="131"/>
                            <a:pt x="30" y="124"/>
                          </a:cubicBezTo>
                          <a:cubicBezTo>
                            <a:pt x="41" y="94"/>
                            <a:pt x="61" y="69"/>
                            <a:pt x="88" y="53"/>
                          </a:cubicBezTo>
                          <a:cubicBezTo>
                            <a:pt x="115" y="36"/>
                            <a:pt x="146" y="29"/>
                            <a:pt x="178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83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821720" y="1958870"/>
                      <a:ext cx="363404" cy="250725"/>
                    </a:xfrm>
                    <a:custGeom>
                      <a:avLst/>
                      <a:gdLst>
                        <a:gd name="T0" fmla="*/ 113 w 261"/>
                        <a:gd name="T1" fmla="*/ 63 h 180"/>
                        <a:gd name="T2" fmla="*/ 245 w 261"/>
                        <a:gd name="T3" fmla="*/ 36 h 180"/>
                        <a:gd name="T4" fmla="*/ 261 w 261"/>
                        <a:gd name="T5" fmla="*/ 24 h 180"/>
                        <a:gd name="T6" fmla="*/ 259 w 261"/>
                        <a:gd name="T7" fmla="*/ 14 h 180"/>
                        <a:gd name="T8" fmla="*/ 249 w 261"/>
                        <a:gd name="T9" fmla="*/ 8 h 180"/>
                        <a:gd name="T10" fmla="*/ 98 w 261"/>
                        <a:gd name="T11" fmla="*/ 39 h 180"/>
                        <a:gd name="T12" fmla="*/ 2 w 261"/>
                        <a:gd name="T13" fmla="*/ 159 h 180"/>
                        <a:gd name="T14" fmla="*/ 12 w 261"/>
                        <a:gd name="T15" fmla="*/ 177 h 180"/>
                        <a:gd name="T16" fmla="*/ 30 w 261"/>
                        <a:gd name="T17" fmla="*/ 168 h 180"/>
                        <a:gd name="T18" fmla="*/ 113 w 261"/>
                        <a:gd name="T19" fmla="*/ 63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61" h="180">
                          <a:moveTo>
                            <a:pt x="113" y="63"/>
                          </a:moveTo>
                          <a:cubicBezTo>
                            <a:pt x="152" y="39"/>
                            <a:pt x="199" y="29"/>
                            <a:pt x="245" y="36"/>
                          </a:cubicBezTo>
                          <a:cubicBezTo>
                            <a:pt x="252" y="37"/>
                            <a:pt x="260" y="32"/>
                            <a:pt x="261" y="24"/>
                          </a:cubicBezTo>
                          <a:cubicBezTo>
                            <a:pt x="261" y="20"/>
                            <a:pt x="261" y="17"/>
                            <a:pt x="259" y="14"/>
                          </a:cubicBezTo>
                          <a:cubicBezTo>
                            <a:pt x="257" y="11"/>
                            <a:pt x="253" y="8"/>
                            <a:pt x="249" y="8"/>
                          </a:cubicBezTo>
                          <a:cubicBezTo>
                            <a:pt x="196" y="0"/>
                            <a:pt x="143" y="11"/>
                            <a:pt x="98" y="39"/>
                          </a:cubicBezTo>
                          <a:cubicBezTo>
                            <a:pt x="53" y="66"/>
                            <a:pt x="19" y="109"/>
                            <a:pt x="2" y="159"/>
                          </a:cubicBezTo>
                          <a:cubicBezTo>
                            <a:pt x="0" y="167"/>
                            <a:pt x="4" y="175"/>
                            <a:pt x="12" y="177"/>
                          </a:cubicBezTo>
                          <a:cubicBezTo>
                            <a:pt x="19" y="180"/>
                            <a:pt x="27" y="176"/>
                            <a:pt x="30" y="168"/>
                          </a:cubicBezTo>
                          <a:cubicBezTo>
                            <a:pt x="44" y="124"/>
                            <a:pt x="74" y="87"/>
                            <a:pt x="113" y="6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84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740898" y="1869789"/>
                      <a:ext cx="457205" cy="313259"/>
                    </a:xfrm>
                    <a:custGeom>
                      <a:avLst/>
                      <a:gdLst>
                        <a:gd name="T0" fmla="*/ 138 w 328"/>
                        <a:gd name="T1" fmla="*/ 73 h 225"/>
                        <a:gd name="T2" fmla="*/ 311 w 328"/>
                        <a:gd name="T3" fmla="*/ 39 h 225"/>
                        <a:gd name="T4" fmla="*/ 328 w 328"/>
                        <a:gd name="T5" fmla="*/ 27 h 225"/>
                        <a:gd name="T6" fmla="*/ 326 w 328"/>
                        <a:gd name="T7" fmla="*/ 17 h 225"/>
                        <a:gd name="T8" fmla="*/ 316 w 328"/>
                        <a:gd name="T9" fmla="*/ 11 h 225"/>
                        <a:gd name="T10" fmla="*/ 123 w 328"/>
                        <a:gd name="T11" fmla="*/ 49 h 225"/>
                        <a:gd name="T12" fmla="*/ 2 w 328"/>
                        <a:gd name="T13" fmla="*/ 204 h 225"/>
                        <a:gd name="T14" fmla="*/ 11 w 328"/>
                        <a:gd name="T15" fmla="*/ 222 h 225"/>
                        <a:gd name="T16" fmla="*/ 29 w 328"/>
                        <a:gd name="T17" fmla="*/ 213 h 225"/>
                        <a:gd name="T18" fmla="*/ 138 w 328"/>
                        <a:gd name="T19" fmla="*/ 73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28" h="225">
                          <a:moveTo>
                            <a:pt x="138" y="73"/>
                          </a:moveTo>
                          <a:cubicBezTo>
                            <a:pt x="190" y="41"/>
                            <a:pt x="251" y="29"/>
                            <a:pt x="311" y="39"/>
                          </a:cubicBezTo>
                          <a:cubicBezTo>
                            <a:pt x="319" y="40"/>
                            <a:pt x="326" y="35"/>
                            <a:pt x="328" y="27"/>
                          </a:cubicBezTo>
                          <a:cubicBezTo>
                            <a:pt x="328" y="24"/>
                            <a:pt x="327" y="20"/>
                            <a:pt x="326" y="17"/>
                          </a:cubicBezTo>
                          <a:cubicBezTo>
                            <a:pt x="324" y="14"/>
                            <a:pt x="320" y="11"/>
                            <a:pt x="316" y="11"/>
                          </a:cubicBezTo>
                          <a:cubicBezTo>
                            <a:pt x="249" y="0"/>
                            <a:pt x="180" y="13"/>
                            <a:pt x="123" y="49"/>
                          </a:cubicBezTo>
                          <a:cubicBezTo>
                            <a:pt x="65" y="84"/>
                            <a:pt x="22" y="139"/>
                            <a:pt x="2" y="204"/>
                          </a:cubicBezTo>
                          <a:cubicBezTo>
                            <a:pt x="0" y="212"/>
                            <a:pt x="4" y="220"/>
                            <a:pt x="11" y="222"/>
                          </a:cubicBezTo>
                          <a:cubicBezTo>
                            <a:pt x="19" y="225"/>
                            <a:pt x="27" y="220"/>
                            <a:pt x="29" y="213"/>
                          </a:cubicBezTo>
                          <a:cubicBezTo>
                            <a:pt x="47" y="155"/>
                            <a:pt x="86" y="105"/>
                            <a:pt x="138" y="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66" name="Group 440"/>
                <p:cNvGrpSpPr/>
                <p:nvPr/>
              </p:nvGrpSpPr>
              <p:grpSpPr>
                <a:xfrm>
                  <a:off x="6873548" y="5019804"/>
                  <a:ext cx="1151330" cy="580879"/>
                  <a:chOff x="6500044" y="3618643"/>
                  <a:chExt cx="1151330" cy="580879"/>
                </a:xfrm>
              </p:grpSpPr>
              <p:grpSp>
                <p:nvGrpSpPr>
                  <p:cNvPr id="370" name="Group 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500044" y="3797581"/>
                    <a:ext cx="1151330" cy="401941"/>
                    <a:chOff x="-2012" y="-218"/>
                    <a:chExt cx="1922" cy="671"/>
                  </a:xfrm>
                  <a:solidFill>
                    <a:srgbClr val="FFFFFF"/>
                  </a:solidFill>
                </p:grpSpPr>
                <p:sp>
                  <p:nvSpPr>
                    <p:cNvPr id="375" name="Freeform 27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616" y="183"/>
                      <a:ext cx="193" cy="194"/>
                    </a:xfrm>
                    <a:custGeom>
                      <a:avLst/>
                      <a:gdLst>
                        <a:gd name="T0" fmla="*/ 41 w 82"/>
                        <a:gd name="T1" fmla="*/ 0 h 82"/>
                        <a:gd name="T2" fmla="*/ 0 w 82"/>
                        <a:gd name="T3" fmla="*/ 41 h 82"/>
                        <a:gd name="T4" fmla="*/ 41 w 82"/>
                        <a:gd name="T5" fmla="*/ 82 h 82"/>
                        <a:gd name="T6" fmla="*/ 82 w 82"/>
                        <a:gd name="T7" fmla="*/ 41 h 82"/>
                        <a:gd name="T8" fmla="*/ 41 w 82"/>
                        <a:gd name="T9" fmla="*/ 0 h 82"/>
                        <a:gd name="T10" fmla="*/ 41 w 82"/>
                        <a:gd name="T11" fmla="*/ 70 h 82"/>
                        <a:gd name="T12" fmla="*/ 12 w 82"/>
                        <a:gd name="T13" fmla="*/ 41 h 82"/>
                        <a:gd name="T14" fmla="*/ 41 w 82"/>
                        <a:gd name="T15" fmla="*/ 12 h 82"/>
                        <a:gd name="T16" fmla="*/ 70 w 82"/>
                        <a:gd name="T17" fmla="*/ 41 h 82"/>
                        <a:gd name="T18" fmla="*/ 41 w 82"/>
                        <a:gd name="T19" fmla="*/ 7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2" h="82">
                          <a:moveTo>
                            <a:pt x="41" y="0"/>
                          </a:moveTo>
                          <a:cubicBezTo>
                            <a:pt x="18" y="0"/>
                            <a:pt x="0" y="18"/>
                            <a:pt x="0" y="41"/>
                          </a:cubicBezTo>
                          <a:cubicBezTo>
                            <a:pt x="0" y="64"/>
                            <a:pt x="18" y="82"/>
                            <a:pt x="41" y="82"/>
                          </a:cubicBezTo>
                          <a:cubicBezTo>
                            <a:pt x="64" y="82"/>
                            <a:pt x="82" y="64"/>
                            <a:pt x="82" y="41"/>
                          </a:cubicBezTo>
                          <a:cubicBezTo>
                            <a:pt x="82" y="18"/>
                            <a:pt x="64" y="0"/>
                            <a:pt x="41" y="0"/>
                          </a:cubicBezTo>
                          <a:close/>
                          <a:moveTo>
                            <a:pt x="41" y="70"/>
                          </a:moveTo>
                          <a:cubicBezTo>
                            <a:pt x="25" y="70"/>
                            <a:pt x="12" y="57"/>
                            <a:pt x="12" y="41"/>
                          </a:cubicBezTo>
                          <a:cubicBezTo>
                            <a:pt x="12" y="25"/>
                            <a:pt x="25" y="12"/>
                            <a:pt x="41" y="12"/>
                          </a:cubicBezTo>
                          <a:cubicBezTo>
                            <a:pt x="57" y="12"/>
                            <a:pt x="70" y="25"/>
                            <a:pt x="70" y="41"/>
                          </a:cubicBezTo>
                          <a:cubicBezTo>
                            <a:pt x="70" y="57"/>
                            <a:pt x="57" y="70"/>
                            <a:pt x="41" y="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76" name="Freeform 27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692" y="108"/>
                      <a:ext cx="345" cy="345"/>
                    </a:xfrm>
                    <a:custGeom>
                      <a:avLst/>
                      <a:gdLst>
                        <a:gd name="T0" fmla="*/ 73 w 146"/>
                        <a:gd name="T1" fmla="*/ 0 h 146"/>
                        <a:gd name="T2" fmla="*/ 0 w 146"/>
                        <a:gd name="T3" fmla="*/ 73 h 146"/>
                        <a:gd name="T4" fmla="*/ 73 w 146"/>
                        <a:gd name="T5" fmla="*/ 146 h 146"/>
                        <a:gd name="T6" fmla="*/ 146 w 146"/>
                        <a:gd name="T7" fmla="*/ 73 h 146"/>
                        <a:gd name="T8" fmla="*/ 73 w 146"/>
                        <a:gd name="T9" fmla="*/ 0 h 146"/>
                        <a:gd name="T10" fmla="*/ 116 w 146"/>
                        <a:gd name="T11" fmla="*/ 116 h 146"/>
                        <a:gd name="T12" fmla="*/ 73 w 146"/>
                        <a:gd name="T13" fmla="*/ 134 h 146"/>
                        <a:gd name="T14" fmla="*/ 30 w 146"/>
                        <a:gd name="T15" fmla="*/ 116 h 146"/>
                        <a:gd name="T16" fmla="*/ 12 w 146"/>
                        <a:gd name="T17" fmla="*/ 73 h 146"/>
                        <a:gd name="T18" fmla="*/ 30 w 146"/>
                        <a:gd name="T19" fmla="*/ 30 h 146"/>
                        <a:gd name="T20" fmla="*/ 73 w 146"/>
                        <a:gd name="T21" fmla="*/ 12 h 146"/>
                        <a:gd name="T22" fmla="*/ 116 w 146"/>
                        <a:gd name="T23" fmla="*/ 30 h 146"/>
                        <a:gd name="T24" fmla="*/ 134 w 146"/>
                        <a:gd name="T25" fmla="*/ 73 h 146"/>
                        <a:gd name="T26" fmla="*/ 116 w 146"/>
                        <a:gd name="T27" fmla="*/ 116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6" h="146">
                          <a:moveTo>
                            <a:pt x="73" y="0"/>
                          </a:moveTo>
                          <a:cubicBezTo>
                            <a:pt x="33" y="0"/>
                            <a:pt x="0" y="33"/>
                            <a:pt x="0" y="73"/>
                          </a:cubicBezTo>
                          <a:cubicBezTo>
                            <a:pt x="0" y="113"/>
                            <a:pt x="33" y="146"/>
                            <a:pt x="73" y="146"/>
                          </a:cubicBezTo>
                          <a:cubicBezTo>
                            <a:pt x="114" y="146"/>
                            <a:pt x="146" y="113"/>
                            <a:pt x="146" y="73"/>
                          </a:cubicBezTo>
                          <a:cubicBezTo>
                            <a:pt x="146" y="33"/>
                            <a:pt x="114" y="0"/>
                            <a:pt x="73" y="0"/>
                          </a:cubicBezTo>
                          <a:close/>
                          <a:moveTo>
                            <a:pt x="116" y="116"/>
                          </a:moveTo>
                          <a:cubicBezTo>
                            <a:pt x="105" y="127"/>
                            <a:pt x="90" y="134"/>
                            <a:pt x="73" y="134"/>
                          </a:cubicBezTo>
                          <a:cubicBezTo>
                            <a:pt x="56" y="134"/>
                            <a:pt x="41" y="127"/>
                            <a:pt x="30" y="116"/>
                          </a:cubicBezTo>
                          <a:cubicBezTo>
                            <a:pt x="19" y="105"/>
                            <a:pt x="12" y="90"/>
                            <a:pt x="12" y="73"/>
                          </a:cubicBezTo>
                          <a:cubicBezTo>
                            <a:pt x="12" y="56"/>
                            <a:pt x="19" y="41"/>
                            <a:pt x="30" y="30"/>
                          </a:cubicBezTo>
                          <a:cubicBezTo>
                            <a:pt x="41" y="19"/>
                            <a:pt x="56" y="12"/>
                            <a:pt x="73" y="12"/>
                          </a:cubicBezTo>
                          <a:cubicBezTo>
                            <a:pt x="90" y="12"/>
                            <a:pt x="105" y="19"/>
                            <a:pt x="116" y="30"/>
                          </a:cubicBezTo>
                          <a:cubicBezTo>
                            <a:pt x="127" y="41"/>
                            <a:pt x="134" y="56"/>
                            <a:pt x="134" y="73"/>
                          </a:cubicBezTo>
                          <a:cubicBezTo>
                            <a:pt x="134" y="90"/>
                            <a:pt x="127" y="105"/>
                            <a:pt x="116" y="1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77" name="Freeform 27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755" y="183"/>
                      <a:ext cx="194" cy="194"/>
                    </a:xfrm>
                    <a:custGeom>
                      <a:avLst/>
                      <a:gdLst>
                        <a:gd name="T0" fmla="*/ 41 w 82"/>
                        <a:gd name="T1" fmla="*/ 0 h 82"/>
                        <a:gd name="T2" fmla="*/ 0 w 82"/>
                        <a:gd name="T3" fmla="*/ 41 h 82"/>
                        <a:gd name="T4" fmla="*/ 41 w 82"/>
                        <a:gd name="T5" fmla="*/ 82 h 82"/>
                        <a:gd name="T6" fmla="*/ 82 w 82"/>
                        <a:gd name="T7" fmla="*/ 41 h 82"/>
                        <a:gd name="T8" fmla="*/ 41 w 82"/>
                        <a:gd name="T9" fmla="*/ 0 h 82"/>
                        <a:gd name="T10" fmla="*/ 41 w 82"/>
                        <a:gd name="T11" fmla="*/ 70 h 82"/>
                        <a:gd name="T12" fmla="*/ 12 w 82"/>
                        <a:gd name="T13" fmla="*/ 41 h 82"/>
                        <a:gd name="T14" fmla="*/ 41 w 82"/>
                        <a:gd name="T15" fmla="*/ 12 h 82"/>
                        <a:gd name="T16" fmla="*/ 70 w 82"/>
                        <a:gd name="T17" fmla="*/ 41 h 82"/>
                        <a:gd name="T18" fmla="*/ 41 w 82"/>
                        <a:gd name="T19" fmla="*/ 70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2" h="82">
                          <a:moveTo>
                            <a:pt x="41" y="0"/>
                          </a:moveTo>
                          <a:cubicBezTo>
                            <a:pt x="18" y="0"/>
                            <a:pt x="0" y="18"/>
                            <a:pt x="0" y="41"/>
                          </a:cubicBezTo>
                          <a:cubicBezTo>
                            <a:pt x="0" y="64"/>
                            <a:pt x="18" y="82"/>
                            <a:pt x="41" y="82"/>
                          </a:cubicBezTo>
                          <a:cubicBezTo>
                            <a:pt x="64" y="82"/>
                            <a:pt x="82" y="64"/>
                            <a:pt x="82" y="41"/>
                          </a:cubicBezTo>
                          <a:cubicBezTo>
                            <a:pt x="82" y="18"/>
                            <a:pt x="64" y="0"/>
                            <a:pt x="41" y="0"/>
                          </a:cubicBezTo>
                          <a:close/>
                          <a:moveTo>
                            <a:pt x="41" y="70"/>
                          </a:moveTo>
                          <a:cubicBezTo>
                            <a:pt x="25" y="70"/>
                            <a:pt x="12" y="57"/>
                            <a:pt x="12" y="41"/>
                          </a:cubicBezTo>
                          <a:cubicBezTo>
                            <a:pt x="12" y="25"/>
                            <a:pt x="25" y="12"/>
                            <a:pt x="41" y="12"/>
                          </a:cubicBezTo>
                          <a:cubicBezTo>
                            <a:pt x="57" y="12"/>
                            <a:pt x="70" y="25"/>
                            <a:pt x="70" y="41"/>
                          </a:cubicBezTo>
                          <a:cubicBezTo>
                            <a:pt x="70" y="57"/>
                            <a:pt x="57" y="70"/>
                            <a:pt x="41" y="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78" name="Freeform 27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830" y="108"/>
                      <a:ext cx="344" cy="345"/>
                    </a:xfrm>
                    <a:custGeom>
                      <a:avLst/>
                      <a:gdLst>
                        <a:gd name="T0" fmla="*/ 73 w 146"/>
                        <a:gd name="T1" fmla="*/ 0 h 146"/>
                        <a:gd name="T2" fmla="*/ 0 w 146"/>
                        <a:gd name="T3" fmla="*/ 73 h 146"/>
                        <a:gd name="T4" fmla="*/ 73 w 146"/>
                        <a:gd name="T5" fmla="*/ 146 h 146"/>
                        <a:gd name="T6" fmla="*/ 146 w 146"/>
                        <a:gd name="T7" fmla="*/ 73 h 146"/>
                        <a:gd name="T8" fmla="*/ 73 w 146"/>
                        <a:gd name="T9" fmla="*/ 0 h 146"/>
                        <a:gd name="T10" fmla="*/ 116 w 146"/>
                        <a:gd name="T11" fmla="*/ 116 h 146"/>
                        <a:gd name="T12" fmla="*/ 73 w 146"/>
                        <a:gd name="T13" fmla="*/ 134 h 146"/>
                        <a:gd name="T14" fmla="*/ 30 w 146"/>
                        <a:gd name="T15" fmla="*/ 116 h 146"/>
                        <a:gd name="T16" fmla="*/ 12 w 146"/>
                        <a:gd name="T17" fmla="*/ 73 h 146"/>
                        <a:gd name="T18" fmla="*/ 30 w 146"/>
                        <a:gd name="T19" fmla="*/ 30 h 146"/>
                        <a:gd name="T20" fmla="*/ 73 w 146"/>
                        <a:gd name="T21" fmla="*/ 12 h 146"/>
                        <a:gd name="T22" fmla="*/ 116 w 146"/>
                        <a:gd name="T23" fmla="*/ 30 h 146"/>
                        <a:gd name="T24" fmla="*/ 134 w 146"/>
                        <a:gd name="T25" fmla="*/ 73 h 146"/>
                        <a:gd name="T26" fmla="*/ 116 w 146"/>
                        <a:gd name="T27" fmla="*/ 116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46" h="146">
                          <a:moveTo>
                            <a:pt x="73" y="0"/>
                          </a:moveTo>
                          <a:cubicBezTo>
                            <a:pt x="32" y="0"/>
                            <a:pt x="0" y="33"/>
                            <a:pt x="0" y="73"/>
                          </a:cubicBezTo>
                          <a:cubicBezTo>
                            <a:pt x="0" y="113"/>
                            <a:pt x="32" y="146"/>
                            <a:pt x="73" y="146"/>
                          </a:cubicBezTo>
                          <a:cubicBezTo>
                            <a:pt x="113" y="146"/>
                            <a:pt x="146" y="113"/>
                            <a:pt x="146" y="73"/>
                          </a:cubicBezTo>
                          <a:cubicBezTo>
                            <a:pt x="146" y="33"/>
                            <a:pt x="113" y="0"/>
                            <a:pt x="73" y="0"/>
                          </a:cubicBezTo>
                          <a:close/>
                          <a:moveTo>
                            <a:pt x="116" y="116"/>
                          </a:moveTo>
                          <a:cubicBezTo>
                            <a:pt x="105" y="127"/>
                            <a:pt x="90" y="134"/>
                            <a:pt x="73" y="134"/>
                          </a:cubicBezTo>
                          <a:cubicBezTo>
                            <a:pt x="56" y="134"/>
                            <a:pt x="41" y="127"/>
                            <a:pt x="30" y="116"/>
                          </a:cubicBezTo>
                          <a:cubicBezTo>
                            <a:pt x="19" y="105"/>
                            <a:pt x="12" y="90"/>
                            <a:pt x="12" y="73"/>
                          </a:cubicBezTo>
                          <a:cubicBezTo>
                            <a:pt x="12" y="56"/>
                            <a:pt x="19" y="41"/>
                            <a:pt x="30" y="30"/>
                          </a:cubicBezTo>
                          <a:cubicBezTo>
                            <a:pt x="41" y="19"/>
                            <a:pt x="56" y="12"/>
                            <a:pt x="73" y="12"/>
                          </a:cubicBezTo>
                          <a:cubicBezTo>
                            <a:pt x="90" y="12"/>
                            <a:pt x="105" y="19"/>
                            <a:pt x="116" y="30"/>
                          </a:cubicBezTo>
                          <a:cubicBezTo>
                            <a:pt x="127" y="41"/>
                            <a:pt x="134" y="56"/>
                            <a:pt x="134" y="73"/>
                          </a:cubicBezTo>
                          <a:cubicBezTo>
                            <a:pt x="134" y="90"/>
                            <a:pt x="127" y="105"/>
                            <a:pt x="116" y="1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79" name="Freeform 28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2012" y="-218"/>
                      <a:ext cx="1922" cy="517"/>
                    </a:xfrm>
                    <a:custGeom>
                      <a:avLst/>
                      <a:gdLst>
                        <a:gd name="T0" fmla="*/ 812 w 814"/>
                        <a:gd name="T1" fmla="*/ 177 h 219"/>
                        <a:gd name="T2" fmla="*/ 805 w 814"/>
                        <a:gd name="T3" fmla="*/ 167 h 219"/>
                        <a:gd name="T4" fmla="*/ 786 w 814"/>
                        <a:gd name="T5" fmla="*/ 167 h 219"/>
                        <a:gd name="T6" fmla="*/ 760 w 814"/>
                        <a:gd name="T7" fmla="*/ 151 h 219"/>
                        <a:gd name="T8" fmla="*/ 796 w 814"/>
                        <a:gd name="T9" fmla="*/ 149 h 219"/>
                        <a:gd name="T10" fmla="*/ 734 w 814"/>
                        <a:gd name="T11" fmla="*/ 108 h 219"/>
                        <a:gd name="T12" fmla="*/ 657 w 814"/>
                        <a:gd name="T13" fmla="*/ 87 h 219"/>
                        <a:gd name="T14" fmla="*/ 587 w 814"/>
                        <a:gd name="T15" fmla="*/ 82 h 219"/>
                        <a:gd name="T16" fmla="*/ 377 w 814"/>
                        <a:gd name="T17" fmla="*/ 5 h 219"/>
                        <a:gd name="T18" fmla="*/ 213 w 814"/>
                        <a:gd name="T19" fmla="*/ 11 h 219"/>
                        <a:gd name="T20" fmla="*/ 91 w 814"/>
                        <a:gd name="T21" fmla="*/ 32 h 219"/>
                        <a:gd name="T22" fmla="*/ 48 w 814"/>
                        <a:gd name="T23" fmla="*/ 32 h 219"/>
                        <a:gd name="T24" fmla="*/ 54 w 814"/>
                        <a:gd name="T25" fmla="*/ 46 h 219"/>
                        <a:gd name="T26" fmla="*/ 63 w 814"/>
                        <a:gd name="T27" fmla="*/ 62 h 219"/>
                        <a:gd name="T28" fmla="*/ 43 w 814"/>
                        <a:gd name="T29" fmla="*/ 70 h 219"/>
                        <a:gd name="T30" fmla="*/ 40 w 814"/>
                        <a:gd name="T31" fmla="*/ 85 h 219"/>
                        <a:gd name="T32" fmla="*/ 25 w 814"/>
                        <a:gd name="T33" fmla="*/ 95 h 219"/>
                        <a:gd name="T34" fmla="*/ 6 w 814"/>
                        <a:gd name="T35" fmla="*/ 161 h 219"/>
                        <a:gd name="T36" fmla="*/ 17 w 814"/>
                        <a:gd name="T37" fmla="*/ 184 h 219"/>
                        <a:gd name="T38" fmla="*/ 53 w 814"/>
                        <a:gd name="T39" fmla="*/ 198 h 219"/>
                        <a:gd name="T40" fmla="*/ 150 w 814"/>
                        <a:gd name="T41" fmla="*/ 113 h 219"/>
                        <a:gd name="T42" fmla="*/ 248 w 814"/>
                        <a:gd name="T43" fmla="*/ 202 h 219"/>
                        <a:gd name="T44" fmla="*/ 534 w 814"/>
                        <a:gd name="T45" fmla="*/ 213 h 219"/>
                        <a:gd name="T46" fmla="*/ 632 w 814"/>
                        <a:gd name="T47" fmla="*/ 113 h 219"/>
                        <a:gd name="T48" fmla="*/ 730 w 814"/>
                        <a:gd name="T49" fmla="*/ 211 h 219"/>
                        <a:gd name="T50" fmla="*/ 730 w 814"/>
                        <a:gd name="T51" fmla="*/ 219 h 219"/>
                        <a:gd name="T52" fmla="*/ 806 w 814"/>
                        <a:gd name="T53" fmla="*/ 204 h 219"/>
                        <a:gd name="T54" fmla="*/ 806 w 814"/>
                        <a:gd name="T55" fmla="*/ 193 h 219"/>
                        <a:gd name="T56" fmla="*/ 812 w 814"/>
                        <a:gd name="T57" fmla="*/ 177 h 219"/>
                        <a:gd name="T58" fmla="*/ 166 w 814"/>
                        <a:gd name="T59" fmla="*/ 56 h 219"/>
                        <a:gd name="T60" fmla="*/ 139 w 814"/>
                        <a:gd name="T61" fmla="*/ 39 h 219"/>
                        <a:gd name="T62" fmla="*/ 235 w 814"/>
                        <a:gd name="T63" fmla="*/ 25 h 219"/>
                        <a:gd name="T64" fmla="*/ 254 w 814"/>
                        <a:gd name="T65" fmla="*/ 56 h 219"/>
                        <a:gd name="T66" fmla="*/ 166 w 814"/>
                        <a:gd name="T67" fmla="*/ 56 h 219"/>
                        <a:gd name="T68" fmla="*/ 319 w 814"/>
                        <a:gd name="T69" fmla="*/ 61 h 219"/>
                        <a:gd name="T70" fmla="*/ 260 w 814"/>
                        <a:gd name="T71" fmla="*/ 20 h 219"/>
                        <a:gd name="T72" fmla="*/ 372 w 814"/>
                        <a:gd name="T73" fmla="*/ 18 h 219"/>
                        <a:gd name="T74" fmla="*/ 519 w 814"/>
                        <a:gd name="T75" fmla="*/ 74 h 219"/>
                        <a:gd name="T76" fmla="*/ 319 w 814"/>
                        <a:gd name="T77" fmla="*/ 61 h 2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814" h="219">
                          <a:moveTo>
                            <a:pt x="812" y="177"/>
                          </a:moveTo>
                          <a:cubicBezTo>
                            <a:pt x="811" y="165"/>
                            <a:pt x="805" y="167"/>
                            <a:pt x="805" y="167"/>
                          </a:cubicBezTo>
                          <a:cubicBezTo>
                            <a:pt x="786" y="167"/>
                            <a:pt x="786" y="167"/>
                            <a:pt x="786" y="167"/>
                          </a:cubicBezTo>
                          <a:cubicBezTo>
                            <a:pt x="760" y="151"/>
                            <a:pt x="760" y="151"/>
                            <a:pt x="760" y="151"/>
                          </a:cubicBezTo>
                          <a:cubicBezTo>
                            <a:pt x="796" y="149"/>
                            <a:pt x="796" y="149"/>
                            <a:pt x="796" y="149"/>
                          </a:cubicBezTo>
                          <a:cubicBezTo>
                            <a:pt x="796" y="149"/>
                            <a:pt x="766" y="124"/>
                            <a:pt x="734" y="108"/>
                          </a:cubicBezTo>
                          <a:cubicBezTo>
                            <a:pt x="701" y="93"/>
                            <a:pt x="685" y="90"/>
                            <a:pt x="657" y="87"/>
                          </a:cubicBezTo>
                          <a:cubicBezTo>
                            <a:pt x="634" y="84"/>
                            <a:pt x="594" y="83"/>
                            <a:pt x="587" y="82"/>
                          </a:cubicBezTo>
                          <a:cubicBezTo>
                            <a:pt x="579" y="81"/>
                            <a:pt x="478" y="12"/>
                            <a:pt x="377" y="5"/>
                          </a:cubicBezTo>
                          <a:cubicBezTo>
                            <a:pt x="320" y="0"/>
                            <a:pt x="280" y="3"/>
                            <a:pt x="213" y="11"/>
                          </a:cubicBezTo>
                          <a:cubicBezTo>
                            <a:pt x="169" y="16"/>
                            <a:pt x="91" y="32"/>
                            <a:pt x="91" y="32"/>
                          </a:cubicBezTo>
                          <a:cubicBezTo>
                            <a:pt x="48" y="32"/>
                            <a:pt x="48" y="32"/>
                            <a:pt x="48" y="32"/>
                          </a:cubicBezTo>
                          <a:cubicBezTo>
                            <a:pt x="54" y="46"/>
                            <a:pt x="54" y="46"/>
                            <a:pt x="54" y="46"/>
                          </a:cubicBezTo>
                          <a:cubicBezTo>
                            <a:pt x="54" y="46"/>
                            <a:pt x="67" y="50"/>
                            <a:pt x="63" y="62"/>
                          </a:cubicBezTo>
                          <a:cubicBezTo>
                            <a:pt x="61" y="71"/>
                            <a:pt x="43" y="70"/>
                            <a:pt x="43" y="70"/>
                          </a:cubicBezTo>
                          <a:cubicBezTo>
                            <a:pt x="40" y="85"/>
                            <a:pt x="40" y="85"/>
                            <a:pt x="40" y="85"/>
                          </a:cubicBezTo>
                          <a:cubicBezTo>
                            <a:pt x="27" y="84"/>
                            <a:pt x="25" y="95"/>
                            <a:pt x="25" y="95"/>
                          </a:cubicBezTo>
                          <a:cubicBezTo>
                            <a:pt x="25" y="95"/>
                            <a:pt x="11" y="148"/>
                            <a:pt x="6" y="161"/>
                          </a:cubicBezTo>
                          <a:cubicBezTo>
                            <a:pt x="0" y="180"/>
                            <a:pt x="17" y="184"/>
                            <a:pt x="17" y="184"/>
                          </a:cubicBezTo>
                          <a:cubicBezTo>
                            <a:pt x="53" y="198"/>
                            <a:pt x="53" y="198"/>
                            <a:pt x="53" y="198"/>
                          </a:cubicBezTo>
                          <a:cubicBezTo>
                            <a:pt x="59" y="150"/>
                            <a:pt x="100" y="113"/>
                            <a:pt x="150" y="113"/>
                          </a:cubicBezTo>
                          <a:cubicBezTo>
                            <a:pt x="201" y="113"/>
                            <a:pt x="243" y="152"/>
                            <a:pt x="248" y="202"/>
                          </a:cubicBezTo>
                          <a:cubicBezTo>
                            <a:pt x="534" y="213"/>
                            <a:pt x="534" y="213"/>
                            <a:pt x="534" y="213"/>
                          </a:cubicBezTo>
                          <a:cubicBezTo>
                            <a:pt x="534" y="153"/>
                            <a:pt x="578" y="113"/>
                            <a:pt x="632" y="113"/>
                          </a:cubicBezTo>
                          <a:cubicBezTo>
                            <a:pt x="686" y="113"/>
                            <a:pt x="730" y="157"/>
                            <a:pt x="730" y="211"/>
                          </a:cubicBezTo>
                          <a:cubicBezTo>
                            <a:pt x="730" y="214"/>
                            <a:pt x="730" y="217"/>
                            <a:pt x="730" y="219"/>
                          </a:cubicBezTo>
                          <a:cubicBezTo>
                            <a:pt x="730" y="219"/>
                            <a:pt x="806" y="208"/>
                            <a:pt x="806" y="204"/>
                          </a:cubicBezTo>
                          <a:cubicBezTo>
                            <a:pt x="806" y="193"/>
                            <a:pt x="806" y="193"/>
                            <a:pt x="806" y="193"/>
                          </a:cubicBezTo>
                          <a:cubicBezTo>
                            <a:pt x="806" y="193"/>
                            <a:pt x="814" y="190"/>
                            <a:pt x="812" y="177"/>
                          </a:cubicBezTo>
                          <a:close/>
                          <a:moveTo>
                            <a:pt x="166" y="56"/>
                          </a:moveTo>
                          <a:cubicBezTo>
                            <a:pt x="155" y="56"/>
                            <a:pt x="139" y="39"/>
                            <a:pt x="139" y="39"/>
                          </a:cubicBezTo>
                          <a:cubicBezTo>
                            <a:pt x="235" y="25"/>
                            <a:pt x="235" y="25"/>
                            <a:pt x="235" y="25"/>
                          </a:cubicBezTo>
                          <a:cubicBezTo>
                            <a:pt x="254" y="56"/>
                            <a:pt x="254" y="56"/>
                            <a:pt x="254" y="56"/>
                          </a:cubicBezTo>
                          <a:lnTo>
                            <a:pt x="166" y="56"/>
                          </a:lnTo>
                          <a:close/>
                          <a:moveTo>
                            <a:pt x="319" y="61"/>
                          </a:moveTo>
                          <a:cubicBezTo>
                            <a:pt x="279" y="56"/>
                            <a:pt x="260" y="20"/>
                            <a:pt x="260" y="20"/>
                          </a:cubicBezTo>
                          <a:cubicBezTo>
                            <a:pt x="260" y="20"/>
                            <a:pt x="305" y="14"/>
                            <a:pt x="372" y="18"/>
                          </a:cubicBezTo>
                          <a:cubicBezTo>
                            <a:pt x="439" y="22"/>
                            <a:pt x="519" y="74"/>
                            <a:pt x="519" y="74"/>
                          </a:cubicBezTo>
                          <a:cubicBezTo>
                            <a:pt x="519" y="74"/>
                            <a:pt x="359" y="65"/>
                            <a:pt x="319" y="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</p:grpSp>
              <p:grpSp>
                <p:nvGrpSpPr>
                  <p:cNvPr id="371" name="Group 446"/>
                  <p:cNvGrpSpPr/>
                  <p:nvPr/>
                </p:nvGrpSpPr>
                <p:grpSpPr bwMode="auto">
                  <a:xfrm rot="21056094" flipH="1">
                    <a:off x="7112394" y="3618643"/>
                    <a:ext cx="262836" cy="210605"/>
                    <a:chOff x="740898" y="1869789"/>
                    <a:chExt cx="457205" cy="366354"/>
                  </a:xfrm>
                  <a:solidFill>
                    <a:srgbClr val="FFFFFF"/>
                  </a:solidFill>
                </p:grpSpPr>
                <p:sp>
                  <p:nvSpPr>
                    <p:cNvPr id="372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902542" y="2047951"/>
                      <a:ext cx="270193" cy="188192"/>
                    </a:xfrm>
                    <a:custGeom>
                      <a:avLst/>
                      <a:gdLst>
                        <a:gd name="T0" fmla="*/ 178 w 194"/>
                        <a:gd name="T1" fmla="*/ 33 h 135"/>
                        <a:gd name="T2" fmla="*/ 194 w 194"/>
                        <a:gd name="T3" fmla="*/ 20 h 135"/>
                        <a:gd name="T4" fmla="*/ 192 w 194"/>
                        <a:gd name="T5" fmla="*/ 11 h 135"/>
                        <a:gd name="T6" fmla="*/ 181 w 194"/>
                        <a:gd name="T7" fmla="*/ 4 h 135"/>
                        <a:gd name="T8" fmla="*/ 73 w 194"/>
                        <a:gd name="T9" fmla="*/ 28 h 135"/>
                        <a:gd name="T10" fmla="*/ 3 w 194"/>
                        <a:gd name="T11" fmla="*/ 114 h 135"/>
                        <a:gd name="T12" fmla="*/ 12 w 194"/>
                        <a:gd name="T13" fmla="*/ 132 h 135"/>
                        <a:gd name="T14" fmla="*/ 30 w 194"/>
                        <a:gd name="T15" fmla="*/ 124 h 135"/>
                        <a:gd name="T16" fmla="*/ 88 w 194"/>
                        <a:gd name="T17" fmla="*/ 53 h 135"/>
                        <a:gd name="T18" fmla="*/ 178 w 194"/>
                        <a:gd name="T19" fmla="*/ 33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94" h="135">
                          <a:moveTo>
                            <a:pt x="178" y="33"/>
                          </a:moveTo>
                          <a:cubicBezTo>
                            <a:pt x="186" y="34"/>
                            <a:pt x="193" y="28"/>
                            <a:pt x="194" y="20"/>
                          </a:cubicBezTo>
                          <a:cubicBezTo>
                            <a:pt x="194" y="17"/>
                            <a:pt x="193" y="14"/>
                            <a:pt x="192" y="11"/>
                          </a:cubicBezTo>
                          <a:cubicBezTo>
                            <a:pt x="189" y="8"/>
                            <a:pt x="186" y="5"/>
                            <a:pt x="181" y="4"/>
                          </a:cubicBezTo>
                          <a:cubicBezTo>
                            <a:pt x="143" y="0"/>
                            <a:pt x="106" y="8"/>
                            <a:pt x="73" y="28"/>
                          </a:cubicBezTo>
                          <a:cubicBezTo>
                            <a:pt x="40" y="49"/>
                            <a:pt x="16" y="78"/>
                            <a:pt x="3" y="114"/>
                          </a:cubicBezTo>
                          <a:cubicBezTo>
                            <a:pt x="0" y="121"/>
                            <a:pt x="4" y="130"/>
                            <a:pt x="12" y="132"/>
                          </a:cubicBezTo>
                          <a:cubicBezTo>
                            <a:pt x="19" y="135"/>
                            <a:pt x="27" y="131"/>
                            <a:pt x="30" y="124"/>
                          </a:cubicBezTo>
                          <a:cubicBezTo>
                            <a:pt x="41" y="94"/>
                            <a:pt x="61" y="69"/>
                            <a:pt x="88" y="53"/>
                          </a:cubicBezTo>
                          <a:cubicBezTo>
                            <a:pt x="115" y="36"/>
                            <a:pt x="146" y="29"/>
                            <a:pt x="178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73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821720" y="1958870"/>
                      <a:ext cx="363404" cy="250725"/>
                    </a:xfrm>
                    <a:custGeom>
                      <a:avLst/>
                      <a:gdLst>
                        <a:gd name="T0" fmla="*/ 113 w 261"/>
                        <a:gd name="T1" fmla="*/ 63 h 180"/>
                        <a:gd name="T2" fmla="*/ 245 w 261"/>
                        <a:gd name="T3" fmla="*/ 36 h 180"/>
                        <a:gd name="T4" fmla="*/ 261 w 261"/>
                        <a:gd name="T5" fmla="*/ 24 h 180"/>
                        <a:gd name="T6" fmla="*/ 259 w 261"/>
                        <a:gd name="T7" fmla="*/ 14 h 180"/>
                        <a:gd name="T8" fmla="*/ 249 w 261"/>
                        <a:gd name="T9" fmla="*/ 8 h 180"/>
                        <a:gd name="T10" fmla="*/ 98 w 261"/>
                        <a:gd name="T11" fmla="*/ 39 h 180"/>
                        <a:gd name="T12" fmla="*/ 2 w 261"/>
                        <a:gd name="T13" fmla="*/ 159 h 180"/>
                        <a:gd name="T14" fmla="*/ 12 w 261"/>
                        <a:gd name="T15" fmla="*/ 177 h 180"/>
                        <a:gd name="T16" fmla="*/ 30 w 261"/>
                        <a:gd name="T17" fmla="*/ 168 h 180"/>
                        <a:gd name="T18" fmla="*/ 113 w 261"/>
                        <a:gd name="T19" fmla="*/ 63 h 1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61" h="180">
                          <a:moveTo>
                            <a:pt x="113" y="63"/>
                          </a:moveTo>
                          <a:cubicBezTo>
                            <a:pt x="152" y="39"/>
                            <a:pt x="199" y="29"/>
                            <a:pt x="245" y="36"/>
                          </a:cubicBezTo>
                          <a:cubicBezTo>
                            <a:pt x="252" y="37"/>
                            <a:pt x="260" y="32"/>
                            <a:pt x="261" y="24"/>
                          </a:cubicBezTo>
                          <a:cubicBezTo>
                            <a:pt x="261" y="20"/>
                            <a:pt x="261" y="17"/>
                            <a:pt x="259" y="14"/>
                          </a:cubicBezTo>
                          <a:cubicBezTo>
                            <a:pt x="257" y="11"/>
                            <a:pt x="253" y="8"/>
                            <a:pt x="249" y="8"/>
                          </a:cubicBezTo>
                          <a:cubicBezTo>
                            <a:pt x="196" y="0"/>
                            <a:pt x="143" y="11"/>
                            <a:pt x="98" y="39"/>
                          </a:cubicBezTo>
                          <a:cubicBezTo>
                            <a:pt x="53" y="66"/>
                            <a:pt x="19" y="109"/>
                            <a:pt x="2" y="159"/>
                          </a:cubicBezTo>
                          <a:cubicBezTo>
                            <a:pt x="0" y="167"/>
                            <a:pt x="4" y="175"/>
                            <a:pt x="12" y="177"/>
                          </a:cubicBezTo>
                          <a:cubicBezTo>
                            <a:pt x="19" y="180"/>
                            <a:pt x="27" y="176"/>
                            <a:pt x="30" y="168"/>
                          </a:cubicBezTo>
                          <a:cubicBezTo>
                            <a:pt x="44" y="124"/>
                            <a:pt x="74" y="87"/>
                            <a:pt x="113" y="6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  <p:sp>
                  <p:nvSpPr>
                    <p:cNvPr id="374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740898" y="1869789"/>
                      <a:ext cx="457205" cy="313259"/>
                    </a:xfrm>
                    <a:custGeom>
                      <a:avLst/>
                      <a:gdLst>
                        <a:gd name="T0" fmla="*/ 138 w 328"/>
                        <a:gd name="T1" fmla="*/ 73 h 225"/>
                        <a:gd name="T2" fmla="*/ 311 w 328"/>
                        <a:gd name="T3" fmla="*/ 39 h 225"/>
                        <a:gd name="T4" fmla="*/ 328 w 328"/>
                        <a:gd name="T5" fmla="*/ 27 h 225"/>
                        <a:gd name="T6" fmla="*/ 326 w 328"/>
                        <a:gd name="T7" fmla="*/ 17 h 225"/>
                        <a:gd name="T8" fmla="*/ 316 w 328"/>
                        <a:gd name="T9" fmla="*/ 11 h 225"/>
                        <a:gd name="T10" fmla="*/ 123 w 328"/>
                        <a:gd name="T11" fmla="*/ 49 h 225"/>
                        <a:gd name="T12" fmla="*/ 2 w 328"/>
                        <a:gd name="T13" fmla="*/ 204 h 225"/>
                        <a:gd name="T14" fmla="*/ 11 w 328"/>
                        <a:gd name="T15" fmla="*/ 222 h 225"/>
                        <a:gd name="T16" fmla="*/ 29 w 328"/>
                        <a:gd name="T17" fmla="*/ 213 h 225"/>
                        <a:gd name="T18" fmla="*/ 138 w 328"/>
                        <a:gd name="T19" fmla="*/ 73 h 2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28" h="225">
                          <a:moveTo>
                            <a:pt x="138" y="73"/>
                          </a:moveTo>
                          <a:cubicBezTo>
                            <a:pt x="190" y="41"/>
                            <a:pt x="251" y="29"/>
                            <a:pt x="311" y="39"/>
                          </a:cubicBezTo>
                          <a:cubicBezTo>
                            <a:pt x="319" y="40"/>
                            <a:pt x="326" y="35"/>
                            <a:pt x="328" y="27"/>
                          </a:cubicBezTo>
                          <a:cubicBezTo>
                            <a:pt x="328" y="24"/>
                            <a:pt x="327" y="20"/>
                            <a:pt x="326" y="17"/>
                          </a:cubicBezTo>
                          <a:cubicBezTo>
                            <a:pt x="324" y="14"/>
                            <a:pt x="320" y="11"/>
                            <a:pt x="316" y="11"/>
                          </a:cubicBezTo>
                          <a:cubicBezTo>
                            <a:pt x="249" y="0"/>
                            <a:pt x="180" y="13"/>
                            <a:pt x="123" y="49"/>
                          </a:cubicBezTo>
                          <a:cubicBezTo>
                            <a:pt x="65" y="84"/>
                            <a:pt x="22" y="139"/>
                            <a:pt x="2" y="204"/>
                          </a:cubicBezTo>
                          <a:cubicBezTo>
                            <a:pt x="0" y="212"/>
                            <a:pt x="4" y="220"/>
                            <a:pt x="11" y="222"/>
                          </a:cubicBezTo>
                          <a:cubicBezTo>
                            <a:pt x="19" y="225"/>
                            <a:pt x="27" y="220"/>
                            <a:pt x="29" y="213"/>
                          </a:cubicBezTo>
                          <a:cubicBezTo>
                            <a:pt x="47" y="155"/>
                            <a:pt x="86" y="105"/>
                            <a:pt x="138" y="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270" kern="0" dirty="0">
                        <a:solidFill>
                          <a:prstClr val="black"/>
                        </a:solidFill>
                        <a:latin typeface="Qualcomm Office Regular" pitchFamily="34" charset="0"/>
                      </a:endParaRPr>
                    </a:p>
                  </p:txBody>
                </p:sp>
              </p:grpSp>
            </p:grpSp>
            <p:cxnSp>
              <p:nvCxnSpPr>
                <p:cNvPr id="367" name="Straight Connector 2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212526" y="2829113"/>
                  <a:ext cx="512552" cy="1230874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8" name="Straight Connector 263"/>
                <p:cNvCxnSpPr>
                  <a:cxnSpLocks noChangeShapeType="1"/>
                  <a:stCxn id="383" idx="0"/>
                </p:cNvCxnSpPr>
                <p:nvPr/>
              </p:nvCxnSpPr>
              <p:spPr bwMode="auto">
                <a:xfrm flipV="1">
                  <a:off x="6898163" y="2881467"/>
                  <a:ext cx="1819256" cy="1709289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9" name="Straight Connector 2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62936" y="2911078"/>
                  <a:ext cx="1154484" cy="2153754"/>
                </a:xfrm>
                <a:prstGeom prst="line">
                  <a:avLst/>
                </a:prstGeom>
                <a:noFill/>
                <a:ln w="12700" algn="ctr">
                  <a:solidFill>
                    <a:srgbClr val="FFFFFF">
                      <a:alpha val="50195"/>
                    </a:srgbClr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7" name="Gruppieren 356"/>
              <p:cNvGrpSpPr/>
              <p:nvPr/>
            </p:nvGrpSpPr>
            <p:grpSpPr>
              <a:xfrm>
                <a:off x="4754083" y="3257025"/>
                <a:ext cx="565873" cy="802394"/>
                <a:chOff x="4801600" y="3685731"/>
                <a:chExt cx="565873" cy="802394"/>
              </a:xfrm>
            </p:grpSpPr>
            <p:pic>
              <p:nvPicPr>
                <p:cNvPr id="360" name="Grafik 359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1600" y="3685731"/>
                  <a:ext cx="224214" cy="802394"/>
                </a:xfrm>
                <a:prstGeom prst="rect">
                  <a:avLst/>
                </a:prstGeom>
              </p:spPr>
            </p:pic>
            <p:pic>
              <p:nvPicPr>
                <p:cNvPr id="361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3C444B"/>
                    </a:clrFrom>
                    <a:clrTo>
                      <a:srgbClr val="3C444B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5032206" y="4036114"/>
                  <a:ext cx="329912" cy="1692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2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3C444B"/>
                    </a:clrFrom>
                    <a:clrTo>
                      <a:srgbClr val="3C444B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5035076" y="4181720"/>
                  <a:ext cx="329912" cy="1692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3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3C444B"/>
                    </a:clrFrom>
                    <a:clrTo>
                      <a:srgbClr val="3C444B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5037561" y="4306960"/>
                  <a:ext cx="329912" cy="1692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58" name="Straight Connector 263"/>
              <p:cNvCxnSpPr>
                <a:cxnSpLocks noChangeShapeType="1"/>
              </p:cNvCxnSpPr>
              <p:nvPr/>
            </p:nvCxnSpPr>
            <p:spPr bwMode="auto">
              <a:xfrm>
                <a:off x="3694833" y="4387789"/>
                <a:ext cx="392329" cy="287452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9" name="Straight Connector 263"/>
              <p:cNvCxnSpPr>
                <a:cxnSpLocks noChangeShapeType="1"/>
                <a:stCxn id="384" idx="8"/>
              </p:cNvCxnSpPr>
              <p:nvPr/>
            </p:nvCxnSpPr>
            <p:spPr bwMode="auto">
              <a:xfrm flipV="1">
                <a:off x="3742065" y="4116336"/>
                <a:ext cx="702553" cy="349623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1" name="Group 497"/>
            <p:cNvGrpSpPr/>
            <p:nvPr/>
          </p:nvGrpSpPr>
          <p:grpSpPr>
            <a:xfrm>
              <a:off x="8583265" y="3529505"/>
              <a:ext cx="2922351" cy="1862738"/>
              <a:chOff x="7096169" y="8110915"/>
              <a:chExt cx="2687352" cy="2170933"/>
            </a:xfrm>
          </p:grpSpPr>
          <p:grpSp>
            <p:nvGrpSpPr>
              <p:cNvPr id="306" name="Group 498"/>
              <p:cNvGrpSpPr/>
              <p:nvPr/>
            </p:nvGrpSpPr>
            <p:grpSpPr>
              <a:xfrm>
                <a:off x="8075507" y="8110915"/>
                <a:ext cx="697094" cy="516503"/>
                <a:chOff x="6783795" y="2725645"/>
                <a:chExt cx="911365" cy="675264"/>
              </a:xfrm>
            </p:grpSpPr>
            <p:pic>
              <p:nvPicPr>
                <p:cNvPr id="352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3C444B"/>
                    </a:clrFrom>
                    <a:clrTo>
                      <a:srgbClr val="3C444B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6783795" y="2725645"/>
                  <a:ext cx="417511" cy="2716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3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3C444B"/>
                    </a:clrFrom>
                    <a:clrTo>
                      <a:srgbClr val="3C444B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6783795" y="2925923"/>
                  <a:ext cx="417511" cy="2716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4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3C444B"/>
                    </a:clrFrom>
                    <a:clrTo>
                      <a:srgbClr val="3C444B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6783795" y="3129249"/>
                  <a:ext cx="417511" cy="2716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5" name="Picture 6" descr="Serv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3C444B"/>
                    </a:clrFrom>
                    <a:clrTo>
                      <a:srgbClr val="3C444B">
                        <a:alpha val="0"/>
                      </a:srgbClr>
                    </a:clrTo>
                  </a:clrChange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78" t="40977" r="26522" b="41463"/>
                <a:stretch/>
              </p:blipFill>
              <p:spPr bwMode="auto">
                <a:xfrm>
                  <a:off x="7208039" y="3128101"/>
                  <a:ext cx="487121" cy="2716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07" name="Straight Connector 263"/>
              <p:cNvCxnSpPr>
                <a:cxnSpLocks noChangeShapeType="1"/>
                <a:endCxn id="354" idx="2"/>
              </p:cNvCxnSpPr>
              <p:nvPr/>
            </p:nvCxnSpPr>
            <p:spPr bwMode="auto">
              <a:xfrm flipV="1">
                <a:off x="7737131" y="8627418"/>
                <a:ext cx="498056" cy="248906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8" name="Straight Connector 263"/>
              <p:cNvCxnSpPr>
                <a:cxnSpLocks noChangeShapeType="1"/>
                <a:endCxn id="354" idx="2"/>
              </p:cNvCxnSpPr>
              <p:nvPr/>
            </p:nvCxnSpPr>
            <p:spPr bwMode="auto">
              <a:xfrm flipH="1" flipV="1">
                <a:off x="8235187" y="8627418"/>
                <a:ext cx="835662" cy="609626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" name="Straight Connector 263"/>
              <p:cNvCxnSpPr>
                <a:cxnSpLocks noChangeShapeType="1"/>
                <a:stCxn id="330" idx="7"/>
                <a:endCxn id="354" idx="2"/>
              </p:cNvCxnSpPr>
              <p:nvPr/>
            </p:nvCxnSpPr>
            <p:spPr bwMode="auto">
              <a:xfrm flipV="1">
                <a:off x="7983249" y="8627418"/>
                <a:ext cx="251938" cy="991942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0" name="Straight Connector 263"/>
              <p:cNvCxnSpPr>
                <a:cxnSpLocks noChangeShapeType="1"/>
                <a:stCxn id="314" idx="0"/>
              </p:cNvCxnSpPr>
              <p:nvPr/>
            </p:nvCxnSpPr>
            <p:spPr bwMode="auto">
              <a:xfrm flipH="1" flipV="1">
                <a:off x="8254284" y="8633688"/>
                <a:ext cx="603037" cy="912069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11" name="Group 503"/>
              <p:cNvGrpSpPr/>
              <p:nvPr/>
            </p:nvGrpSpPr>
            <p:grpSpPr>
              <a:xfrm>
                <a:off x="7183302" y="8603884"/>
                <a:ext cx="601710" cy="625521"/>
                <a:chOff x="3527919" y="2859209"/>
                <a:chExt cx="1075857" cy="1118431"/>
              </a:xfrm>
              <a:solidFill>
                <a:schemeClr val="bg1"/>
              </a:solidFill>
            </p:grpSpPr>
            <p:sp>
              <p:nvSpPr>
                <p:cNvPr id="348" name="Freeform 13"/>
                <p:cNvSpPr>
                  <a:spLocks/>
                </p:cNvSpPr>
                <p:nvPr/>
              </p:nvSpPr>
              <p:spPr bwMode="auto">
                <a:xfrm>
                  <a:off x="4148194" y="3523062"/>
                  <a:ext cx="455582" cy="454578"/>
                </a:xfrm>
                <a:custGeom>
                  <a:avLst/>
                  <a:gdLst>
                    <a:gd name="T0" fmla="*/ 0 w 509"/>
                    <a:gd name="T1" fmla="*/ 254 h 508"/>
                    <a:gd name="T2" fmla="*/ 0 w 509"/>
                    <a:gd name="T3" fmla="*/ 254 h 508"/>
                    <a:gd name="T4" fmla="*/ 254 w 509"/>
                    <a:gd name="T5" fmla="*/ 0 h 508"/>
                    <a:gd name="T6" fmla="*/ 509 w 509"/>
                    <a:gd name="T7" fmla="*/ 254 h 508"/>
                    <a:gd name="T8" fmla="*/ 509 w 509"/>
                    <a:gd name="T9" fmla="*/ 254 h 508"/>
                    <a:gd name="T10" fmla="*/ 254 w 509"/>
                    <a:gd name="T11" fmla="*/ 508 h 508"/>
                    <a:gd name="T12" fmla="*/ 254 w 509"/>
                    <a:gd name="T13" fmla="*/ 508 h 508"/>
                    <a:gd name="T14" fmla="*/ 0 w 509"/>
                    <a:gd name="T15" fmla="*/ 254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9" h="508">
                      <a:moveTo>
                        <a:pt x="0" y="254"/>
                      </a:moveTo>
                      <a:cubicBezTo>
                        <a:pt x="0" y="254"/>
                        <a:pt x="0" y="254"/>
                        <a:pt x="0" y="254"/>
                      </a:cubicBezTo>
                      <a:cubicBezTo>
                        <a:pt x="0" y="113"/>
                        <a:pt x="114" y="0"/>
                        <a:pt x="254" y="0"/>
                      </a:cubicBezTo>
                      <a:cubicBezTo>
                        <a:pt x="395" y="0"/>
                        <a:pt x="509" y="113"/>
                        <a:pt x="509" y="254"/>
                      </a:cubicBezTo>
                      <a:cubicBezTo>
                        <a:pt x="509" y="254"/>
                        <a:pt x="509" y="254"/>
                        <a:pt x="509" y="254"/>
                      </a:cubicBezTo>
                      <a:cubicBezTo>
                        <a:pt x="509" y="394"/>
                        <a:pt x="395" y="508"/>
                        <a:pt x="254" y="508"/>
                      </a:cubicBezTo>
                      <a:cubicBezTo>
                        <a:pt x="254" y="508"/>
                        <a:pt x="254" y="508"/>
                        <a:pt x="254" y="508"/>
                      </a:cubicBezTo>
                      <a:cubicBezTo>
                        <a:pt x="114" y="508"/>
                        <a:pt x="0" y="394"/>
                        <a:pt x="0" y="254"/>
                      </a:cubicBezTo>
                      <a:close/>
                    </a:path>
                  </a:pathLst>
                </a:custGeom>
                <a:grpFill/>
                <a:ln w="10795" cap="flat" cmpd="sng" algn="ctr">
                  <a:solidFill>
                    <a:srgbClr val="008E9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905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  <p:sp>
              <p:nvSpPr>
                <p:cNvPr id="349" name="Freeform 14"/>
                <p:cNvSpPr>
                  <a:spLocks/>
                </p:cNvSpPr>
                <p:nvPr/>
              </p:nvSpPr>
              <p:spPr bwMode="auto">
                <a:xfrm>
                  <a:off x="3527919" y="3658967"/>
                  <a:ext cx="319677" cy="318673"/>
                </a:xfrm>
                <a:custGeom>
                  <a:avLst/>
                  <a:gdLst>
                    <a:gd name="T0" fmla="*/ 0 w 357"/>
                    <a:gd name="T1" fmla="*/ 178 h 356"/>
                    <a:gd name="T2" fmla="*/ 0 w 357"/>
                    <a:gd name="T3" fmla="*/ 178 h 356"/>
                    <a:gd name="T4" fmla="*/ 178 w 357"/>
                    <a:gd name="T5" fmla="*/ 0 h 356"/>
                    <a:gd name="T6" fmla="*/ 357 w 357"/>
                    <a:gd name="T7" fmla="*/ 178 h 356"/>
                    <a:gd name="T8" fmla="*/ 357 w 357"/>
                    <a:gd name="T9" fmla="*/ 178 h 356"/>
                    <a:gd name="T10" fmla="*/ 178 w 357"/>
                    <a:gd name="T11" fmla="*/ 356 h 356"/>
                    <a:gd name="T12" fmla="*/ 178 w 357"/>
                    <a:gd name="T13" fmla="*/ 356 h 356"/>
                    <a:gd name="T14" fmla="*/ 0 w 357"/>
                    <a:gd name="T15" fmla="*/ 178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7" h="356">
                      <a:moveTo>
                        <a:pt x="0" y="178"/>
                      </a:moveTo>
                      <a:cubicBezTo>
                        <a:pt x="0" y="178"/>
                        <a:pt x="0" y="178"/>
                        <a:pt x="0" y="178"/>
                      </a:cubicBezTo>
                      <a:cubicBezTo>
                        <a:pt x="0" y="80"/>
                        <a:pt x="80" y="0"/>
                        <a:pt x="178" y="0"/>
                      </a:cubicBezTo>
                      <a:cubicBezTo>
                        <a:pt x="277" y="0"/>
                        <a:pt x="357" y="80"/>
                        <a:pt x="357" y="178"/>
                      </a:cubicBezTo>
                      <a:cubicBezTo>
                        <a:pt x="357" y="178"/>
                        <a:pt x="357" y="178"/>
                        <a:pt x="357" y="178"/>
                      </a:cubicBezTo>
                      <a:cubicBezTo>
                        <a:pt x="357" y="276"/>
                        <a:pt x="277" y="356"/>
                        <a:pt x="178" y="356"/>
                      </a:cubicBezTo>
                      <a:cubicBezTo>
                        <a:pt x="178" y="356"/>
                        <a:pt x="178" y="356"/>
                        <a:pt x="178" y="356"/>
                      </a:cubicBezTo>
                      <a:cubicBezTo>
                        <a:pt x="80" y="356"/>
                        <a:pt x="0" y="276"/>
                        <a:pt x="0" y="178"/>
                      </a:cubicBezTo>
                      <a:close/>
                    </a:path>
                  </a:pathLst>
                </a:custGeom>
                <a:grpFill/>
                <a:ln w="10795" cap="flat" cmpd="sng" algn="ctr">
                  <a:solidFill>
                    <a:srgbClr val="008E9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905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  <p:sp>
              <p:nvSpPr>
                <p:cNvPr id="350" name="Freeform 15"/>
                <p:cNvSpPr>
                  <a:spLocks/>
                </p:cNvSpPr>
                <p:nvPr/>
              </p:nvSpPr>
              <p:spPr bwMode="auto">
                <a:xfrm>
                  <a:off x="3741818" y="3180957"/>
                  <a:ext cx="119168" cy="120172"/>
                </a:xfrm>
                <a:custGeom>
                  <a:avLst/>
                  <a:gdLst>
                    <a:gd name="T0" fmla="*/ 0 w 133"/>
                    <a:gd name="T1" fmla="*/ 67 h 134"/>
                    <a:gd name="T2" fmla="*/ 0 w 133"/>
                    <a:gd name="T3" fmla="*/ 67 h 134"/>
                    <a:gd name="T4" fmla="*/ 66 w 133"/>
                    <a:gd name="T5" fmla="*/ 0 h 134"/>
                    <a:gd name="T6" fmla="*/ 133 w 133"/>
                    <a:gd name="T7" fmla="*/ 67 h 134"/>
                    <a:gd name="T8" fmla="*/ 133 w 133"/>
                    <a:gd name="T9" fmla="*/ 67 h 134"/>
                    <a:gd name="T10" fmla="*/ 66 w 133"/>
                    <a:gd name="T11" fmla="*/ 134 h 134"/>
                    <a:gd name="T12" fmla="*/ 66 w 133"/>
                    <a:gd name="T13" fmla="*/ 134 h 134"/>
                    <a:gd name="T14" fmla="*/ 0 w 133"/>
                    <a:gd name="T15" fmla="*/ 6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3" h="134">
                      <a:moveTo>
                        <a:pt x="0" y="67"/>
                      </a:move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30"/>
                        <a:pt x="29" y="0"/>
                        <a:pt x="66" y="0"/>
                      </a:cubicBezTo>
                      <a:cubicBezTo>
                        <a:pt x="103" y="0"/>
                        <a:pt x="133" y="30"/>
                        <a:pt x="133" y="67"/>
                      </a:cubicBezTo>
                      <a:cubicBezTo>
                        <a:pt x="133" y="67"/>
                        <a:pt x="133" y="67"/>
                        <a:pt x="133" y="67"/>
                      </a:cubicBezTo>
                      <a:cubicBezTo>
                        <a:pt x="133" y="104"/>
                        <a:pt x="103" y="134"/>
                        <a:pt x="66" y="134"/>
                      </a:cubicBezTo>
                      <a:cubicBezTo>
                        <a:pt x="66" y="134"/>
                        <a:pt x="66" y="134"/>
                        <a:pt x="66" y="134"/>
                      </a:cubicBezTo>
                      <a:cubicBezTo>
                        <a:pt x="29" y="134"/>
                        <a:pt x="0" y="104"/>
                        <a:pt x="0" y="67"/>
                      </a:cubicBezTo>
                      <a:close/>
                    </a:path>
                  </a:pathLst>
                </a:custGeom>
                <a:grpFill/>
                <a:ln w="10795" cap="flat" cmpd="sng" algn="ctr">
                  <a:solidFill>
                    <a:srgbClr val="008E9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905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  <p:sp>
              <p:nvSpPr>
                <p:cNvPr id="351" name="Freeform 16"/>
                <p:cNvSpPr>
                  <a:spLocks/>
                </p:cNvSpPr>
                <p:nvPr/>
              </p:nvSpPr>
              <p:spPr bwMode="auto">
                <a:xfrm>
                  <a:off x="4010281" y="2912495"/>
                  <a:ext cx="119837" cy="119168"/>
                </a:xfrm>
                <a:custGeom>
                  <a:avLst/>
                  <a:gdLst>
                    <a:gd name="T0" fmla="*/ 0 w 134"/>
                    <a:gd name="T1" fmla="*/ 67 h 133"/>
                    <a:gd name="T2" fmla="*/ 0 w 134"/>
                    <a:gd name="T3" fmla="*/ 67 h 133"/>
                    <a:gd name="T4" fmla="*/ 67 w 134"/>
                    <a:gd name="T5" fmla="*/ 0 h 133"/>
                    <a:gd name="T6" fmla="*/ 134 w 134"/>
                    <a:gd name="T7" fmla="*/ 67 h 133"/>
                    <a:gd name="T8" fmla="*/ 134 w 134"/>
                    <a:gd name="T9" fmla="*/ 67 h 133"/>
                    <a:gd name="T10" fmla="*/ 67 w 134"/>
                    <a:gd name="T11" fmla="*/ 133 h 133"/>
                    <a:gd name="T12" fmla="*/ 67 w 134"/>
                    <a:gd name="T13" fmla="*/ 133 h 133"/>
                    <a:gd name="T14" fmla="*/ 0 w 134"/>
                    <a:gd name="T15" fmla="*/ 6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4" h="133">
                      <a:moveTo>
                        <a:pt x="0" y="67"/>
                      </a:move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30"/>
                        <a:pt x="30" y="0"/>
                        <a:pt x="67" y="0"/>
                      </a:cubicBezTo>
                      <a:cubicBezTo>
                        <a:pt x="104" y="0"/>
                        <a:pt x="134" y="30"/>
                        <a:pt x="134" y="67"/>
                      </a:cubicBezTo>
                      <a:cubicBezTo>
                        <a:pt x="134" y="67"/>
                        <a:pt x="134" y="67"/>
                        <a:pt x="134" y="67"/>
                      </a:cubicBezTo>
                      <a:cubicBezTo>
                        <a:pt x="134" y="103"/>
                        <a:pt x="104" y="133"/>
                        <a:pt x="67" y="133"/>
                      </a:cubicBezTo>
                      <a:cubicBezTo>
                        <a:pt x="67" y="133"/>
                        <a:pt x="67" y="133"/>
                        <a:pt x="67" y="133"/>
                      </a:cubicBezTo>
                      <a:cubicBezTo>
                        <a:pt x="30" y="133"/>
                        <a:pt x="0" y="103"/>
                        <a:pt x="0" y="67"/>
                      </a:cubicBezTo>
                      <a:close/>
                    </a:path>
                  </a:pathLst>
                </a:custGeom>
                <a:grpFill/>
                <a:ln w="10795" cap="flat" cmpd="sng" algn="ctr">
                  <a:solidFill>
                    <a:srgbClr val="008E9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905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  <p:sp>
              <p:nvSpPr>
                <p:cNvPr id="347" name="Freeform 12"/>
                <p:cNvSpPr>
                  <a:spLocks/>
                </p:cNvSpPr>
                <p:nvPr/>
              </p:nvSpPr>
              <p:spPr bwMode="auto">
                <a:xfrm>
                  <a:off x="3600977" y="2859209"/>
                  <a:ext cx="917190" cy="927900"/>
                </a:xfrm>
                <a:custGeom>
                  <a:avLst/>
                  <a:gdLst>
                    <a:gd name="T0" fmla="*/ 894 w 1025"/>
                    <a:gd name="T1" fmla="*/ 659 h 1037"/>
                    <a:gd name="T2" fmla="*/ 637 w 1025"/>
                    <a:gd name="T3" fmla="*/ 659 h 1037"/>
                    <a:gd name="T4" fmla="*/ 392 w 1025"/>
                    <a:gd name="T5" fmla="*/ 406 h 1037"/>
                    <a:gd name="T6" fmla="*/ 569 w 1025"/>
                    <a:gd name="T7" fmla="*/ 229 h 1037"/>
                    <a:gd name="T8" fmla="*/ 613 w 1025"/>
                    <a:gd name="T9" fmla="*/ 272 h 1037"/>
                    <a:gd name="T10" fmla="*/ 611 w 1025"/>
                    <a:gd name="T11" fmla="*/ 293 h 1037"/>
                    <a:gd name="T12" fmla="*/ 658 w 1025"/>
                    <a:gd name="T13" fmla="*/ 405 h 1037"/>
                    <a:gd name="T14" fmla="*/ 770 w 1025"/>
                    <a:gd name="T15" fmla="*/ 451 h 1037"/>
                    <a:gd name="T16" fmla="*/ 810 w 1025"/>
                    <a:gd name="T17" fmla="*/ 446 h 1037"/>
                    <a:gd name="T18" fmla="*/ 832 w 1025"/>
                    <a:gd name="T19" fmla="*/ 408 h 1037"/>
                    <a:gd name="T20" fmla="*/ 794 w 1025"/>
                    <a:gd name="T21" fmla="*/ 385 h 1037"/>
                    <a:gd name="T22" fmla="*/ 702 w 1025"/>
                    <a:gd name="T23" fmla="*/ 361 h 1037"/>
                    <a:gd name="T24" fmla="*/ 674 w 1025"/>
                    <a:gd name="T25" fmla="*/ 293 h 1037"/>
                    <a:gd name="T26" fmla="*/ 702 w 1025"/>
                    <a:gd name="T27" fmla="*/ 226 h 1037"/>
                    <a:gd name="T28" fmla="*/ 769 w 1025"/>
                    <a:gd name="T29" fmla="*/ 198 h 1037"/>
                    <a:gd name="T30" fmla="*/ 837 w 1025"/>
                    <a:gd name="T31" fmla="*/ 226 h 1037"/>
                    <a:gd name="T32" fmla="*/ 861 w 1025"/>
                    <a:gd name="T33" fmla="*/ 318 h 1037"/>
                    <a:gd name="T34" fmla="*/ 884 w 1025"/>
                    <a:gd name="T35" fmla="*/ 357 h 1037"/>
                    <a:gd name="T36" fmla="*/ 922 w 1025"/>
                    <a:gd name="T37" fmla="*/ 334 h 1037"/>
                    <a:gd name="T38" fmla="*/ 881 w 1025"/>
                    <a:gd name="T39" fmla="*/ 182 h 1037"/>
                    <a:gd name="T40" fmla="*/ 769 w 1025"/>
                    <a:gd name="T41" fmla="*/ 136 h 1037"/>
                    <a:gd name="T42" fmla="*/ 746 w 1025"/>
                    <a:gd name="T43" fmla="*/ 137 h 1037"/>
                    <a:gd name="T44" fmla="*/ 659 w 1025"/>
                    <a:gd name="T45" fmla="*/ 50 h 1037"/>
                    <a:gd name="T46" fmla="*/ 479 w 1025"/>
                    <a:gd name="T47" fmla="*/ 50 h 1037"/>
                    <a:gd name="T48" fmla="*/ 438 w 1025"/>
                    <a:gd name="T49" fmla="*/ 90 h 1037"/>
                    <a:gd name="T50" fmla="*/ 438 w 1025"/>
                    <a:gd name="T51" fmla="*/ 90 h 1037"/>
                    <a:gd name="T52" fmla="*/ 258 w 1025"/>
                    <a:gd name="T53" fmla="*/ 271 h 1037"/>
                    <a:gd name="T54" fmla="*/ 258 w 1025"/>
                    <a:gd name="T55" fmla="*/ 271 h 1037"/>
                    <a:gd name="T56" fmla="*/ 223 w 1025"/>
                    <a:gd name="T57" fmla="*/ 306 h 1037"/>
                    <a:gd name="T58" fmla="*/ 214 w 1025"/>
                    <a:gd name="T59" fmla="*/ 316 h 1037"/>
                    <a:gd name="T60" fmla="*/ 176 w 1025"/>
                    <a:gd name="T61" fmla="*/ 400 h 1037"/>
                    <a:gd name="T62" fmla="*/ 214 w 1025"/>
                    <a:gd name="T63" fmla="*/ 496 h 1037"/>
                    <a:gd name="T64" fmla="*/ 369 w 1025"/>
                    <a:gd name="T65" fmla="*/ 659 h 1037"/>
                    <a:gd name="T66" fmla="*/ 132 w 1025"/>
                    <a:gd name="T67" fmla="*/ 659 h 1037"/>
                    <a:gd name="T68" fmla="*/ 0 w 1025"/>
                    <a:gd name="T69" fmla="*/ 791 h 1037"/>
                    <a:gd name="T70" fmla="*/ 0 w 1025"/>
                    <a:gd name="T71" fmla="*/ 905 h 1037"/>
                    <a:gd name="T72" fmla="*/ 132 w 1025"/>
                    <a:gd name="T73" fmla="*/ 1037 h 1037"/>
                    <a:gd name="T74" fmla="*/ 894 w 1025"/>
                    <a:gd name="T75" fmla="*/ 1037 h 1037"/>
                    <a:gd name="T76" fmla="*/ 1025 w 1025"/>
                    <a:gd name="T77" fmla="*/ 905 h 1037"/>
                    <a:gd name="T78" fmla="*/ 1025 w 1025"/>
                    <a:gd name="T79" fmla="*/ 791 h 1037"/>
                    <a:gd name="T80" fmla="*/ 894 w 1025"/>
                    <a:gd name="T81" fmla="*/ 65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25" h="1037">
                      <a:moveTo>
                        <a:pt x="894" y="659"/>
                      </a:moveTo>
                      <a:cubicBezTo>
                        <a:pt x="894" y="659"/>
                        <a:pt x="894" y="659"/>
                        <a:pt x="637" y="659"/>
                      </a:cubicBezTo>
                      <a:cubicBezTo>
                        <a:pt x="392" y="406"/>
                        <a:pt x="392" y="406"/>
                        <a:pt x="392" y="406"/>
                      </a:cubicBezTo>
                      <a:cubicBezTo>
                        <a:pt x="569" y="229"/>
                        <a:pt x="569" y="229"/>
                        <a:pt x="569" y="229"/>
                      </a:cubicBezTo>
                      <a:cubicBezTo>
                        <a:pt x="582" y="242"/>
                        <a:pt x="597" y="256"/>
                        <a:pt x="613" y="272"/>
                      </a:cubicBezTo>
                      <a:cubicBezTo>
                        <a:pt x="612" y="279"/>
                        <a:pt x="611" y="286"/>
                        <a:pt x="611" y="293"/>
                      </a:cubicBezTo>
                      <a:cubicBezTo>
                        <a:pt x="611" y="335"/>
                        <a:pt x="628" y="375"/>
                        <a:pt x="658" y="405"/>
                      </a:cubicBezTo>
                      <a:cubicBezTo>
                        <a:pt x="688" y="435"/>
                        <a:pt x="728" y="451"/>
                        <a:pt x="770" y="451"/>
                      </a:cubicBezTo>
                      <a:cubicBezTo>
                        <a:pt x="783" y="451"/>
                        <a:pt x="797" y="450"/>
                        <a:pt x="810" y="446"/>
                      </a:cubicBezTo>
                      <a:cubicBezTo>
                        <a:pt x="827" y="441"/>
                        <a:pt x="837" y="424"/>
                        <a:pt x="832" y="408"/>
                      </a:cubicBezTo>
                      <a:cubicBezTo>
                        <a:pt x="828" y="391"/>
                        <a:pt x="811" y="381"/>
                        <a:pt x="794" y="385"/>
                      </a:cubicBezTo>
                      <a:cubicBezTo>
                        <a:pt x="761" y="394"/>
                        <a:pt x="726" y="385"/>
                        <a:pt x="702" y="361"/>
                      </a:cubicBezTo>
                      <a:cubicBezTo>
                        <a:pt x="684" y="343"/>
                        <a:pt x="674" y="319"/>
                        <a:pt x="674" y="293"/>
                      </a:cubicBezTo>
                      <a:cubicBezTo>
                        <a:pt x="674" y="268"/>
                        <a:pt x="684" y="244"/>
                        <a:pt x="702" y="226"/>
                      </a:cubicBezTo>
                      <a:cubicBezTo>
                        <a:pt x="720" y="208"/>
                        <a:pt x="744" y="198"/>
                        <a:pt x="769" y="198"/>
                      </a:cubicBezTo>
                      <a:cubicBezTo>
                        <a:pt x="795" y="198"/>
                        <a:pt x="819" y="208"/>
                        <a:pt x="837" y="226"/>
                      </a:cubicBezTo>
                      <a:cubicBezTo>
                        <a:pt x="861" y="250"/>
                        <a:pt x="870" y="285"/>
                        <a:pt x="861" y="318"/>
                      </a:cubicBezTo>
                      <a:cubicBezTo>
                        <a:pt x="857" y="335"/>
                        <a:pt x="867" y="352"/>
                        <a:pt x="884" y="357"/>
                      </a:cubicBezTo>
                      <a:cubicBezTo>
                        <a:pt x="900" y="361"/>
                        <a:pt x="918" y="351"/>
                        <a:pt x="922" y="334"/>
                      </a:cubicBezTo>
                      <a:cubicBezTo>
                        <a:pt x="936" y="280"/>
                        <a:pt x="921" y="221"/>
                        <a:pt x="881" y="182"/>
                      </a:cubicBezTo>
                      <a:cubicBezTo>
                        <a:pt x="851" y="152"/>
                        <a:pt x="812" y="136"/>
                        <a:pt x="769" y="136"/>
                      </a:cubicBezTo>
                      <a:cubicBezTo>
                        <a:pt x="762" y="136"/>
                        <a:pt x="754" y="136"/>
                        <a:pt x="746" y="137"/>
                      </a:cubicBezTo>
                      <a:cubicBezTo>
                        <a:pt x="659" y="50"/>
                        <a:pt x="659" y="50"/>
                        <a:pt x="659" y="50"/>
                      </a:cubicBezTo>
                      <a:cubicBezTo>
                        <a:pt x="610" y="0"/>
                        <a:pt x="529" y="0"/>
                        <a:pt x="479" y="50"/>
                      </a:cubicBezTo>
                      <a:cubicBezTo>
                        <a:pt x="479" y="50"/>
                        <a:pt x="479" y="50"/>
                        <a:pt x="438" y="90"/>
                      </a:cubicBezTo>
                      <a:cubicBezTo>
                        <a:pt x="438" y="90"/>
                        <a:pt x="438" y="90"/>
                        <a:pt x="438" y="90"/>
                      </a:cubicBezTo>
                      <a:cubicBezTo>
                        <a:pt x="438" y="90"/>
                        <a:pt x="438" y="90"/>
                        <a:pt x="258" y="271"/>
                      </a:cubicBezTo>
                      <a:cubicBezTo>
                        <a:pt x="258" y="271"/>
                        <a:pt x="258" y="271"/>
                        <a:pt x="258" y="271"/>
                      </a:cubicBezTo>
                      <a:cubicBezTo>
                        <a:pt x="258" y="271"/>
                        <a:pt x="258" y="271"/>
                        <a:pt x="223" y="306"/>
                      </a:cubicBezTo>
                      <a:cubicBezTo>
                        <a:pt x="220" y="309"/>
                        <a:pt x="217" y="312"/>
                        <a:pt x="214" y="316"/>
                      </a:cubicBezTo>
                      <a:cubicBezTo>
                        <a:pt x="190" y="339"/>
                        <a:pt x="178" y="369"/>
                        <a:pt x="176" y="400"/>
                      </a:cubicBezTo>
                      <a:cubicBezTo>
                        <a:pt x="175" y="434"/>
                        <a:pt x="187" y="469"/>
                        <a:pt x="214" y="496"/>
                      </a:cubicBezTo>
                      <a:cubicBezTo>
                        <a:pt x="214" y="496"/>
                        <a:pt x="214" y="504"/>
                        <a:pt x="369" y="659"/>
                      </a:cubicBezTo>
                      <a:cubicBezTo>
                        <a:pt x="300" y="659"/>
                        <a:pt x="221" y="659"/>
                        <a:pt x="132" y="659"/>
                      </a:cubicBezTo>
                      <a:cubicBezTo>
                        <a:pt x="59" y="659"/>
                        <a:pt x="0" y="718"/>
                        <a:pt x="0" y="791"/>
                      </a:cubicBezTo>
                      <a:cubicBezTo>
                        <a:pt x="0" y="791"/>
                        <a:pt x="0" y="783"/>
                        <a:pt x="0" y="905"/>
                      </a:cubicBezTo>
                      <a:cubicBezTo>
                        <a:pt x="0" y="978"/>
                        <a:pt x="59" y="1037"/>
                        <a:pt x="132" y="1037"/>
                      </a:cubicBezTo>
                      <a:cubicBezTo>
                        <a:pt x="132" y="1037"/>
                        <a:pt x="132" y="1037"/>
                        <a:pt x="894" y="1037"/>
                      </a:cubicBezTo>
                      <a:cubicBezTo>
                        <a:pt x="966" y="1037"/>
                        <a:pt x="1025" y="978"/>
                        <a:pt x="1025" y="905"/>
                      </a:cubicBezTo>
                      <a:cubicBezTo>
                        <a:pt x="1025" y="905"/>
                        <a:pt x="1025" y="913"/>
                        <a:pt x="1025" y="791"/>
                      </a:cubicBezTo>
                      <a:cubicBezTo>
                        <a:pt x="1025" y="718"/>
                        <a:pt x="966" y="659"/>
                        <a:pt x="894" y="659"/>
                      </a:cubicBezTo>
                      <a:close/>
                    </a:path>
                  </a:pathLst>
                </a:custGeom>
                <a:grpFill/>
                <a:ln w="10795" cap="flat" cmpd="sng" algn="ctr">
                  <a:solidFill>
                    <a:srgbClr val="008E9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905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312" name="Group 504"/>
              <p:cNvGrpSpPr/>
              <p:nvPr/>
            </p:nvGrpSpPr>
            <p:grpSpPr>
              <a:xfrm>
                <a:off x="9134281" y="9044844"/>
                <a:ext cx="649240" cy="624951"/>
                <a:chOff x="3520281" y="2900886"/>
                <a:chExt cx="1097280" cy="1056229"/>
              </a:xfrm>
              <a:solidFill>
                <a:schemeClr val="bg1"/>
              </a:solidFill>
            </p:grpSpPr>
            <p:sp>
              <p:nvSpPr>
                <p:cNvPr id="345" name="Freeform 9"/>
                <p:cNvSpPr>
                  <a:spLocks noEditPoints="1"/>
                </p:cNvSpPr>
                <p:nvPr/>
              </p:nvSpPr>
              <p:spPr bwMode="auto">
                <a:xfrm>
                  <a:off x="3520281" y="2900886"/>
                  <a:ext cx="1097280" cy="1056229"/>
                </a:xfrm>
                <a:custGeom>
                  <a:avLst/>
                  <a:gdLst>
                    <a:gd name="T0" fmla="*/ 1008 w 1220"/>
                    <a:gd name="T1" fmla="*/ 59 h 1174"/>
                    <a:gd name="T2" fmla="*/ 1008 w 1220"/>
                    <a:gd name="T3" fmla="*/ 59 h 1174"/>
                    <a:gd name="T4" fmla="*/ 849 w 1220"/>
                    <a:gd name="T5" fmla="*/ 417 h 1174"/>
                    <a:gd name="T6" fmla="*/ 810 w 1220"/>
                    <a:gd name="T7" fmla="*/ 446 h 1174"/>
                    <a:gd name="T8" fmla="*/ 527 w 1220"/>
                    <a:gd name="T9" fmla="*/ 446 h 1174"/>
                    <a:gd name="T10" fmla="*/ 527 w 1220"/>
                    <a:gd name="T11" fmla="*/ 931 h 1174"/>
                    <a:gd name="T12" fmla="*/ 446 w 1220"/>
                    <a:gd name="T13" fmla="*/ 1012 h 1174"/>
                    <a:gd name="T14" fmla="*/ 203 w 1220"/>
                    <a:gd name="T15" fmla="*/ 1012 h 1174"/>
                    <a:gd name="T16" fmla="*/ 203 w 1220"/>
                    <a:gd name="T17" fmla="*/ 1134 h 1174"/>
                    <a:gd name="T18" fmla="*/ 162 w 1220"/>
                    <a:gd name="T19" fmla="*/ 1174 h 1174"/>
                    <a:gd name="T20" fmla="*/ 41 w 1220"/>
                    <a:gd name="T21" fmla="*/ 1174 h 1174"/>
                    <a:gd name="T22" fmla="*/ 0 w 1220"/>
                    <a:gd name="T23" fmla="*/ 1134 h 1174"/>
                    <a:gd name="T24" fmla="*/ 0 w 1220"/>
                    <a:gd name="T25" fmla="*/ 769 h 1174"/>
                    <a:gd name="T26" fmla="*/ 41 w 1220"/>
                    <a:gd name="T27" fmla="*/ 729 h 1174"/>
                    <a:gd name="T28" fmla="*/ 162 w 1220"/>
                    <a:gd name="T29" fmla="*/ 729 h 1174"/>
                    <a:gd name="T30" fmla="*/ 203 w 1220"/>
                    <a:gd name="T31" fmla="*/ 769 h 1174"/>
                    <a:gd name="T32" fmla="*/ 203 w 1220"/>
                    <a:gd name="T33" fmla="*/ 931 h 1174"/>
                    <a:gd name="T34" fmla="*/ 405 w 1220"/>
                    <a:gd name="T35" fmla="*/ 931 h 1174"/>
                    <a:gd name="T36" fmla="*/ 446 w 1220"/>
                    <a:gd name="T37" fmla="*/ 891 h 1174"/>
                    <a:gd name="T38" fmla="*/ 446 w 1220"/>
                    <a:gd name="T39" fmla="*/ 446 h 1174"/>
                    <a:gd name="T40" fmla="*/ 81 w 1220"/>
                    <a:gd name="T41" fmla="*/ 446 h 1174"/>
                    <a:gd name="T42" fmla="*/ 41 w 1220"/>
                    <a:gd name="T43" fmla="*/ 405 h 1174"/>
                    <a:gd name="T44" fmla="*/ 41 w 1220"/>
                    <a:gd name="T45" fmla="*/ 41 h 1174"/>
                    <a:gd name="T46" fmla="*/ 81 w 1220"/>
                    <a:gd name="T47" fmla="*/ 0 h 1174"/>
                    <a:gd name="T48" fmla="*/ 972 w 1220"/>
                    <a:gd name="T49" fmla="*/ 0 h 1174"/>
                    <a:gd name="T50" fmla="*/ 1013 w 1220"/>
                    <a:gd name="T51" fmla="*/ 41 h 1174"/>
                    <a:gd name="T52" fmla="*/ 1008 w 1220"/>
                    <a:gd name="T53" fmla="*/ 59 h 1174"/>
                    <a:gd name="T54" fmla="*/ 1176 w 1220"/>
                    <a:gd name="T55" fmla="*/ 81 h 1174"/>
                    <a:gd name="T56" fmla="*/ 1059 w 1220"/>
                    <a:gd name="T57" fmla="*/ 81 h 1174"/>
                    <a:gd name="T58" fmla="*/ 934 w 1220"/>
                    <a:gd name="T59" fmla="*/ 365 h 1174"/>
                    <a:gd name="T60" fmla="*/ 1054 w 1220"/>
                    <a:gd name="T61" fmla="*/ 365 h 1174"/>
                    <a:gd name="T62" fmla="*/ 1120 w 1220"/>
                    <a:gd name="T63" fmla="*/ 327 h 1174"/>
                    <a:gd name="T64" fmla="*/ 1213 w 1220"/>
                    <a:gd name="T65" fmla="*/ 122 h 1174"/>
                    <a:gd name="T66" fmla="*/ 1176 w 1220"/>
                    <a:gd name="T67" fmla="*/ 81 h 1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20" h="1174">
                      <a:moveTo>
                        <a:pt x="1008" y="59"/>
                      </a:moveTo>
                      <a:cubicBezTo>
                        <a:pt x="1008" y="59"/>
                        <a:pt x="1008" y="59"/>
                        <a:pt x="1008" y="59"/>
                      </a:cubicBezTo>
                      <a:cubicBezTo>
                        <a:pt x="1008" y="59"/>
                        <a:pt x="858" y="398"/>
                        <a:pt x="849" y="417"/>
                      </a:cubicBezTo>
                      <a:cubicBezTo>
                        <a:pt x="841" y="437"/>
                        <a:pt x="829" y="446"/>
                        <a:pt x="810" y="446"/>
                      </a:cubicBezTo>
                      <a:cubicBezTo>
                        <a:pt x="527" y="446"/>
                        <a:pt x="527" y="446"/>
                        <a:pt x="527" y="446"/>
                      </a:cubicBezTo>
                      <a:cubicBezTo>
                        <a:pt x="527" y="931"/>
                        <a:pt x="527" y="931"/>
                        <a:pt x="527" y="931"/>
                      </a:cubicBezTo>
                      <a:cubicBezTo>
                        <a:pt x="527" y="976"/>
                        <a:pt x="490" y="1012"/>
                        <a:pt x="446" y="1012"/>
                      </a:cubicBezTo>
                      <a:cubicBezTo>
                        <a:pt x="203" y="1012"/>
                        <a:pt x="203" y="1012"/>
                        <a:pt x="203" y="1012"/>
                      </a:cubicBezTo>
                      <a:cubicBezTo>
                        <a:pt x="203" y="1134"/>
                        <a:pt x="203" y="1134"/>
                        <a:pt x="203" y="1134"/>
                      </a:cubicBezTo>
                      <a:cubicBezTo>
                        <a:pt x="203" y="1156"/>
                        <a:pt x="185" y="1174"/>
                        <a:pt x="162" y="1174"/>
                      </a:cubicBezTo>
                      <a:cubicBezTo>
                        <a:pt x="41" y="1174"/>
                        <a:pt x="41" y="1174"/>
                        <a:pt x="41" y="1174"/>
                      </a:cubicBezTo>
                      <a:cubicBezTo>
                        <a:pt x="19" y="1174"/>
                        <a:pt x="0" y="1156"/>
                        <a:pt x="0" y="1134"/>
                      </a:cubicBezTo>
                      <a:cubicBezTo>
                        <a:pt x="0" y="769"/>
                        <a:pt x="0" y="769"/>
                        <a:pt x="0" y="769"/>
                      </a:cubicBezTo>
                      <a:cubicBezTo>
                        <a:pt x="0" y="747"/>
                        <a:pt x="19" y="729"/>
                        <a:pt x="41" y="729"/>
                      </a:cubicBezTo>
                      <a:cubicBezTo>
                        <a:pt x="162" y="729"/>
                        <a:pt x="162" y="729"/>
                        <a:pt x="162" y="729"/>
                      </a:cubicBezTo>
                      <a:cubicBezTo>
                        <a:pt x="185" y="729"/>
                        <a:pt x="203" y="747"/>
                        <a:pt x="203" y="769"/>
                      </a:cubicBezTo>
                      <a:cubicBezTo>
                        <a:pt x="203" y="931"/>
                        <a:pt x="203" y="931"/>
                        <a:pt x="203" y="931"/>
                      </a:cubicBezTo>
                      <a:cubicBezTo>
                        <a:pt x="405" y="931"/>
                        <a:pt x="405" y="931"/>
                        <a:pt x="405" y="931"/>
                      </a:cubicBezTo>
                      <a:cubicBezTo>
                        <a:pt x="428" y="931"/>
                        <a:pt x="446" y="913"/>
                        <a:pt x="446" y="891"/>
                      </a:cubicBezTo>
                      <a:cubicBezTo>
                        <a:pt x="446" y="446"/>
                        <a:pt x="446" y="446"/>
                        <a:pt x="446" y="446"/>
                      </a:cubicBezTo>
                      <a:cubicBezTo>
                        <a:pt x="81" y="446"/>
                        <a:pt x="81" y="446"/>
                        <a:pt x="81" y="446"/>
                      </a:cubicBezTo>
                      <a:cubicBezTo>
                        <a:pt x="59" y="446"/>
                        <a:pt x="41" y="427"/>
                        <a:pt x="41" y="405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18"/>
                        <a:pt x="59" y="0"/>
                        <a:pt x="81" y="0"/>
                      </a:cubicBezTo>
                      <a:cubicBezTo>
                        <a:pt x="972" y="0"/>
                        <a:pt x="972" y="0"/>
                        <a:pt x="972" y="0"/>
                      </a:cubicBezTo>
                      <a:cubicBezTo>
                        <a:pt x="994" y="0"/>
                        <a:pt x="1013" y="18"/>
                        <a:pt x="1013" y="41"/>
                      </a:cubicBezTo>
                      <a:cubicBezTo>
                        <a:pt x="1013" y="47"/>
                        <a:pt x="1011" y="53"/>
                        <a:pt x="1008" y="59"/>
                      </a:cubicBezTo>
                      <a:close/>
                      <a:moveTo>
                        <a:pt x="1176" y="81"/>
                      </a:moveTo>
                      <a:cubicBezTo>
                        <a:pt x="1059" y="81"/>
                        <a:pt x="1059" y="81"/>
                        <a:pt x="1059" y="81"/>
                      </a:cubicBezTo>
                      <a:cubicBezTo>
                        <a:pt x="934" y="365"/>
                        <a:pt x="934" y="365"/>
                        <a:pt x="934" y="365"/>
                      </a:cubicBezTo>
                      <a:cubicBezTo>
                        <a:pt x="1054" y="365"/>
                        <a:pt x="1054" y="365"/>
                        <a:pt x="1054" y="365"/>
                      </a:cubicBezTo>
                      <a:cubicBezTo>
                        <a:pt x="1089" y="365"/>
                        <a:pt x="1105" y="357"/>
                        <a:pt x="1120" y="327"/>
                      </a:cubicBezTo>
                      <a:cubicBezTo>
                        <a:pt x="1213" y="122"/>
                        <a:pt x="1213" y="122"/>
                        <a:pt x="1213" y="122"/>
                      </a:cubicBezTo>
                      <a:cubicBezTo>
                        <a:pt x="1220" y="106"/>
                        <a:pt x="1210" y="81"/>
                        <a:pt x="1176" y="81"/>
                      </a:cubicBezTo>
                      <a:close/>
                    </a:path>
                  </a:pathLst>
                </a:custGeom>
                <a:grpFill/>
                <a:ln w="10795" cap="flat" cmpd="sng" algn="ctr">
                  <a:solidFill>
                    <a:srgbClr val="008E9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905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  <p:sp>
              <p:nvSpPr>
                <p:cNvPr id="346" name="Oval 538"/>
                <p:cNvSpPr>
                  <a:spLocks noChangeArrowheads="1"/>
                </p:cNvSpPr>
                <p:nvPr/>
              </p:nvSpPr>
              <p:spPr bwMode="auto">
                <a:xfrm>
                  <a:off x="4176092" y="2976595"/>
                  <a:ext cx="107002" cy="107675"/>
                </a:xfrm>
                <a:prstGeom prst="ellipse">
                  <a:avLst/>
                </a:prstGeom>
                <a:grpFill/>
                <a:ln w="10795" cap="flat" cmpd="sng" algn="ctr">
                  <a:solidFill>
                    <a:srgbClr val="008E9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905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313" name="Group 505"/>
              <p:cNvGrpSpPr/>
              <p:nvPr/>
            </p:nvGrpSpPr>
            <p:grpSpPr>
              <a:xfrm>
                <a:off x="7592274" y="9588860"/>
                <a:ext cx="633786" cy="502163"/>
                <a:chOff x="7579046" y="2990494"/>
                <a:chExt cx="1097280" cy="877012"/>
              </a:xfrm>
              <a:solidFill>
                <a:schemeClr val="bg1"/>
              </a:solidFill>
            </p:grpSpPr>
            <p:sp>
              <p:nvSpPr>
                <p:cNvPr id="330" name="Oval 522"/>
                <p:cNvSpPr>
                  <a:spLocks noChangeArrowheads="1"/>
                </p:cNvSpPr>
                <p:nvPr/>
              </p:nvSpPr>
              <p:spPr bwMode="auto">
                <a:xfrm>
                  <a:off x="7945483" y="2990494"/>
                  <a:ext cx="363730" cy="363730"/>
                </a:xfrm>
                <a:prstGeom prst="ellipse">
                  <a:avLst/>
                </a:prstGeom>
                <a:grpFill/>
                <a:ln w="3175">
                  <a:solidFill>
                    <a:srgbClr val="008E9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04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31" name="Group 523"/>
                <p:cNvGrpSpPr/>
                <p:nvPr/>
              </p:nvGrpSpPr>
              <p:grpSpPr>
                <a:xfrm>
                  <a:off x="7579046" y="3078128"/>
                  <a:ext cx="1097280" cy="789378"/>
                  <a:chOff x="7579046" y="3078128"/>
                  <a:chExt cx="1097280" cy="789378"/>
                </a:xfrm>
                <a:grpFill/>
              </p:grpSpPr>
              <p:sp>
                <p:nvSpPr>
                  <p:cNvPr id="332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8033116" y="3078128"/>
                    <a:ext cx="188124" cy="18914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3" name="Freeform 320"/>
                  <p:cNvSpPr>
                    <a:spLocks/>
                  </p:cNvSpPr>
                  <p:nvPr/>
                </p:nvSpPr>
                <p:spPr bwMode="auto">
                  <a:xfrm>
                    <a:off x="8084884" y="3129896"/>
                    <a:ext cx="84927" cy="393505"/>
                  </a:xfrm>
                  <a:custGeom>
                    <a:avLst/>
                    <a:gdLst>
                      <a:gd name="T0" fmla="*/ 94 w 94"/>
                      <a:gd name="T1" fmla="*/ 47 h 435"/>
                      <a:gd name="T2" fmla="*/ 47 w 94"/>
                      <a:gd name="T3" fmla="*/ 0 h 435"/>
                      <a:gd name="T4" fmla="*/ 0 w 94"/>
                      <a:gd name="T5" fmla="*/ 47 h 435"/>
                      <a:gd name="T6" fmla="*/ 29 w 94"/>
                      <a:gd name="T7" fmla="*/ 91 h 435"/>
                      <a:gd name="T8" fmla="*/ 29 w 94"/>
                      <a:gd name="T9" fmla="*/ 435 h 435"/>
                      <a:gd name="T10" fmla="*/ 66 w 94"/>
                      <a:gd name="T11" fmla="*/ 435 h 435"/>
                      <a:gd name="T12" fmla="*/ 66 w 94"/>
                      <a:gd name="T13" fmla="*/ 91 h 435"/>
                      <a:gd name="T14" fmla="*/ 94 w 94"/>
                      <a:gd name="T15" fmla="*/ 47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4" h="435">
                        <a:moveTo>
                          <a:pt x="94" y="47"/>
                        </a:moveTo>
                        <a:cubicBezTo>
                          <a:pt x="94" y="21"/>
                          <a:pt x="73" y="0"/>
                          <a:pt x="47" y="0"/>
                        </a:cubicBezTo>
                        <a:cubicBezTo>
                          <a:pt x="21" y="0"/>
                          <a:pt x="0" y="21"/>
                          <a:pt x="0" y="47"/>
                        </a:cubicBezTo>
                        <a:cubicBezTo>
                          <a:pt x="0" y="67"/>
                          <a:pt x="12" y="83"/>
                          <a:pt x="29" y="91"/>
                        </a:cubicBezTo>
                        <a:cubicBezTo>
                          <a:pt x="29" y="435"/>
                          <a:pt x="29" y="435"/>
                          <a:pt x="29" y="435"/>
                        </a:cubicBezTo>
                        <a:cubicBezTo>
                          <a:pt x="66" y="435"/>
                          <a:pt x="66" y="435"/>
                          <a:pt x="66" y="435"/>
                        </a:cubicBezTo>
                        <a:cubicBezTo>
                          <a:pt x="66" y="91"/>
                          <a:pt x="66" y="91"/>
                          <a:pt x="66" y="91"/>
                        </a:cubicBezTo>
                        <a:cubicBezTo>
                          <a:pt x="83" y="83"/>
                          <a:pt x="94" y="67"/>
                          <a:pt x="94" y="47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4" name="Rectangle 526"/>
                  <p:cNvSpPr>
                    <a:spLocks noChangeArrowheads="1"/>
                  </p:cNvSpPr>
                  <p:nvPr/>
                </p:nvSpPr>
                <p:spPr bwMode="auto">
                  <a:xfrm>
                    <a:off x="7734689" y="3481783"/>
                    <a:ext cx="127559" cy="364068"/>
                  </a:xfrm>
                  <a:prstGeom prst="rect">
                    <a:avLst/>
                  </a:pr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5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8392109" y="3481783"/>
                    <a:ext cx="128574" cy="364068"/>
                  </a:xfrm>
                  <a:prstGeom prst="rect">
                    <a:avLst/>
                  </a:pr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6" name="Freeform 333"/>
                  <p:cNvSpPr>
                    <a:spLocks/>
                  </p:cNvSpPr>
                  <p:nvPr/>
                </p:nvSpPr>
                <p:spPr bwMode="auto">
                  <a:xfrm>
                    <a:off x="7862248" y="3460129"/>
                    <a:ext cx="529861" cy="407377"/>
                  </a:xfrm>
                  <a:custGeom>
                    <a:avLst/>
                    <a:gdLst>
                      <a:gd name="T0" fmla="*/ 443 w 586"/>
                      <a:gd name="T1" fmla="*/ 58 h 450"/>
                      <a:gd name="T2" fmla="*/ 293 w 586"/>
                      <a:gd name="T3" fmla="*/ 0 h 450"/>
                      <a:gd name="T4" fmla="*/ 143 w 586"/>
                      <a:gd name="T5" fmla="*/ 58 h 450"/>
                      <a:gd name="T6" fmla="*/ 0 w 586"/>
                      <a:gd name="T7" fmla="*/ 58 h 450"/>
                      <a:gd name="T8" fmla="*/ 0 w 586"/>
                      <a:gd name="T9" fmla="*/ 222 h 450"/>
                      <a:gd name="T10" fmla="*/ 0 w 586"/>
                      <a:gd name="T11" fmla="*/ 392 h 450"/>
                      <a:gd name="T12" fmla="*/ 143 w 586"/>
                      <a:gd name="T13" fmla="*/ 392 h 450"/>
                      <a:gd name="T14" fmla="*/ 293 w 586"/>
                      <a:gd name="T15" fmla="*/ 450 h 450"/>
                      <a:gd name="T16" fmla="*/ 443 w 586"/>
                      <a:gd name="T17" fmla="*/ 392 h 450"/>
                      <a:gd name="T18" fmla="*/ 586 w 586"/>
                      <a:gd name="T19" fmla="*/ 392 h 450"/>
                      <a:gd name="T20" fmla="*/ 586 w 586"/>
                      <a:gd name="T21" fmla="*/ 222 h 450"/>
                      <a:gd name="T22" fmla="*/ 586 w 586"/>
                      <a:gd name="T23" fmla="*/ 58 h 450"/>
                      <a:gd name="T24" fmla="*/ 443 w 586"/>
                      <a:gd name="T25" fmla="*/ 58 h 4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86" h="450">
                        <a:moveTo>
                          <a:pt x="443" y="58"/>
                        </a:moveTo>
                        <a:cubicBezTo>
                          <a:pt x="403" y="22"/>
                          <a:pt x="351" y="0"/>
                          <a:pt x="293" y="0"/>
                        </a:cubicBezTo>
                        <a:cubicBezTo>
                          <a:pt x="235" y="0"/>
                          <a:pt x="183" y="22"/>
                          <a:pt x="143" y="58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222"/>
                          <a:pt x="0" y="222"/>
                          <a:pt x="0" y="222"/>
                        </a:cubicBezTo>
                        <a:cubicBezTo>
                          <a:pt x="0" y="392"/>
                          <a:pt x="0" y="392"/>
                          <a:pt x="0" y="392"/>
                        </a:cubicBezTo>
                        <a:cubicBezTo>
                          <a:pt x="143" y="392"/>
                          <a:pt x="143" y="392"/>
                          <a:pt x="143" y="392"/>
                        </a:cubicBezTo>
                        <a:cubicBezTo>
                          <a:pt x="183" y="428"/>
                          <a:pt x="235" y="450"/>
                          <a:pt x="293" y="450"/>
                        </a:cubicBezTo>
                        <a:cubicBezTo>
                          <a:pt x="351" y="450"/>
                          <a:pt x="403" y="428"/>
                          <a:pt x="443" y="392"/>
                        </a:cubicBezTo>
                        <a:cubicBezTo>
                          <a:pt x="586" y="392"/>
                          <a:pt x="586" y="392"/>
                          <a:pt x="586" y="392"/>
                        </a:cubicBezTo>
                        <a:cubicBezTo>
                          <a:pt x="586" y="222"/>
                          <a:pt x="586" y="222"/>
                          <a:pt x="586" y="222"/>
                        </a:cubicBezTo>
                        <a:cubicBezTo>
                          <a:pt x="586" y="58"/>
                          <a:pt x="586" y="58"/>
                          <a:pt x="586" y="58"/>
                        </a:cubicBezTo>
                        <a:lnTo>
                          <a:pt x="443" y="5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7" name="Freeform 334"/>
                  <p:cNvSpPr>
                    <a:spLocks noEditPoints="1"/>
                  </p:cNvSpPr>
                  <p:nvPr/>
                </p:nvSpPr>
                <p:spPr bwMode="auto">
                  <a:xfrm>
                    <a:off x="7945483" y="3481783"/>
                    <a:ext cx="363730" cy="364068"/>
                  </a:xfrm>
                  <a:custGeom>
                    <a:avLst/>
                    <a:gdLst>
                      <a:gd name="T0" fmla="*/ 396 w 402"/>
                      <a:gd name="T1" fmla="*/ 220 h 402"/>
                      <a:gd name="T2" fmla="*/ 402 w 402"/>
                      <a:gd name="T3" fmla="*/ 201 h 402"/>
                      <a:gd name="T4" fmla="*/ 396 w 402"/>
                      <a:gd name="T5" fmla="*/ 182 h 402"/>
                      <a:gd name="T6" fmla="*/ 220 w 402"/>
                      <a:gd name="T7" fmla="*/ 7 h 402"/>
                      <a:gd name="T8" fmla="*/ 201 w 402"/>
                      <a:gd name="T9" fmla="*/ 0 h 402"/>
                      <a:gd name="T10" fmla="*/ 182 w 402"/>
                      <a:gd name="T11" fmla="*/ 7 h 402"/>
                      <a:gd name="T12" fmla="*/ 7 w 402"/>
                      <a:gd name="T13" fmla="*/ 182 h 402"/>
                      <a:gd name="T14" fmla="*/ 0 w 402"/>
                      <a:gd name="T15" fmla="*/ 201 h 402"/>
                      <a:gd name="T16" fmla="*/ 7 w 402"/>
                      <a:gd name="T17" fmla="*/ 220 h 402"/>
                      <a:gd name="T18" fmla="*/ 182 w 402"/>
                      <a:gd name="T19" fmla="*/ 395 h 402"/>
                      <a:gd name="T20" fmla="*/ 201 w 402"/>
                      <a:gd name="T21" fmla="*/ 402 h 402"/>
                      <a:gd name="T22" fmla="*/ 220 w 402"/>
                      <a:gd name="T23" fmla="*/ 395 h 402"/>
                      <a:gd name="T24" fmla="*/ 396 w 402"/>
                      <a:gd name="T25" fmla="*/ 220 h 402"/>
                      <a:gd name="T26" fmla="*/ 348 w 402"/>
                      <a:gd name="T27" fmla="*/ 183 h 402"/>
                      <a:gd name="T28" fmla="*/ 348 w 402"/>
                      <a:gd name="T29" fmla="*/ 183 h 402"/>
                      <a:gd name="T30" fmla="*/ 257 w 402"/>
                      <a:gd name="T31" fmla="*/ 183 h 402"/>
                      <a:gd name="T32" fmla="*/ 219 w 402"/>
                      <a:gd name="T33" fmla="*/ 145 h 402"/>
                      <a:gd name="T34" fmla="*/ 219 w 402"/>
                      <a:gd name="T35" fmla="*/ 54 h 402"/>
                      <a:gd name="T36" fmla="*/ 220 w 402"/>
                      <a:gd name="T37" fmla="*/ 54 h 402"/>
                      <a:gd name="T38" fmla="*/ 348 w 402"/>
                      <a:gd name="T39" fmla="*/ 183 h 402"/>
                      <a:gd name="T40" fmla="*/ 183 w 402"/>
                      <a:gd name="T41" fmla="*/ 54 h 402"/>
                      <a:gd name="T42" fmla="*/ 183 w 402"/>
                      <a:gd name="T43" fmla="*/ 54 h 402"/>
                      <a:gd name="T44" fmla="*/ 183 w 402"/>
                      <a:gd name="T45" fmla="*/ 145 h 402"/>
                      <a:gd name="T46" fmla="*/ 145 w 402"/>
                      <a:gd name="T47" fmla="*/ 183 h 402"/>
                      <a:gd name="T48" fmla="*/ 54 w 402"/>
                      <a:gd name="T49" fmla="*/ 183 h 402"/>
                      <a:gd name="T50" fmla="*/ 54 w 402"/>
                      <a:gd name="T51" fmla="*/ 183 h 402"/>
                      <a:gd name="T52" fmla="*/ 183 w 402"/>
                      <a:gd name="T53" fmla="*/ 54 h 402"/>
                      <a:gd name="T54" fmla="*/ 54 w 402"/>
                      <a:gd name="T55" fmla="*/ 219 h 402"/>
                      <a:gd name="T56" fmla="*/ 54 w 402"/>
                      <a:gd name="T57" fmla="*/ 219 h 402"/>
                      <a:gd name="T58" fmla="*/ 145 w 402"/>
                      <a:gd name="T59" fmla="*/ 219 h 402"/>
                      <a:gd name="T60" fmla="*/ 183 w 402"/>
                      <a:gd name="T61" fmla="*/ 257 h 402"/>
                      <a:gd name="T62" fmla="*/ 183 w 402"/>
                      <a:gd name="T63" fmla="*/ 348 h 402"/>
                      <a:gd name="T64" fmla="*/ 183 w 402"/>
                      <a:gd name="T65" fmla="*/ 348 h 402"/>
                      <a:gd name="T66" fmla="*/ 54 w 402"/>
                      <a:gd name="T67" fmla="*/ 219 h 402"/>
                      <a:gd name="T68" fmla="*/ 220 w 402"/>
                      <a:gd name="T69" fmla="*/ 348 h 402"/>
                      <a:gd name="T70" fmla="*/ 219 w 402"/>
                      <a:gd name="T71" fmla="*/ 348 h 402"/>
                      <a:gd name="T72" fmla="*/ 219 w 402"/>
                      <a:gd name="T73" fmla="*/ 257 h 402"/>
                      <a:gd name="T74" fmla="*/ 257 w 402"/>
                      <a:gd name="T75" fmla="*/ 219 h 402"/>
                      <a:gd name="T76" fmla="*/ 348 w 402"/>
                      <a:gd name="T77" fmla="*/ 219 h 402"/>
                      <a:gd name="T78" fmla="*/ 348 w 402"/>
                      <a:gd name="T79" fmla="*/ 219 h 402"/>
                      <a:gd name="T80" fmla="*/ 220 w 402"/>
                      <a:gd name="T81" fmla="*/ 348 h 4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02" h="402">
                        <a:moveTo>
                          <a:pt x="396" y="220"/>
                        </a:moveTo>
                        <a:cubicBezTo>
                          <a:pt x="400" y="215"/>
                          <a:pt x="402" y="208"/>
                          <a:pt x="402" y="201"/>
                        </a:cubicBezTo>
                        <a:cubicBezTo>
                          <a:pt x="402" y="194"/>
                          <a:pt x="400" y="187"/>
                          <a:pt x="396" y="182"/>
                        </a:cubicBezTo>
                        <a:cubicBezTo>
                          <a:pt x="387" y="89"/>
                          <a:pt x="313" y="15"/>
                          <a:pt x="220" y="7"/>
                        </a:cubicBezTo>
                        <a:cubicBezTo>
                          <a:pt x="215" y="2"/>
                          <a:pt x="208" y="0"/>
                          <a:pt x="201" y="0"/>
                        </a:cubicBezTo>
                        <a:cubicBezTo>
                          <a:pt x="194" y="0"/>
                          <a:pt x="187" y="2"/>
                          <a:pt x="182" y="7"/>
                        </a:cubicBezTo>
                        <a:cubicBezTo>
                          <a:pt x="89" y="15"/>
                          <a:pt x="16" y="89"/>
                          <a:pt x="7" y="182"/>
                        </a:cubicBezTo>
                        <a:cubicBezTo>
                          <a:pt x="3" y="187"/>
                          <a:pt x="0" y="194"/>
                          <a:pt x="0" y="201"/>
                        </a:cubicBezTo>
                        <a:cubicBezTo>
                          <a:pt x="0" y="208"/>
                          <a:pt x="3" y="215"/>
                          <a:pt x="7" y="220"/>
                        </a:cubicBezTo>
                        <a:cubicBezTo>
                          <a:pt x="16" y="313"/>
                          <a:pt x="89" y="386"/>
                          <a:pt x="182" y="395"/>
                        </a:cubicBezTo>
                        <a:cubicBezTo>
                          <a:pt x="187" y="400"/>
                          <a:pt x="194" y="402"/>
                          <a:pt x="201" y="402"/>
                        </a:cubicBezTo>
                        <a:cubicBezTo>
                          <a:pt x="208" y="402"/>
                          <a:pt x="215" y="400"/>
                          <a:pt x="220" y="395"/>
                        </a:cubicBezTo>
                        <a:cubicBezTo>
                          <a:pt x="313" y="386"/>
                          <a:pt x="387" y="313"/>
                          <a:pt x="396" y="220"/>
                        </a:cubicBezTo>
                        <a:close/>
                        <a:moveTo>
                          <a:pt x="348" y="183"/>
                        </a:moveTo>
                        <a:cubicBezTo>
                          <a:pt x="348" y="183"/>
                          <a:pt x="348" y="183"/>
                          <a:pt x="348" y="183"/>
                        </a:cubicBezTo>
                        <a:cubicBezTo>
                          <a:pt x="257" y="183"/>
                          <a:pt x="257" y="183"/>
                          <a:pt x="257" y="183"/>
                        </a:cubicBezTo>
                        <a:cubicBezTo>
                          <a:pt x="251" y="165"/>
                          <a:pt x="237" y="151"/>
                          <a:pt x="219" y="145"/>
                        </a:cubicBezTo>
                        <a:cubicBezTo>
                          <a:pt x="219" y="54"/>
                          <a:pt x="219" y="54"/>
                          <a:pt x="219" y="54"/>
                        </a:cubicBezTo>
                        <a:cubicBezTo>
                          <a:pt x="219" y="54"/>
                          <a:pt x="220" y="54"/>
                          <a:pt x="220" y="54"/>
                        </a:cubicBezTo>
                        <a:cubicBezTo>
                          <a:pt x="287" y="62"/>
                          <a:pt x="340" y="116"/>
                          <a:pt x="348" y="183"/>
                        </a:cubicBezTo>
                        <a:close/>
                        <a:moveTo>
                          <a:pt x="183" y="54"/>
                        </a:moveTo>
                        <a:cubicBezTo>
                          <a:pt x="183" y="54"/>
                          <a:pt x="183" y="54"/>
                          <a:pt x="183" y="54"/>
                        </a:cubicBezTo>
                        <a:cubicBezTo>
                          <a:pt x="183" y="145"/>
                          <a:pt x="183" y="145"/>
                          <a:pt x="183" y="145"/>
                        </a:cubicBezTo>
                        <a:cubicBezTo>
                          <a:pt x="165" y="151"/>
                          <a:pt x="151" y="165"/>
                          <a:pt x="145" y="183"/>
                        </a:cubicBezTo>
                        <a:cubicBezTo>
                          <a:pt x="54" y="183"/>
                          <a:pt x="54" y="183"/>
                          <a:pt x="54" y="183"/>
                        </a:cubicBezTo>
                        <a:cubicBezTo>
                          <a:pt x="54" y="183"/>
                          <a:pt x="54" y="183"/>
                          <a:pt x="54" y="183"/>
                        </a:cubicBezTo>
                        <a:cubicBezTo>
                          <a:pt x="63" y="116"/>
                          <a:pt x="116" y="62"/>
                          <a:pt x="183" y="54"/>
                        </a:cubicBezTo>
                        <a:close/>
                        <a:moveTo>
                          <a:pt x="54" y="219"/>
                        </a:moveTo>
                        <a:cubicBezTo>
                          <a:pt x="54" y="219"/>
                          <a:pt x="54" y="219"/>
                          <a:pt x="54" y="219"/>
                        </a:cubicBezTo>
                        <a:cubicBezTo>
                          <a:pt x="145" y="219"/>
                          <a:pt x="145" y="219"/>
                          <a:pt x="145" y="219"/>
                        </a:cubicBezTo>
                        <a:cubicBezTo>
                          <a:pt x="151" y="237"/>
                          <a:pt x="165" y="251"/>
                          <a:pt x="183" y="257"/>
                        </a:cubicBezTo>
                        <a:cubicBezTo>
                          <a:pt x="183" y="348"/>
                          <a:pt x="183" y="348"/>
                          <a:pt x="183" y="348"/>
                        </a:cubicBezTo>
                        <a:cubicBezTo>
                          <a:pt x="183" y="348"/>
                          <a:pt x="183" y="348"/>
                          <a:pt x="183" y="348"/>
                        </a:cubicBezTo>
                        <a:cubicBezTo>
                          <a:pt x="116" y="340"/>
                          <a:pt x="63" y="286"/>
                          <a:pt x="54" y="219"/>
                        </a:cubicBezTo>
                        <a:close/>
                        <a:moveTo>
                          <a:pt x="220" y="348"/>
                        </a:moveTo>
                        <a:cubicBezTo>
                          <a:pt x="220" y="348"/>
                          <a:pt x="219" y="348"/>
                          <a:pt x="219" y="348"/>
                        </a:cubicBezTo>
                        <a:cubicBezTo>
                          <a:pt x="219" y="257"/>
                          <a:pt x="219" y="257"/>
                          <a:pt x="219" y="257"/>
                        </a:cubicBezTo>
                        <a:cubicBezTo>
                          <a:pt x="237" y="251"/>
                          <a:pt x="251" y="237"/>
                          <a:pt x="257" y="219"/>
                        </a:cubicBezTo>
                        <a:cubicBezTo>
                          <a:pt x="348" y="219"/>
                          <a:pt x="348" y="219"/>
                          <a:pt x="348" y="219"/>
                        </a:cubicBezTo>
                        <a:cubicBezTo>
                          <a:pt x="348" y="219"/>
                          <a:pt x="348" y="219"/>
                          <a:pt x="348" y="219"/>
                        </a:cubicBezTo>
                        <a:cubicBezTo>
                          <a:pt x="340" y="286"/>
                          <a:pt x="287" y="340"/>
                          <a:pt x="220" y="34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8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8520683" y="3529153"/>
                    <a:ext cx="155643" cy="269668"/>
                  </a:xfrm>
                  <a:prstGeom prst="rect">
                    <a:avLst/>
                  </a:pr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9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8520683" y="3529153"/>
                    <a:ext cx="29775" cy="269668"/>
                  </a:xfrm>
                  <a:prstGeom prst="rect">
                    <a:avLst/>
                  </a:pr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0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7579046" y="3529153"/>
                    <a:ext cx="155643" cy="269668"/>
                  </a:xfrm>
                  <a:prstGeom prst="rect">
                    <a:avLst/>
                  </a:pr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1" name="Rectangle 533"/>
                  <p:cNvSpPr>
                    <a:spLocks noChangeArrowheads="1"/>
                  </p:cNvSpPr>
                  <p:nvPr/>
                </p:nvSpPr>
                <p:spPr bwMode="auto">
                  <a:xfrm>
                    <a:off x="7703898" y="3529153"/>
                    <a:ext cx="30790" cy="269668"/>
                  </a:xfrm>
                  <a:prstGeom prst="rect">
                    <a:avLst/>
                  </a:pr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2" name="Rectangle 534"/>
                  <p:cNvSpPr>
                    <a:spLocks noChangeArrowheads="1"/>
                  </p:cNvSpPr>
                  <p:nvPr/>
                </p:nvSpPr>
                <p:spPr bwMode="auto">
                  <a:xfrm>
                    <a:off x="7862248" y="3512573"/>
                    <a:ext cx="30790" cy="302488"/>
                  </a:xfrm>
                  <a:prstGeom prst="rect">
                    <a:avLst/>
                  </a:pr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3" name="Rectangle 535"/>
                  <p:cNvSpPr>
                    <a:spLocks noChangeArrowheads="1"/>
                  </p:cNvSpPr>
                  <p:nvPr/>
                </p:nvSpPr>
                <p:spPr bwMode="auto">
                  <a:xfrm>
                    <a:off x="8361657" y="3512573"/>
                    <a:ext cx="30452" cy="302488"/>
                  </a:xfrm>
                  <a:prstGeom prst="rect">
                    <a:avLst/>
                  </a:pr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4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8093681" y="3630320"/>
                    <a:ext cx="66994" cy="66994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8E9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4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315" name="Straight Connector 263"/>
              <p:cNvCxnSpPr>
                <a:cxnSpLocks noChangeShapeType="1"/>
                <a:stCxn id="314" idx="0"/>
                <a:endCxn id="348" idx="3"/>
              </p:cNvCxnSpPr>
              <p:nvPr/>
            </p:nvCxnSpPr>
            <p:spPr bwMode="auto">
              <a:xfrm flipH="1" flipV="1">
                <a:off x="7785012" y="9102288"/>
                <a:ext cx="1072309" cy="443469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6" name="Straight Connector 263"/>
              <p:cNvCxnSpPr>
                <a:cxnSpLocks noChangeShapeType="1"/>
                <a:stCxn id="348" idx="5"/>
                <a:endCxn id="330" idx="6"/>
              </p:cNvCxnSpPr>
              <p:nvPr/>
            </p:nvCxnSpPr>
            <p:spPr bwMode="auto">
              <a:xfrm>
                <a:off x="7657362" y="9229407"/>
                <a:ext cx="356654" cy="463586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17" name="Group 509"/>
              <p:cNvGrpSpPr>
                <a:grpSpLocks noChangeAspect="1"/>
              </p:cNvGrpSpPr>
              <p:nvPr/>
            </p:nvGrpSpPr>
            <p:grpSpPr>
              <a:xfrm>
                <a:off x="7096169" y="9493739"/>
                <a:ext cx="296940" cy="788109"/>
                <a:chOff x="7116424" y="3051847"/>
                <a:chExt cx="669930" cy="1778064"/>
              </a:xfrm>
            </p:grpSpPr>
            <p:sp>
              <p:nvSpPr>
                <p:cNvPr id="320" name="Oval 512"/>
                <p:cNvSpPr/>
                <p:nvPr/>
              </p:nvSpPr>
              <p:spPr>
                <a:xfrm>
                  <a:off x="7116424" y="4217585"/>
                  <a:ext cx="669930" cy="612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05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1" name="Oval 513"/>
                <p:cNvSpPr/>
                <p:nvPr/>
              </p:nvSpPr>
              <p:spPr>
                <a:xfrm>
                  <a:off x="7339513" y="3051847"/>
                  <a:ext cx="219095" cy="1771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05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22" name="Group 514"/>
                <p:cNvGrpSpPr/>
                <p:nvPr/>
              </p:nvGrpSpPr>
              <p:grpSpPr>
                <a:xfrm>
                  <a:off x="7335574" y="3137406"/>
                  <a:ext cx="227088" cy="1129140"/>
                  <a:chOff x="7664388" y="3202459"/>
                  <a:chExt cx="227088" cy="1129140"/>
                </a:xfrm>
              </p:grpSpPr>
              <p:sp>
                <p:nvSpPr>
                  <p:cNvPr id="323" name="Rectangle 515"/>
                  <p:cNvSpPr/>
                  <p:nvPr/>
                </p:nvSpPr>
                <p:spPr>
                  <a:xfrm>
                    <a:off x="7664388" y="3202459"/>
                    <a:ext cx="69895" cy="11291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5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4" name="Rectangle 516"/>
                  <p:cNvSpPr/>
                  <p:nvPr/>
                </p:nvSpPr>
                <p:spPr>
                  <a:xfrm>
                    <a:off x="7726534" y="4187031"/>
                    <a:ext cx="156454" cy="1438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5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5" name="Rectangle 517"/>
                  <p:cNvSpPr/>
                  <p:nvPr/>
                </p:nvSpPr>
                <p:spPr>
                  <a:xfrm>
                    <a:off x="7729125" y="4000911"/>
                    <a:ext cx="156454" cy="1438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5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6" name="Rectangle 518"/>
                  <p:cNvSpPr/>
                  <p:nvPr/>
                </p:nvSpPr>
                <p:spPr>
                  <a:xfrm>
                    <a:off x="7735022" y="3809790"/>
                    <a:ext cx="156454" cy="1438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5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7" name="Rectangle 519"/>
                  <p:cNvSpPr/>
                  <p:nvPr/>
                </p:nvSpPr>
                <p:spPr>
                  <a:xfrm>
                    <a:off x="7730968" y="3623536"/>
                    <a:ext cx="156454" cy="1438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5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8" name="Rectangle 520"/>
                  <p:cNvSpPr/>
                  <p:nvPr/>
                </p:nvSpPr>
                <p:spPr>
                  <a:xfrm>
                    <a:off x="7725700" y="3433431"/>
                    <a:ext cx="156454" cy="1438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5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9" name="Rectangle 521"/>
                  <p:cNvSpPr/>
                  <p:nvPr/>
                </p:nvSpPr>
                <p:spPr>
                  <a:xfrm>
                    <a:off x="7731840" y="3202459"/>
                    <a:ext cx="156454" cy="1836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905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318" name="Straight Connector 263"/>
              <p:cNvCxnSpPr>
                <a:cxnSpLocks noChangeShapeType="1"/>
                <a:stCxn id="320" idx="5"/>
                <a:endCxn id="336" idx="7"/>
              </p:cNvCxnSpPr>
              <p:nvPr/>
            </p:nvCxnSpPr>
            <p:spPr bwMode="auto">
              <a:xfrm flipV="1">
                <a:off x="7349623" y="10091023"/>
                <a:ext cx="559251" cy="151078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9" name="Straight Connector 263"/>
              <p:cNvCxnSpPr>
                <a:cxnSpLocks noChangeShapeType="1"/>
                <a:stCxn id="320" idx="7"/>
                <a:endCxn id="354" idx="2"/>
              </p:cNvCxnSpPr>
              <p:nvPr/>
            </p:nvCxnSpPr>
            <p:spPr bwMode="auto">
              <a:xfrm flipV="1">
                <a:off x="7349623" y="8627418"/>
                <a:ext cx="885564" cy="1422770"/>
              </a:xfrm>
              <a:prstGeom prst="line">
                <a:avLst/>
              </a:prstGeom>
              <a:noFill/>
              <a:ln w="12700" algn="ctr">
                <a:solidFill>
                  <a:srgbClr val="FFFFFF">
                    <a:alpha val="50195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314" name="Picture 506"/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52" t="-3444" r="29406" b="-2145"/>
              <a:stretch/>
            </p:blipFill>
            <p:spPr>
              <a:xfrm>
                <a:off x="8622631" y="9545757"/>
                <a:ext cx="469380" cy="705458"/>
              </a:xfrm>
              <a:prstGeom prst="rect">
                <a:avLst/>
              </a:prstGeom>
            </p:spPr>
          </p:pic>
        </p:grpSp>
        <p:grpSp>
          <p:nvGrpSpPr>
            <p:cNvPr id="252" name="Gruppieren 251"/>
            <p:cNvGrpSpPr/>
            <p:nvPr/>
          </p:nvGrpSpPr>
          <p:grpSpPr>
            <a:xfrm>
              <a:off x="8783509" y="4074780"/>
              <a:ext cx="1989811" cy="1078969"/>
              <a:chOff x="8214454" y="3756563"/>
              <a:chExt cx="1880475" cy="1019682"/>
            </a:xfrm>
          </p:grpSpPr>
          <p:sp>
            <p:nvSpPr>
              <p:cNvPr id="300" name="Ellipse 299"/>
              <p:cNvSpPr/>
              <p:nvPr/>
            </p:nvSpPr>
            <p:spPr>
              <a:xfrm>
                <a:off x="8214454" y="3756563"/>
                <a:ext cx="1880475" cy="1019682"/>
              </a:xfrm>
              <a:prstGeom prst="ellipse">
                <a:avLst/>
              </a:prstGeom>
              <a:solidFill>
                <a:srgbClr val="BABD5A">
                  <a:alpha val="5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905" dirty="0" err="1">
                  <a:solidFill>
                    <a:srgbClr val="A0A0A3"/>
                  </a:solidFill>
                </a:endParaRPr>
              </a:p>
            </p:txBody>
          </p:sp>
          <p:pic>
            <p:nvPicPr>
              <p:cNvPr id="301" name="Picture 12" descr="Bildergebnis für OPC-UA transparent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8680" y="4454812"/>
                <a:ext cx="1002205" cy="185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57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4000" r="94778">
                            <a14:foregroundMark x1="44556" y1="19500" x2="47667" y2="19750"/>
                            <a14:foregroundMark x1="48000" y1="20250" x2="44889" y2="37250"/>
                            <a14:foregroundMark x1="51889" y1="27750" x2="51889" y2="36500"/>
                            <a14:foregroundMark x1="51889" y1="18750" x2="51889" y2="18750"/>
                            <a14:foregroundMark x1="56889" y1="26250" x2="55333" y2="31250"/>
                            <a14:foregroundMark x1="60222" y1="29750" x2="60222" y2="43500"/>
                            <a14:foregroundMark x1="64111" y1="23500" x2="64111" y2="39000"/>
                            <a14:foregroundMark x1="72889" y1="29500" x2="73000" y2="37500"/>
                            <a14:foregroundMark x1="80667" y1="31250" x2="80667" y2="37250"/>
                            <a14:foregroundMark x1="86556" y1="67500" x2="86778" y2="72000"/>
                            <a14:foregroundMark x1="81444" y1="63500" x2="80667" y2="72500"/>
                            <a14:foregroundMark x1="72778" y1="66250" x2="72889" y2="74500"/>
                            <a14:foregroundMark x1="68556" y1="65750" x2="69111" y2="73500"/>
                            <a14:foregroundMark x1="76889" y1="65500" x2="76889" y2="71250"/>
                            <a14:foregroundMark x1="90778" y1="68500" x2="90111" y2="63000"/>
                            <a14:foregroundMark x1="85444" y1="31500" x2="83778" y2="25750"/>
                            <a14:foregroundMark x1="77333" y1="33000" x2="76444" y2="27000"/>
                            <a14:foregroundMark x1="64667" y1="71750" x2="65333" y2="75500"/>
                            <a14:foregroundMark x1="60778" y1="64250" x2="61333" y2="73000"/>
                            <a14:foregroundMark x1="61111" y1="56250" x2="61111" y2="56250"/>
                            <a14:foregroundMark x1="57333" y1="75000" x2="57333" y2="55000"/>
                            <a14:foregroundMark x1="53000" y1="74750" x2="53222" y2="55250"/>
                            <a14:foregroundMark x1="49556" y1="75500" x2="47111" y2="57500"/>
                            <a14:foregroundMark x1="55111" y1="49000" x2="58000" y2="48750"/>
                            <a14:foregroundMark x1="43667" y1="77000" x2="46222" y2="58250"/>
                            <a14:foregroundMark x1="87444" y1="20250" x2="87444" y2="20250"/>
                            <a14:foregroundMark x1="86556" y1="18750" x2="86556" y2="18750"/>
                            <a14:foregroundMark x1="87889" y1="19500" x2="87889" y2="19500"/>
                            <a14:foregroundMark x1="87667" y1="19000" x2="87667" y2="19000"/>
                            <a14:foregroundMark x1="87333" y1="18750" x2="87333" y2="18750"/>
                            <a14:foregroundMark x1="87333" y1="18750" x2="87333" y2="18750"/>
                            <a14:foregroundMark x1="88333" y1="18500" x2="88333" y2="18500"/>
                            <a14:foregroundMark x1="88556" y1="19250" x2="88556" y2="19250"/>
                            <a14:foregroundMark x1="88556" y1="21500" x2="88556" y2="21500"/>
                            <a14:foregroundMark x1="87889" y1="22750" x2="87889" y2="22750"/>
                            <a14:foregroundMark x1="86778" y1="22500" x2="86778" y2="22500"/>
                            <a14:foregroundMark x1="86333" y1="21000" x2="86333" y2="21000"/>
                            <a14:foregroundMark x1="86333" y1="20000" x2="86333" y2="20000"/>
                            <a14:foregroundMark x1="30319" y1="31138" x2="17021" y2="59880"/>
                            <a14:foregroundMark x1="10106" y1="24551" x2="13564" y2="24551"/>
                            <a14:foregroundMark x1="9840" y1="25749" x2="9840" y2="25749"/>
                            <a14:backgroundMark x1="86778" y1="19250" x2="86778" y2="19250"/>
                            <a14:backgroundMark x1="87556" y1="22250" x2="87556" y2="22250"/>
                            <a14:backgroundMark x1="88111" y1="20250" x2="88111" y2="20250"/>
                            <a14:backgroundMark x1="88111" y1="18750" x2="88111" y2="18750"/>
                            <a14:backgroundMark x1="88111" y1="19750" x2="88111" y2="19750"/>
                            <a14:backgroundMark x1="88111" y1="19250" x2="88111" y2="19250"/>
                            <a14:backgroundMark x1="87556" y1="19500" x2="87556" y2="19500"/>
                            <a14:backgroundMark x1="88778" y1="21750" x2="88778" y2="21750"/>
                            <a14:backgroundMark x1="88111" y1="23250" x2="88111" y2="23250"/>
                            <a14:backgroundMark x1="86111" y1="20500" x2="86111" y2="20500"/>
                            <a14:backgroundMark x1="86111" y1="21500" x2="86111" y2="21500"/>
                            <a14:backgroundMark x1="86778" y1="23000" x2="86778" y2="23000"/>
                            <a14:backgroundMark x1="88778" y1="19000" x2="88778" y2="19000"/>
                            <a14:backgroundMark x1="7447" y1="27545" x2="10904" y2="19760"/>
                            <a14:backgroundMark x1="7447" y1="29940" x2="10638" y2="18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8074" y="4180899"/>
                <a:ext cx="727749" cy="304621"/>
              </a:xfrm>
              <a:prstGeom prst="rect">
                <a:avLst/>
              </a:prstGeom>
            </p:spPr>
          </p:pic>
          <p:pic>
            <p:nvPicPr>
              <p:cNvPr id="303" name="Picture 16" descr="Bildergebnis für profinet"/>
              <p:cNvPicPr>
                <a:picLocks noChangeAspect="1" noChangeArrowheads="1"/>
              </p:cNvPicPr>
              <p:nvPr/>
            </p:nvPicPr>
            <p:blipFill>
              <a:blip r:embed="rId1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90500">
                <a:off x="8380611" y="4050125"/>
                <a:ext cx="651530" cy="244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Bildergebnis für iec logo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4115" y="3815601"/>
                <a:ext cx="292671" cy="292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4" descr="Bildergebnis für ISO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4759" y="3905956"/>
                <a:ext cx="314359" cy="288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3" name="Ellipse 252"/>
            <p:cNvSpPr/>
            <p:nvPr/>
          </p:nvSpPr>
          <p:spPr>
            <a:xfrm>
              <a:off x="576866" y="3110186"/>
              <a:ext cx="2639616" cy="2518200"/>
            </a:xfrm>
            <a:prstGeom prst="ellipse">
              <a:avLst/>
            </a:prstGeom>
            <a:solidFill>
              <a:srgbClr val="BABD5A">
                <a:alpha val="4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905" dirty="0" err="1">
                <a:solidFill>
                  <a:srgbClr val="A0A0A3"/>
                </a:solidFill>
              </a:endParaRPr>
            </a:p>
          </p:txBody>
        </p:sp>
        <p:pic>
          <p:nvPicPr>
            <p:cNvPr id="254" name="Picture 2" descr="https://upload.wikimedia.org/wikipedia/commons/9/94/Wifi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935" y="4195257"/>
              <a:ext cx="814902" cy="332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57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37" y="4202108"/>
              <a:ext cx="1201617" cy="429484"/>
            </a:xfrm>
            <a:prstGeom prst="rect">
              <a:avLst/>
            </a:prstGeom>
          </p:spPr>
        </p:pic>
        <p:pic>
          <p:nvPicPr>
            <p:cNvPr id="256" name="Picture 590"/>
            <p:cNvPicPr>
              <a:picLocks noChangeAspect="1"/>
            </p:cNvPicPr>
            <p:nvPr/>
          </p:nvPicPr>
          <p:blipFill>
            <a:blip r:embed="rId1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9160" y="3309441"/>
              <a:ext cx="625671" cy="829556"/>
            </a:xfrm>
            <a:prstGeom prst="rect">
              <a:avLst/>
            </a:prstGeom>
          </p:spPr>
        </p:pic>
        <p:pic>
          <p:nvPicPr>
            <p:cNvPr id="257" name="Picture 36" descr="http://www.greenpeak.com/images/IEEE802154.jpg"/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945" y="4778948"/>
              <a:ext cx="1010835" cy="40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575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4000" r="94778">
                          <a14:foregroundMark x1="44556" y1="19500" x2="47667" y2="19750"/>
                          <a14:foregroundMark x1="48000" y1="20250" x2="44889" y2="37250"/>
                          <a14:foregroundMark x1="51889" y1="27750" x2="51889" y2="36500"/>
                          <a14:foregroundMark x1="51889" y1="18750" x2="51889" y2="18750"/>
                          <a14:foregroundMark x1="56889" y1="26250" x2="55333" y2="31250"/>
                          <a14:foregroundMark x1="60222" y1="29750" x2="60222" y2="43500"/>
                          <a14:foregroundMark x1="64111" y1="23500" x2="64111" y2="39000"/>
                          <a14:foregroundMark x1="72889" y1="29500" x2="73000" y2="37500"/>
                          <a14:foregroundMark x1="80667" y1="31250" x2="80667" y2="37250"/>
                          <a14:foregroundMark x1="86556" y1="67500" x2="86778" y2="72000"/>
                          <a14:foregroundMark x1="81444" y1="63500" x2="80667" y2="72500"/>
                          <a14:foregroundMark x1="72778" y1="66250" x2="72889" y2="74500"/>
                          <a14:foregroundMark x1="68556" y1="65750" x2="69111" y2="73500"/>
                          <a14:foregroundMark x1="76889" y1="65500" x2="76889" y2="71250"/>
                          <a14:foregroundMark x1="90778" y1="68500" x2="90111" y2="63000"/>
                          <a14:foregroundMark x1="85444" y1="31500" x2="83778" y2="25750"/>
                          <a14:foregroundMark x1="77333" y1="33000" x2="76444" y2="27000"/>
                          <a14:foregroundMark x1="64667" y1="71750" x2="65333" y2="75500"/>
                          <a14:foregroundMark x1="60778" y1="64250" x2="61333" y2="73000"/>
                          <a14:foregroundMark x1="61111" y1="56250" x2="61111" y2="56250"/>
                          <a14:foregroundMark x1="57333" y1="75000" x2="57333" y2="55000"/>
                          <a14:foregroundMark x1="53000" y1="74750" x2="53222" y2="55250"/>
                          <a14:foregroundMark x1="49556" y1="75500" x2="47111" y2="57500"/>
                          <a14:foregroundMark x1="55111" y1="49000" x2="58000" y2="48750"/>
                          <a14:foregroundMark x1="43667" y1="77000" x2="46222" y2="58250"/>
                          <a14:foregroundMark x1="87444" y1="20250" x2="87444" y2="20250"/>
                          <a14:foregroundMark x1="86556" y1="18750" x2="86556" y2="18750"/>
                          <a14:foregroundMark x1="87889" y1="19500" x2="87889" y2="19500"/>
                          <a14:foregroundMark x1="87667" y1="19000" x2="87667" y2="19000"/>
                          <a14:foregroundMark x1="87333" y1="18750" x2="87333" y2="18750"/>
                          <a14:foregroundMark x1="87333" y1="18750" x2="87333" y2="18750"/>
                          <a14:foregroundMark x1="88333" y1="18500" x2="88333" y2="18500"/>
                          <a14:foregroundMark x1="88556" y1="19250" x2="88556" y2="19250"/>
                          <a14:foregroundMark x1="88556" y1="21500" x2="88556" y2="21500"/>
                          <a14:foregroundMark x1="87889" y1="22750" x2="87889" y2="22750"/>
                          <a14:foregroundMark x1="86778" y1="22500" x2="86778" y2="22500"/>
                          <a14:foregroundMark x1="86333" y1="21000" x2="86333" y2="21000"/>
                          <a14:foregroundMark x1="86333" y1="20000" x2="86333" y2="20000"/>
                          <a14:foregroundMark x1="30319" y1="31138" x2="17021" y2="59880"/>
                          <a14:foregroundMark x1="10106" y1="24551" x2="13564" y2="24551"/>
                          <a14:foregroundMark x1="9840" y1="25749" x2="9840" y2="25749"/>
                          <a14:backgroundMark x1="86778" y1="19250" x2="86778" y2="19250"/>
                          <a14:backgroundMark x1="87556" y1="22250" x2="87556" y2="22250"/>
                          <a14:backgroundMark x1="88111" y1="20250" x2="88111" y2="20250"/>
                          <a14:backgroundMark x1="88111" y1="18750" x2="88111" y2="18750"/>
                          <a14:backgroundMark x1="88111" y1="19750" x2="88111" y2="19750"/>
                          <a14:backgroundMark x1="88111" y1="19250" x2="88111" y2="19250"/>
                          <a14:backgroundMark x1="87556" y1="19500" x2="87556" y2="19500"/>
                          <a14:backgroundMark x1="88778" y1="21750" x2="88778" y2="21750"/>
                          <a14:backgroundMark x1="88111" y1="23250" x2="88111" y2="23250"/>
                          <a14:backgroundMark x1="86111" y1="20500" x2="86111" y2="20500"/>
                          <a14:backgroundMark x1="86111" y1="21500" x2="86111" y2="21500"/>
                          <a14:backgroundMark x1="86778" y1="23000" x2="86778" y2="23000"/>
                          <a14:backgroundMark x1="88778" y1="19000" x2="88778" y2="19000"/>
                          <a14:backgroundMark x1="7447" y1="27545" x2="10904" y2="19760"/>
                          <a14:backgroundMark x1="7447" y1="29940" x2="10638" y2="18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92" y="3487595"/>
              <a:ext cx="885745" cy="370755"/>
            </a:xfrm>
            <a:prstGeom prst="rect">
              <a:avLst/>
            </a:prstGeom>
          </p:spPr>
        </p:pic>
        <p:pic>
          <p:nvPicPr>
            <p:cNvPr id="259" name="Picture 6" descr="Bildergebnis für home logo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423" y="5072669"/>
              <a:ext cx="716589" cy="716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8" descr="Ähnliches Foto"/>
            <p:cNvPicPr>
              <a:picLocks noChangeAspect="1" noChangeArrowheads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82004" y="5236864"/>
              <a:ext cx="496865" cy="436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10" descr="Bildergebnis für industrie logo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594" y="5131917"/>
              <a:ext cx="572675" cy="44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2" name="Freihandform 261"/>
            <p:cNvSpPr/>
            <p:nvPr/>
          </p:nvSpPr>
          <p:spPr>
            <a:xfrm>
              <a:off x="3110262" y="2741576"/>
              <a:ext cx="7992314" cy="2006820"/>
            </a:xfrm>
            <a:custGeom>
              <a:avLst/>
              <a:gdLst>
                <a:gd name="connsiteX0" fmla="*/ 591420 w 7377061"/>
                <a:gd name="connsiteY0" fmla="*/ 1666209 h 1896549"/>
                <a:gd name="connsiteX1" fmla="*/ 7220 w 7377061"/>
                <a:gd name="connsiteY1" fmla="*/ 1374109 h 1896549"/>
                <a:gd name="connsiteX2" fmla="*/ 451720 w 7377061"/>
                <a:gd name="connsiteY2" fmla="*/ 281909 h 1896549"/>
                <a:gd name="connsiteX3" fmla="*/ 2775820 w 7377061"/>
                <a:gd name="connsiteY3" fmla="*/ 129509 h 1896549"/>
                <a:gd name="connsiteX4" fmla="*/ 4998320 w 7377061"/>
                <a:gd name="connsiteY4" fmla="*/ 27909 h 1896549"/>
                <a:gd name="connsiteX5" fmla="*/ 7233520 w 7377061"/>
                <a:gd name="connsiteY5" fmla="*/ 662909 h 1896549"/>
                <a:gd name="connsiteX6" fmla="*/ 6941420 w 7377061"/>
                <a:gd name="connsiteY6" fmla="*/ 1412209 h 1896549"/>
                <a:gd name="connsiteX7" fmla="*/ 5214220 w 7377061"/>
                <a:gd name="connsiteY7" fmla="*/ 1120109 h 1896549"/>
                <a:gd name="connsiteX8" fmla="*/ 4223620 w 7377061"/>
                <a:gd name="connsiteY8" fmla="*/ 1285209 h 1896549"/>
                <a:gd name="connsiteX9" fmla="*/ 2915520 w 7377061"/>
                <a:gd name="connsiteY9" fmla="*/ 1894809 h 1896549"/>
                <a:gd name="connsiteX10" fmla="*/ 1886820 w 7377061"/>
                <a:gd name="connsiteY10" fmla="*/ 1475709 h 1896549"/>
                <a:gd name="connsiteX11" fmla="*/ 591420 w 7377061"/>
                <a:gd name="connsiteY11" fmla="*/ 1666209 h 18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77061" h="1896549">
                  <a:moveTo>
                    <a:pt x="591420" y="1666209"/>
                  </a:moveTo>
                  <a:cubicBezTo>
                    <a:pt x="278153" y="1649276"/>
                    <a:pt x="30503" y="1604826"/>
                    <a:pt x="7220" y="1374109"/>
                  </a:cubicBezTo>
                  <a:cubicBezTo>
                    <a:pt x="-16063" y="1143392"/>
                    <a:pt x="-9713" y="489342"/>
                    <a:pt x="451720" y="281909"/>
                  </a:cubicBezTo>
                  <a:cubicBezTo>
                    <a:pt x="913153" y="74476"/>
                    <a:pt x="2018053" y="171842"/>
                    <a:pt x="2775820" y="129509"/>
                  </a:cubicBezTo>
                  <a:cubicBezTo>
                    <a:pt x="3533587" y="87176"/>
                    <a:pt x="4255370" y="-60991"/>
                    <a:pt x="4998320" y="27909"/>
                  </a:cubicBezTo>
                  <a:cubicBezTo>
                    <a:pt x="5741270" y="116809"/>
                    <a:pt x="6909670" y="432192"/>
                    <a:pt x="7233520" y="662909"/>
                  </a:cubicBezTo>
                  <a:cubicBezTo>
                    <a:pt x="7557370" y="893626"/>
                    <a:pt x="7277970" y="1336009"/>
                    <a:pt x="6941420" y="1412209"/>
                  </a:cubicBezTo>
                  <a:cubicBezTo>
                    <a:pt x="6604870" y="1488409"/>
                    <a:pt x="5667187" y="1141276"/>
                    <a:pt x="5214220" y="1120109"/>
                  </a:cubicBezTo>
                  <a:cubicBezTo>
                    <a:pt x="4761253" y="1098942"/>
                    <a:pt x="4606737" y="1156092"/>
                    <a:pt x="4223620" y="1285209"/>
                  </a:cubicBezTo>
                  <a:cubicBezTo>
                    <a:pt x="3840503" y="1414326"/>
                    <a:pt x="3304987" y="1863059"/>
                    <a:pt x="2915520" y="1894809"/>
                  </a:cubicBezTo>
                  <a:cubicBezTo>
                    <a:pt x="2526053" y="1926559"/>
                    <a:pt x="2280520" y="1513809"/>
                    <a:pt x="1886820" y="1475709"/>
                  </a:cubicBezTo>
                  <a:cubicBezTo>
                    <a:pt x="1493120" y="1437609"/>
                    <a:pt x="904687" y="1683142"/>
                    <a:pt x="591420" y="166620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7000"/>
              </a:schemeClr>
            </a:solidFill>
            <a:ln w="635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905" dirty="0">
                <a:solidFill>
                  <a:srgbClr val="A0A0A3"/>
                </a:solidFill>
              </a:endParaRPr>
            </a:p>
          </p:txBody>
        </p:sp>
        <p:pic>
          <p:nvPicPr>
            <p:cNvPr id="263" name="Picture 55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383" y="3947844"/>
              <a:ext cx="742353" cy="448571"/>
            </a:xfrm>
            <a:prstGeom prst="rect">
              <a:avLst/>
            </a:prstGeom>
            <a:noFill/>
          </p:spPr>
        </p:pic>
        <p:pic>
          <p:nvPicPr>
            <p:cNvPr id="264" name="Picture 55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37" y="2831074"/>
              <a:ext cx="742353" cy="448571"/>
            </a:xfrm>
            <a:prstGeom prst="rect">
              <a:avLst/>
            </a:prstGeom>
            <a:noFill/>
          </p:spPr>
        </p:pic>
        <p:pic>
          <p:nvPicPr>
            <p:cNvPr id="265" name="Picture 55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701" y="3580489"/>
              <a:ext cx="742353" cy="448571"/>
            </a:xfrm>
            <a:prstGeom prst="rect">
              <a:avLst/>
            </a:prstGeom>
            <a:noFill/>
          </p:spPr>
        </p:pic>
        <p:pic>
          <p:nvPicPr>
            <p:cNvPr id="266" name="Picture 55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352" y="3609360"/>
              <a:ext cx="742353" cy="448571"/>
            </a:xfrm>
            <a:prstGeom prst="rect">
              <a:avLst/>
            </a:prstGeom>
            <a:noFill/>
          </p:spPr>
        </p:pic>
        <p:pic>
          <p:nvPicPr>
            <p:cNvPr id="267" name="Picture 4" descr="Bildergebnis für ietf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66" y="3736515"/>
              <a:ext cx="621953" cy="330968"/>
            </a:xfrm>
            <a:prstGeom prst="rect">
              <a:avLst/>
            </a:prstGeom>
            <a:noFill/>
          </p:spPr>
        </p:pic>
        <p:pic>
          <p:nvPicPr>
            <p:cNvPr id="268" name="Picture 14" descr="http://www.3gpp.org/IMG/jpg/3GPP_TM_RD.jpg"/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45"/>
            <a:stretch>
              <a:fillRect/>
            </a:stretch>
          </p:blipFill>
          <p:spPr bwMode="auto">
            <a:xfrm rot="21064165">
              <a:off x="4840144" y="3320547"/>
              <a:ext cx="741175" cy="426855"/>
            </a:xfrm>
            <a:prstGeom prst="rect">
              <a:avLst/>
            </a:prstGeom>
            <a:noFill/>
          </p:spPr>
        </p:pic>
        <p:pic>
          <p:nvPicPr>
            <p:cNvPr id="269" name="Picture 18" descr="Bildergebnis für itu-t logo"/>
            <p:cNvPicPr>
              <a:picLocks noChangeAspect="1" noChangeArrowheads="1"/>
            </p:cNvPicPr>
            <p:nvPr/>
          </p:nvPicPr>
          <p:blipFill rotWithShape="1">
            <a:blip r:embed="rId2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42"/>
            <a:stretch/>
          </p:blipFill>
          <p:spPr bwMode="auto">
            <a:xfrm>
              <a:off x="4222439" y="3163836"/>
              <a:ext cx="478182" cy="540658"/>
            </a:xfrm>
            <a:prstGeom prst="rect">
              <a:avLst/>
            </a:prstGeom>
            <a:noFill/>
          </p:spPr>
        </p:pic>
        <p:pic>
          <p:nvPicPr>
            <p:cNvPr id="270" name="Picture 4" descr="Bildergebnis für ietf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952" y="3123093"/>
              <a:ext cx="621953" cy="330968"/>
            </a:xfrm>
            <a:prstGeom prst="rect">
              <a:avLst/>
            </a:prstGeom>
            <a:noFill/>
          </p:spPr>
        </p:pic>
        <p:pic>
          <p:nvPicPr>
            <p:cNvPr id="271" name="Picture 14" descr="http://www.3gpp.org/IMG/jpg/3GPP_TM_RD.jpg"/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45"/>
            <a:stretch>
              <a:fillRect/>
            </a:stretch>
          </p:blipFill>
          <p:spPr bwMode="auto">
            <a:xfrm rot="21064165">
              <a:off x="8780755" y="3204910"/>
              <a:ext cx="741175" cy="426855"/>
            </a:xfrm>
            <a:prstGeom prst="rect">
              <a:avLst/>
            </a:prstGeom>
            <a:noFill/>
          </p:spPr>
        </p:pic>
        <p:pic>
          <p:nvPicPr>
            <p:cNvPr id="272" name="Picture 18" descr="Bildergebnis für itu-t logo"/>
            <p:cNvPicPr>
              <a:picLocks noChangeAspect="1" noChangeArrowheads="1"/>
            </p:cNvPicPr>
            <p:nvPr/>
          </p:nvPicPr>
          <p:blipFill rotWithShape="1">
            <a:blip r:embed="rId2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42"/>
            <a:stretch/>
          </p:blipFill>
          <p:spPr bwMode="auto">
            <a:xfrm>
              <a:off x="6688582" y="3027228"/>
              <a:ext cx="478182" cy="540658"/>
            </a:xfrm>
            <a:prstGeom prst="rect">
              <a:avLst/>
            </a:prstGeom>
            <a:noFill/>
          </p:spPr>
        </p:pic>
        <p:pic>
          <p:nvPicPr>
            <p:cNvPr id="273" name="Picture 8" descr="LTE Logo"/>
            <p:cNvPicPr>
              <a:picLocks noChangeAspect="1" noChangeArrowheads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94347" y="3872070"/>
              <a:ext cx="519730" cy="5456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585"/>
            <p:cNvPicPr>
              <a:picLocks noChangeAspect="1"/>
            </p:cNvPicPr>
            <p:nvPr/>
          </p:nvPicPr>
          <p:blipFill>
            <a:blip r:embed="rId2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607" y="4189362"/>
              <a:ext cx="801624" cy="554265"/>
            </a:xfrm>
            <a:prstGeom prst="rect">
              <a:avLst/>
            </a:prstGeom>
            <a:noFill/>
          </p:spPr>
        </p:pic>
        <p:pic>
          <p:nvPicPr>
            <p:cNvPr id="275" name="Picture 20" descr="Bildergebnis für nb-iot logo"/>
            <p:cNvPicPr>
              <a:picLocks noChangeAspect="1" noChangeArrowheads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87632" y="3316404"/>
              <a:ext cx="566778" cy="555666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5000"/>
              </a:schemeClr>
            </a:solidFill>
          </p:spPr>
        </p:pic>
        <p:cxnSp>
          <p:nvCxnSpPr>
            <p:cNvPr id="276" name="Straight Connector 263"/>
            <p:cNvCxnSpPr>
              <a:cxnSpLocks noChangeShapeType="1"/>
            </p:cNvCxnSpPr>
            <p:nvPr/>
          </p:nvCxnSpPr>
          <p:spPr bwMode="auto">
            <a:xfrm>
              <a:off x="6036456" y="2991915"/>
              <a:ext cx="4035521" cy="723792"/>
            </a:xfrm>
            <a:prstGeom prst="line">
              <a:avLst/>
            </a:prstGeom>
            <a:noFill/>
            <a:ln w="12700" algn="ctr">
              <a:solidFill>
                <a:srgbClr val="FFFFFF">
                  <a:alpha val="50195"/>
                </a:srgb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Straight Connector 263"/>
            <p:cNvCxnSpPr>
              <a:cxnSpLocks noChangeShapeType="1"/>
              <a:stCxn id="361" idx="0"/>
            </p:cNvCxnSpPr>
            <p:nvPr/>
          </p:nvCxnSpPr>
          <p:spPr bwMode="auto">
            <a:xfrm flipV="1">
              <a:off x="7156743" y="3736609"/>
              <a:ext cx="2915234" cy="213165"/>
            </a:xfrm>
            <a:prstGeom prst="line">
              <a:avLst/>
            </a:prstGeom>
            <a:noFill/>
            <a:ln w="12700" algn="ctr">
              <a:solidFill>
                <a:srgbClr val="FFFFFF">
                  <a:alpha val="50195"/>
                </a:srgb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" name="Straight Connector 263"/>
            <p:cNvCxnSpPr>
              <a:cxnSpLocks noChangeShapeType="1"/>
              <a:endCxn id="361" idx="0"/>
            </p:cNvCxnSpPr>
            <p:nvPr/>
          </p:nvCxnSpPr>
          <p:spPr bwMode="auto">
            <a:xfrm flipV="1">
              <a:off x="3368879" y="3949774"/>
              <a:ext cx="3787864" cy="384638"/>
            </a:xfrm>
            <a:prstGeom prst="line">
              <a:avLst/>
            </a:prstGeom>
            <a:noFill/>
            <a:ln w="12700" algn="ctr">
              <a:solidFill>
                <a:srgbClr val="FFFFFF">
                  <a:alpha val="50195"/>
                </a:srgb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9" name="Straight Connector 263"/>
            <p:cNvCxnSpPr>
              <a:cxnSpLocks noChangeShapeType="1"/>
            </p:cNvCxnSpPr>
            <p:nvPr/>
          </p:nvCxnSpPr>
          <p:spPr bwMode="auto">
            <a:xfrm flipV="1">
              <a:off x="3397288" y="2994479"/>
              <a:ext cx="2620704" cy="1350953"/>
            </a:xfrm>
            <a:prstGeom prst="line">
              <a:avLst/>
            </a:prstGeom>
            <a:noFill/>
            <a:ln w="12700" algn="ctr">
              <a:solidFill>
                <a:srgbClr val="FFFFFF">
                  <a:alpha val="50195"/>
                </a:srgb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Straight Connector 263"/>
            <p:cNvCxnSpPr>
              <a:cxnSpLocks noChangeShapeType="1"/>
              <a:stCxn id="361" idx="0"/>
            </p:cNvCxnSpPr>
            <p:nvPr/>
          </p:nvCxnSpPr>
          <p:spPr bwMode="auto">
            <a:xfrm flipH="1" flipV="1">
              <a:off x="6010960" y="3004751"/>
              <a:ext cx="1145783" cy="945023"/>
            </a:xfrm>
            <a:prstGeom prst="line">
              <a:avLst/>
            </a:prstGeom>
            <a:noFill/>
            <a:ln w="12700" algn="ctr">
              <a:solidFill>
                <a:srgbClr val="FFFFFF">
                  <a:alpha val="50195"/>
                </a:srgb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9" name="Textfeld 298"/>
            <p:cNvSpPr txBox="1"/>
            <p:nvPr/>
          </p:nvSpPr>
          <p:spPr>
            <a:xfrm>
              <a:off x="5274609" y="1612763"/>
              <a:ext cx="670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476"/>
                </a:spcAft>
                <a:buClr>
                  <a:srgbClr val="A0A0A3"/>
                </a:buClr>
              </a:pPr>
              <a:r>
                <a:rPr lang="de-AT" sz="1100" dirty="0">
                  <a:solidFill>
                    <a:srgbClr val="E7E6E6">
                      <a:lumMod val="10000"/>
                    </a:srgbClr>
                  </a:solidFill>
                </a:rPr>
                <a:t>Cloud </a:t>
              </a:r>
              <a:r>
                <a:rPr lang="de-AT" sz="1100" dirty="0" err="1">
                  <a:solidFill>
                    <a:srgbClr val="E7E6E6">
                      <a:lumMod val="10000"/>
                    </a:srgbClr>
                  </a:solidFill>
                </a:rPr>
                <a:t>products</a:t>
              </a:r>
              <a:endParaRPr lang="de-AT" sz="1100" dirty="0">
                <a:solidFill>
                  <a:srgbClr val="E7E6E6">
                    <a:lumMod val="10000"/>
                  </a:srgbClr>
                </a:solidFill>
              </a:endParaRPr>
            </a:p>
          </p:txBody>
        </p:sp>
        <p:grpSp>
          <p:nvGrpSpPr>
            <p:cNvPr id="282" name="Gruppieren 281"/>
            <p:cNvGrpSpPr/>
            <p:nvPr/>
          </p:nvGrpSpPr>
          <p:grpSpPr>
            <a:xfrm>
              <a:off x="5048404" y="1458260"/>
              <a:ext cx="1849315" cy="828588"/>
              <a:chOff x="5372825" y="1286347"/>
              <a:chExt cx="1747700" cy="783059"/>
            </a:xfrm>
          </p:grpSpPr>
          <p:pic>
            <p:nvPicPr>
              <p:cNvPr id="293" name="Picture 14" descr="Bildergebnis für cisco cloud logo"/>
              <p:cNvPicPr>
                <a:picLocks noChangeAspect="1" noChangeArrowheads="1"/>
              </p:cNvPicPr>
              <p:nvPr/>
            </p:nvPicPr>
            <p:blipFill rotWithShape="1">
              <a:blip r:embed="rId31" cstate="screen">
                <a:clrChange>
                  <a:clrFrom>
                    <a:srgbClr val="5196BF"/>
                  </a:clrFrom>
                  <a:clrTo>
                    <a:srgbClr val="5196B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72825" y="1286347"/>
                <a:ext cx="1309657" cy="624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4" name="Abgerundetes Rechteck 293"/>
              <p:cNvSpPr/>
              <p:nvPr/>
            </p:nvSpPr>
            <p:spPr>
              <a:xfrm>
                <a:off x="5637135" y="1463489"/>
                <a:ext cx="761018" cy="340721"/>
              </a:xfrm>
              <a:prstGeom prst="roundRect">
                <a:avLst/>
              </a:prstGeom>
              <a:solidFill>
                <a:srgbClr val="FCFD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sz="1200" dirty="0">
                    <a:solidFill>
                      <a:schemeClr val="tx1"/>
                    </a:solidFill>
                  </a:rPr>
                  <a:t>Cloud Products</a:t>
                </a:r>
              </a:p>
            </p:txBody>
          </p:sp>
          <p:grpSp>
            <p:nvGrpSpPr>
              <p:cNvPr id="295" name="Gruppieren 294"/>
              <p:cNvGrpSpPr/>
              <p:nvPr/>
            </p:nvGrpSpPr>
            <p:grpSpPr>
              <a:xfrm>
                <a:off x="6265979" y="1661994"/>
                <a:ext cx="854546" cy="407412"/>
                <a:chOff x="9225994" y="-29839"/>
                <a:chExt cx="2801487" cy="1364955"/>
              </a:xfrm>
            </p:grpSpPr>
            <p:pic>
              <p:nvPicPr>
                <p:cNvPr id="296" name="Picture 14" descr="Bildergebnis für cisco cloud logo"/>
                <p:cNvPicPr>
                  <a:picLocks noChangeAspect="1" noChangeArrowheads="1"/>
                </p:cNvPicPr>
                <p:nvPr/>
              </p:nvPicPr>
              <p:blipFill rotWithShape="1">
                <a:blip r:embed="rId31" cstate="screen">
                  <a:clrChange>
                    <a:clrFrom>
                      <a:srgbClr val="5196BF"/>
                    </a:clrFrom>
                    <a:clrTo>
                      <a:srgbClr val="5196B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9225994" y="-29839"/>
                  <a:ext cx="2801487" cy="13649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7" name="Rechteck 296"/>
                <p:cNvSpPr/>
                <p:nvPr/>
              </p:nvSpPr>
              <p:spPr>
                <a:xfrm>
                  <a:off x="9989948" y="347469"/>
                  <a:ext cx="1386744" cy="830077"/>
                </a:xfrm>
                <a:prstGeom prst="rect">
                  <a:avLst/>
                </a:prstGeom>
                <a:solidFill>
                  <a:srgbClr val="FBFE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1905" dirty="0" err="1">
                    <a:solidFill>
                      <a:srgbClr val="A0A0A3"/>
                    </a:solidFill>
                  </a:endParaRPr>
                </a:p>
              </p:txBody>
            </p:sp>
          </p:grpSp>
        </p:grpSp>
        <p:sp>
          <p:nvSpPr>
            <p:cNvPr id="284" name="Textfeld 283"/>
            <p:cNvSpPr txBox="1"/>
            <p:nvPr/>
          </p:nvSpPr>
          <p:spPr>
            <a:xfrm>
              <a:off x="2278213" y="5729506"/>
              <a:ext cx="1178208" cy="2278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76"/>
                </a:spcAft>
                <a:buClr>
                  <a:srgbClr val="A0A0A3"/>
                </a:buClr>
              </a:pPr>
              <a:r>
                <a:rPr lang="de-AT" sz="1481" b="1" dirty="0"/>
                <a:t>Home Domain </a:t>
              </a:r>
            </a:p>
          </p:txBody>
        </p:sp>
        <p:sp>
          <p:nvSpPr>
            <p:cNvPr id="285" name="Textfeld 284"/>
            <p:cNvSpPr txBox="1"/>
            <p:nvPr/>
          </p:nvSpPr>
          <p:spPr>
            <a:xfrm>
              <a:off x="5950408" y="5672853"/>
              <a:ext cx="1642694" cy="2278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76"/>
                </a:spcAft>
                <a:buClr>
                  <a:srgbClr val="A0A0A3"/>
                </a:buClr>
              </a:pPr>
              <a:r>
                <a:rPr lang="de-AT" sz="1481" b="1" dirty="0"/>
                <a:t>Automotive Domain </a:t>
              </a:r>
            </a:p>
          </p:txBody>
        </p:sp>
        <p:sp>
          <p:nvSpPr>
            <p:cNvPr id="286" name="Textfeld 285"/>
            <p:cNvSpPr txBox="1"/>
            <p:nvPr/>
          </p:nvSpPr>
          <p:spPr>
            <a:xfrm>
              <a:off x="9310303" y="5589537"/>
              <a:ext cx="1499898" cy="2278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76"/>
                </a:spcAft>
                <a:buClr>
                  <a:srgbClr val="A0A0A3"/>
                </a:buClr>
              </a:pPr>
              <a:r>
                <a:rPr lang="de-AT" sz="1481" b="1" dirty="0"/>
                <a:t>Industrial  Domain </a:t>
              </a:r>
            </a:p>
          </p:txBody>
        </p:sp>
        <p:grpSp>
          <p:nvGrpSpPr>
            <p:cNvPr id="287" name="Gruppieren 286"/>
            <p:cNvGrpSpPr/>
            <p:nvPr/>
          </p:nvGrpSpPr>
          <p:grpSpPr>
            <a:xfrm>
              <a:off x="4959874" y="1955595"/>
              <a:ext cx="904229" cy="431098"/>
              <a:chOff x="4959874" y="1955595"/>
              <a:chExt cx="904229" cy="431098"/>
            </a:xfrm>
          </p:grpSpPr>
          <p:pic>
            <p:nvPicPr>
              <p:cNvPr id="291" name="Picture 14" descr="Bildergebnis für cisco cloud logo"/>
              <p:cNvPicPr>
                <a:picLocks noChangeAspect="1" noChangeArrowheads="1"/>
              </p:cNvPicPr>
              <p:nvPr/>
            </p:nvPicPr>
            <p:blipFill rotWithShape="1">
              <a:blip r:embed="rId31" cstate="screen">
                <a:clrChange>
                  <a:clrFrom>
                    <a:srgbClr val="5196BF"/>
                  </a:clrFrom>
                  <a:clrTo>
                    <a:srgbClr val="5196B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959874" y="1955595"/>
                <a:ext cx="904229" cy="431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2" name="Rechteck 291"/>
              <p:cNvSpPr/>
              <p:nvPr/>
            </p:nvSpPr>
            <p:spPr>
              <a:xfrm>
                <a:off x="5177088" y="2098747"/>
                <a:ext cx="432871" cy="241393"/>
              </a:xfrm>
              <a:prstGeom prst="rect">
                <a:avLst/>
              </a:prstGeom>
              <a:solidFill>
                <a:srgbClr val="FBFE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905" dirty="0">
                  <a:solidFill>
                    <a:srgbClr val="A0A0A3"/>
                  </a:solidFill>
                </a:endParaRPr>
              </a:p>
            </p:txBody>
          </p:sp>
        </p:grpSp>
        <p:grpSp>
          <p:nvGrpSpPr>
            <p:cNvPr id="288" name="Gruppieren 287"/>
            <p:cNvGrpSpPr/>
            <p:nvPr/>
          </p:nvGrpSpPr>
          <p:grpSpPr>
            <a:xfrm>
              <a:off x="5649392" y="2092820"/>
              <a:ext cx="677988" cy="316966"/>
              <a:chOff x="4959877" y="1955594"/>
              <a:chExt cx="904228" cy="431098"/>
            </a:xfrm>
          </p:grpSpPr>
          <p:pic>
            <p:nvPicPr>
              <p:cNvPr id="289" name="Picture 14" descr="Bildergebnis für cisco cloud logo"/>
              <p:cNvPicPr>
                <a:picLocks noChangeAspect="1" noChangeArrowheads="1"/>
              </p:cNvPicPr>
              <p:nvPr/>
            </p:nvPicPr>
            <p:blipFill rotWithShape="1">
              <a:blip r:embed="rId31" cstate="print">
                <a:clrChange>
                  <a:clrFrom>
                    <a:srgbClr val="5196BF"/>
                  </a:clrFrom>
                  <a:clrTo>
                    <a:srgbClr val="5196B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959877" y="1955594"/>
                <a:ext cx="904228" cy="431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0" name="Rechteck 289"/>
              <p:cNvSpPr/>
              <p:nvPr/>
            </p:nvSpPr>
            <p:spPr>
              <a:xfrm>
                <a:off x="5168079" y="2056191"/>
                <a:ext cx="472374" cy="299670"/>
              </a:xfrm>
              <a:prstGeom prst="rect">
                <a:avLst/>
              </a:prstGeom>
              <a:solidFill>
                <a:srgbClr val="FBFE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905" dirty="0">
                  <a:solidFill>
                    <a:srgbClr val="A0A0A3"/>
                  </a:solidFill>
                </a:endParaRPr>
              </a:p>
            </p:txBody>
          </p:sp>
        </p:grpSp>
        <p:sp>
          <p:nvSpPr>
            <p:cNvPr id="283" name="Textfeld 282"/>
            <p:cNvSpPr txBox="1"/>
            <p:nvPr/>
          </p:nvSpPr>
          <p:spPr>
            <a:xfrm>
              <a:off x="6063313" y="2366915"/>
              <a:ext cx="23667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476"/>
                </a:spcAft>
                <a:buClr>
                  <a:srgbClr val="A0A0A3"/>
                </a:buClr>
              </a:pPr>
              <a:r>
                <a:rPr lang="de-AT" sz="1600" b="1" dirty="0"/>
                <a:t>Infrastructure / Data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0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81"/>
    </mc:Choice>
    <mc:Fallback xmlns="">
      <p:transition spd="slow" advTm="3168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251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12279" y="282920"/>
            <a:ext cx="847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Enhance daily life through smart data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6B30BEC-401C-4058-B1B6-52A5F9D37811}"/>
              </a:ext>
            </a:extLst>
          </p:cNvPr>
          <p:cNvSpPr txBox="1">
            <a:spLocks/>
          </p:cNvSpPr>
          <p:nvPr/>
        </p:nvSpPr>
        <p:spPr>
          <a:xfrm>
            <a:off x="3662136" y="891131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oneM2M in EU </a:t>
            </a:r>
            <a:br>
              <a:rPr lang="de-AT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e-AT" sz="4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Examples</a:t>
            </a:r>
            <a:endParaRPr lang="en-US" sz="4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14"/>
    </mc:Choice>
    <mc:Fallback xmlns="">
      <p:transition spd="slow" advTm="443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2" y="1263672"/>
            <a:ext cx="8036147" cy="5205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8326704" cy="117357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Example</a:t>
            </a:r>
            <a:r>
              <a:rPr lang="de-DE" dirty="0"/>
              <a:t>: Orange / DT Cloud API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863F-E301-4B41-8218-6798D4E2A89C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107363" y="1473200"/>
            <a:ext cx="4084637" cy="4500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de-DE" sz="2000" dirty="0"/>
              <a:t>oneM2M 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CloudAPI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Consumer IoT &amp; Smart Home 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000" dirty="0"/>
              <a:t>Hides from the app developer the complexities involved with interacting with a diverse set of IoT devices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000" dirty="0"/>
              <a:t>Time to adapt Applications &lt; 2 days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4690" y="6273393"/>
            <a:ext cx="4695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1200" dirty="0"/>
              <a:t>SCOPE: Features supported over the </a:t>
            </a:r>
            <a:r>
              <a:rPr lang="en-GB" sz="1200" dirty="0" err="1"/>
              <a:t>Mca</a:t>
            </a:r>
            <a:r>
              <a:rPr lang="en-GB" sz="1200" dirty="0"/>
              <a:t> reference point (IN-AE </a:t>
            </a:r>
            <a:r>
              <a:rPr lang="en-GB" sz="1200" dirty="0">
                <a:sym typeface="Wingdings"/>
              </a:rPr>
              <a:t></a:t>
            </a:r>
            <a:r>
              <a:rPr lang="en-GB" sz="1200" dirty="0"/>
              <a:t> IN-CSE)</a:t>
            </a:r>
            <a:endParaRPr lang="en-US" sz="1200" dirty="0"/>
          </a:p>
        </p:txBody>
      </p:sp>
      <p:sp>
        <p:nvSpPr>
          <p:cNvPr id="16" name="Rounded Rectangle 5"/>
          <p:cNvSpPr/>
          <p:nvPr/>
        </p:nvSpPr>
        <p:spPr>
          <a:xfrm rot="884882">
            <a:off x="6403863" y="2256831"/>
            <a:ext cx="1341731" cy="804107"/>
          </a:xfrm>
          <a:prstGeom prst="round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Showcase 2017</a:t>
            </a:r>
          </a:p>
        </p:txBody>
      </p:sp>
    </p:spTree>
    <p:extLst>
      <p:ext uri="{BB962C8B-B14F-4D97-AF65-F5344CB8AC3E}">
        <p14:creationId xmlns:p14="http://schemas.microsoft.com/office/powerpoint/2010/main" val="29717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66"/>
    </mc:Choice>
    <mc:Fallback xmlns="">
      <p:transition spd="slow" advTm="5666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8.6|73.1|20.3"/>
</p:tagLst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Microsoft Office PowerPoint</Application>
  <PresentationFormat>Breitbild</PresentationFormat>
  <Paragraphs>296</Paragraphs>
  <Slides>22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39" baseType="lpstr">
      <vt:lpstr>Arial</vt:lpstr>
      <vt:lpstr>Calibri</vt:lpstr>
      <vt:lpstr>Calibri Light</vt:lpstr>
      <vt:lpstr>Microsoft Sans Serif</vt:lpstr>
      <vt:lpstr>Myriad Pro</vt:lpstr>
      <vt:lpstr>Myriad Pro Light</vt:lpstr>
      <vt:lpstr>Nanum Gothic</vt:lpstr>
      <vt:lpstr>Qualcomm Office Regular</vt:lpstr>
      <vt:lpstr>Qualcomm Regular</vt:lpstr>
      <vt:lpstr>TeleGrotesk Headline</vt:lpstr>
      <vt:lpstr>TeleGrotesk Next</vt:lpstr>
      <vt:lpstr>Tele-GroteskFet</vt:lpstr>
      <vt:lpstr>Tele-GroteskNor</vt:lpstr>
      <vt:lpstr>Ubuntu</vt:lpstr>
      <vt:lpstr>Office Theme</vt:lpstr>
      <vt:lpstr>Future Technologies</vt:lpstr>
      <vt:lpstr>Office Theme</vt:lpstr>
      <vt:lpstr>oneM2M Standard in EU  Selected Examples</vt:lpstr>
      <vt:lpstr>oneM2M Partnership Project</vt:lpstr>
      <vt:lpstr>oneM2M Key-events Timeline</vt:lpstr>
      <vt:lpstr>oneM2M Breaks Down the Silos </vt:lpstr>
      <vt:lpstr>oneM2M Common Services Layer</vt:lpstr>
      <vt:lpstr>oneM2M Common Services “Toolkit”</vt:lpstr>
      <vt:lpstr>oneM2M enables interworking with  domain specific technologies/Standards</vt:lpstr>
      <vt:lpstr>PowerPoint-Präsentation</vt:lpstr>
      <vt:lpstr>Example: Orange / DT Cloud API </vt:lpstr>
      <vt:lpstr>Example: IoT Platform Interoperability</vt:lpstr>
      <vt:lpstr>oneM2M in European Smart Cities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Example: ETSI SmartM2M and oneM2M Smart Lifts IoT System</vt:lpstr>
      <vt:lpstr>Collaboration of Standards SAREF* – ETSI SmartM2M – oneM2M</vt:lpstr>
      <vt:lpstr>Takeaways</vt:lpstr>
      <vt:lpstr>PowerPoint-Präsentation</vt:lpstr>
      <vt:lpstr>For more information …</vt:lpstr>
      <vt:lpstr>Thank You!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Hechwartner, Roland</cp:lastModifiedBy>
  <cp:revision>214</cp:revision>
  <dcterms:created xsi:type="dcterms:W3CDTF">2017-09-21T15:46:31Z</dcterms:created>
  <dcterms:modified xsi:type="dcterms:W3CDTF">2022-10-19T06:27:10Z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339bf0-f345-473a-9ec8-6ca7c8197055_Enabled">
    <vt:lpwstr>true</vt:lpwstr>
  </property>
  <property fmtid="{D5CDD505-2E9C-101B-9397-08002B2CF9AE}" pid="3" name="MSIP_Label_55339bf0-f345-473a-9ec8-6ca7c8197055_SetDate">
    <vt:lpwstr>2022-08-22T08:54:35Z</vt:lpwstr>
  </property>
  <property fmtid="{D5CDD505-2E9C-101B-9397-08002B2CF9AE}" pid="4" name="MSIP_Label_55339bf0-f345-473a-9ec8-6ca7c8197055_Method">
    <vt:lpwstr>Privileged</vt:lpwstr>
  </property>
  <property fmtid="{D5CDD505-2E9C-101B-9397-08002B2CF9AE}" pid="5" name="MSIP_Label_55339bf0-f345-473a-9ec8-6ca7c8197055_Name">
    <vt:lpwstr>OFFEN</vt:lpwstr>
  </property>
  <property fmtid="{D5CDD505-2E9C-101B-9397-08002B2CF9AE}" pid="6" name="MSIP_Label_55339bf0-f345-473a-9ec8-6ca7c8197055_SiteId">
    <vt:lpwstr>d313b56f-f400-44d3-8403-4b468b3d8ded</vt:lpwstr>
  </property>
  <property fmtid="{D5CDD505-2E9C-101B-9397-08002B2CF9AE}" pid="7" name="MSIP_Label_55339bf0-f345-473a-9ec8-6ca7c8197055_ActionId">
    <vt:lpwstr>87f83262-0e69-4906-8d0c-0505ee318115</vt:lpwstr>
  </property>
  <property fmtid="{D5CDD505-2E9C-101B-9397-08002B2CF9AE}" pid="8" name="MSIP_Label_55339bf0-f345-473a-9ec8-6ca7c8197055_ContentBits">
    <vt:lpwstr>0</vt:lpwstr>
  </property>
</Properties>
</file>