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39" r:id="rId2"/>
    <p:sldMasterId id="2147483661" r:id="rId3"/>
  </p:sldMasterIdLst>
  <p:notesMasterIdLst>
    <p:notesMasterId r:id="rId36"/>
  </p:notesMasterIdLst>
  <p:sldIdLst>
    <p:sldId id="275" r:id="rId4"/>
    <p:sldId id="276" r:id="rId5"/>
    <p:sldId id="309" r:id="rId6"/>
    <p:sldId id="297" r:id="rId7"/>
    <p:sldId id="298" r:id="rId8"/>
    <p:sldId id="316" r:id="rId9"/>
    <p:sldId id="280" r:id="rId10"/>
    <p:sldId id="288" r:id="rId11"/>
    <p:sldId id="281" r:id="rId12"/>
    <p:sldId id="282" r:id="rId13"/>
    <p:sldId id="285" r:id="rId14"/>
    <p:sldId id="308" r:id="rId15"/>
    <p:sldId id="286" r:id="rId16"/>
    <p:sldId id="306" r:id="rId17"/>
    <p:sldId id="299" r:id="rId18"/>
    <p:sldId id="287" r:id="rId19"/>
    <p:sldId id="307" r:id="rId20"/>
    <p:sldId id="289" r:id="rId21"/>
    <p:sldId id="312" r:id="rId22"/>
    <p:sldId id="283" r:id="rId23"/>
    <p:sldId id="315" r:id="rId24"/>
    <p:sldId id="304" r:id="rId25"/>
    <p:sldId id="305" r:id="rId26"/>
    <p:sldId id="291" r:id="rId27"/>
    <p:sldId id="292" r:id="rId28"/>
    <p:sldId id="293" r:id="rId29"/>
    <p:sldId id="294" r:id="rId30"/>
    <p:sldId id="318" r:id="rId31"/>
    <p:sldId id="296" r:id="rId32"/>
    <p:sldId id="319" r:id="rId33"/>
    <p:sldId id="320" r:id="rId34"/>
    <p:sldId id="321"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Myriad Pro" panose="020B0503030403020204" charset="0"/>
      <p:regular r:id="rId43"/>
      <p:bold r:id="rId44"/>
      <p:italic r:id="rId45"/>
      <p:boldItalic r:id="rId46"/>
    </p:embeddedFont>
    <p:embeddedFont>
      <p:font typeface="Myriad Pro Light" panose="020B0403030403020204" charset="0"/>
      <p:regular r:id="rId47"/>
      <p:bold r:id="rId48"/>
      <p:italic r:id="rId49"/>
      <p:boldItalic r:id="rId50"/>
    </p:embeddedFont>
    <p:embeddedFont>
      <p:font typeface="Tele-GroteskNor" pitchFamily="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114" d="100"/>
          <a:sy n="114" d="100"/>
        </p:scale>
        <p:origin x="414" y="8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16-11-2022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242414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9EA60F4-66CC-4911-AF3C-563E2420F841}" type="slidenum">
              <a:rPr lang="de-DE" smtClean="0"/>
              <a:t>28</a:t>
            </a:fld>
            <a:endParaRPr lang="de-DE"/>
          </a:p>
        </p:txBody>
      </p:sp>
    </p:spTree>
    <p:extLst>
      <p:ext uri="{BB962C8B-B14F-4D97-AF65-F5344CB8AC3E}">
        <p14:creationId xmlns:p14="http://schemas.microsoft.com/office/powerpoint/2010/main" val="143986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11/16/2022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11/16/2022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11/16/2022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11/16/2022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11/16/2022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28459"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2021oneM2M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40" r:id="rId3"/>
    <p:sldLayoutId id="2147483650" r:id="rId4"/>
    <p:sldLayoutId id="2147483651" r:id="rId5"/>
    <p:sldLayoutId id="2147483652" r:id="rId6"/>
    <p:sldLayoutId id="2147483741" r:id="rId7"/>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2022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654" r:id="rId3"/>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p:cNvSpPr/>
          <p:nvPr/>
        </p:nvSpPr>
        <p:spPr>
          <a:xfrm>
            <a:off x="0" y="11552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sp>
      <p:pic>
        <p:nvPicPr>
          <p:cNvPr id="46" name="Picture 7"/>
          <p:cNvPicPr/>
          <p:nvPr/>
        </p:nvPicPr>
        <p:blipFill>
          <a:blip r:embed="rId3"/>
          <a:stretch/>
        </p:blipFill>
        <p:spPr>
          <a:xfrm>
            <a:off x="10748160" y="105840"/>
            <a:ext cx="1324800" cy="902880"/>
          </a:xfrm>
          <a:prstGeom prst="rect">
            <a:avLst/>
          </a:prstGeom>
          <a:ln w="0">
            <a:noFill/>
          </a:ln>
        </p:spPr>
      </p:pic>
      <p:sp>
        <p:nvSpPr>
          <p:cNvPr id="47" name="CustomShape 2"/>
          <p:cNvSpPr/>
          <p:nvPr/>
        </p:nvSpPr>
        <p:spPr>
          <a:xfrm>
            <a:off x="0" y="6497640"/>
            <a:ext cx="12191040" cy="17280"/>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p:style>
      </p:sp>
      <p:sp>
        <p:nvSpPr>
          <p:cNvPr id="48" name="CustomShape 3"/>
          <p:cNvSpPr/>
          <p:nvPr/>
        </p:nvSpPr>
        <p:spPr>
          <a:xfrm>
            <a:off x="5508000" y="6591960"/>
            <a:ext cx="949532" cy="367878"/>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00" b="0" strike="noStrike" spc="-1" dirty="0">
                <a:solidFill>
                  <a:srgbClr val="BFBFBF"/>
                </a:solidFill>
                <a:latin typeface="Myriad Pro Light"/>
                <a:ea typeface="DejaVu Sans"/>
              </a:rPr>
              <a:t>© 2022 oneM2M</a:t>
            </a:r>
            <a:endParaRPr lang="en-US" sz="900" b="0" strike="noStrike" spc="-1" dirty="0">
              <a:latin typeface="Arial"/>
            </a:endParaRPr>
          </a:p>
          <a:p>
            <a:pPr>
              <a:lnSpc>
                <a:spcPct val="100000"/>
              </a:lnSpc>
            </a:pPr>
            <a:endParaRPr lang="en-US" sz="900" b="0" strike="noStrike" spc="-1" dirty="0">
              <a:latin typeface="Arial"/>
            </a:endParaRPr>
          </a:p>
        </p:txBody>
      </p:sp>
      <p:sp>
        <p:nvSpPr>
          <p:cNvPr id="49" name="PlaceHolder 4"/>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5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0.png"/><Relationship Id="rId18"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image" Target="../media/image6.png"/><Relationship Id="rId12" Type="http://schemas.openxmlformats.org/officeDocument/2006/relationships/hyperlink" Target="https://github.com/oneM2M-Tutorials" TargetMode="External"/><Relationship Id="rId17"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Layout" Target="../slideLayouts/slideLayout1.xml"/><Relationship Id="rId6" Type="http://schemas.openxmlformats.org/officeDocument/2006/relationships/hyperlink" Target="https://www.youtube.com/c/Onem2mOrg" TargetMode="External"/><Relationship Id="rId11" Type="http://schemas.openxmlformats.org/officeDocument/2006/relationships/image" Target="../media/image9.svg"/><Relationship Id="rId5" Type="http://schemas.openxmlformats.org/officeDocument/2006/relationships/image" Target="../media/image5.svg"/><Relationship Id="rId15" Type="http://schemas.openxmlformats.org/officeDocument/2006/relationships/hyperlink" Target="https://wiki.onem2m.org/index.php?title=Main_Page" TargetMode="External"/><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hyperlink" Target="https://www.linkedin.com/company/onem2m/" TargetMode="External"/><Relationship Id="rId14"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hyperlink" Target="http://member.onem2m.org/Static_pages/Others/Rules_Pages/oneM2M_Partnership_Agreement-V3_0.doc" TargetMode="External"/><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hyperlink" Target="http://member.onem2m.org/Application/documentapp/downloadimmediate/?docId=11996" TargetMode="External"/><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11" Type="http://schemas.openxmlformats.org/officeDocument/2006/relationships/image" Target="../media/image37.png"/><Relationship Id="rId5" Type="http://schemas.openxmlformats.org/officeDocument/2006/relationships/hyperlink" Target="https://member.onem2m.org/Application/documentapp/downloadLatestRevision/?docId=31354" TargetMode="External"/><Relationship Id="rId10" Type="http://schemas.openxmlformats.org/officeDocument/2006/relationships/hyperlink" Target="http://member.onem2m.org/Application/documentApp/documentinfo/?documentId=16519&amp;fromList=Y" TargetMode="External"/><Relationship Id="rId4" Type="http://schemas.openxmlformats.org/officeDocument/2006/relationships/hyperlink" Target="http://member.onem2m.org/Static_pages/Others/Rules_Pages/oneM2M_Partnership_Agreement-V3_0.doc" TargetMode="External"/><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 Id="rId4" Type="http://schemas.openxmlformats.org/officeDocument/2006/relationships/hyperlink" Target="http://member.onem2m.org/Static_pages/Others/Rules_Pages/ADM-0004-Method_of_work-V1_4_1.do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www.onem2m.org/iot-news/815-new-onem2m-white-paper-on-sustainable-iot-features"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onem2m.org/using-onem2m/developer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onem2m.org/"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hyperlink" Target="http://member.onem2m.org/Static_pages/Others/Rules_Pages/oneM2M_Partnership_Agreement-V3_0.doc" TargetMode="External"/><Relationship Id="rId2" Type="http://schemas.openxmlformats.org/officeDocument/2006/relationships/image" Target="../media/image16.emf"/><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youtube.com/playlist?list=PLDd4EJmw5gUnA_d1RgYnxrOrYeYuHdH5u" TargetMode="External"/><Relationship Id="rId7" Type="http://schemas.openxmlformats.org/officeDocument/2006/relationships/image" Target="../media/image46.png"/><Relationship Id="rId2" Type="http://schemas.openxmlformats.org/officeDocument/2006/relationships/hyperlink" Target="https://wiki.onem2m.org/index.php?title=OneM2M_Jupyter_Notebooks" TargetMode="External"/><Relationship Id="rId1" Type="http://schemas.openxmlformats.org/officeDocument/2006/relationships/slideLayout" Target="../slideLayouts/slideLayout11.xml"/><Relationship Id="rId6" Type="http://schemas.openxmlformats.org/officeDocument/2006/relationships/hyperlink" Target="https://mybinder.org/v2/gh/oneM2M/onem2m-jupyter-notebooks/master?urlpath=lab/tree/__START__.ipynb" TargetMode="External"/><Relationship Id="rId5" Type="http://schemas.openxmlformats.org/officeDocument/2006/relationships/hyperlink" Target="https://github.com/oneM2M/onem2m-jupyter-notebooks/discussions" TargetMode="External"/><Relationship Id="rId4" Type="http://schemas.openxmlformats.org/officeDocument/2006/relationships/hyperlink" Target="https://github.com/oneM2M/onem2m-jupyter-notebooks" TargetMode="External"/><Relationship Id="rId9"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hyperlink" Target="https://onem2m.org/news-events/newsmenu/onem2m-in-the-news" TargetMode="External"/><Relationship Id="rId2" Type="http://schemas.openxmlformats.org/officeDocument/2006/relationships/hyperlink" Target="https://onem2m.org/insights/executive-viewpoints" TargetMode="External"/><Relationship Id="rId1" Type="http://schemas.openxmlformats.org/officeDocument/2006/relationships/slideLayout" Target="../slideLayouts/slideLayout9.xml"/><Relationship Id="rId4" Type="http://schemas.openxmlformats.org/officeDocument/2006/relationships/hyperlink" Target="https://onem2m.org/technical/published-draft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11.svg"/><Relationship Id="rId1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13.sv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12.png"/><Relationship Id="rId10" Type="http://schemas.openxmlformats.org/officeDocument/2006/relationships/image" Target="../media/image9.svg"/><Relationship Id="rId19"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hyperlink" Target="https://wiki.onem2m.org/index.php?title=Main_Pag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member.onem2m.org/Static_pages/Others/Rules_Pages/oneM2M_Partnership_Agreement-V3_0.doc"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twitter.com/oneM2M" TargetMode="External"/><Relationship Id="rId13" Type="http://schemas.openxmlformats.org/officeDocument/2006/relationships/image" Target="../media/image7.svg"/><Relationship Id="rId18" Type="http://schemas.openxmlformats.org/officeDocument/2006/relationships/image" Target="../media/image10.png"/><Relationship Id="rId3" Type="http://schemas.openxmlformats.org/officeDocument/2006/relationships/hyperlink" Target="http://onem2m.org/" TargetMode="External"/><Relationship Id="rId21" Type="http://schemas.openxmlformats.org/officeDocument/2006/relationships/image" Target="../media/image12.png"/><Relationship Id="rId7" Type="http://schemas.openxmlformats.org/officeDocument/2006/relationships/image" Target="../media/image28.png"/><Relationship Id="rId12" Type="http://schemas.openxmlformats.org/officeDocument/2006/relationships/image" Target="../media/image6.png"/><Relationship Id="rId17" Type="http://schemas.openxmlformats.org/officeDocument/2006/relationships/hyperlink" Target="https://github.com/oneM2M-Tutorials" TargetMode="External"/><Relationship Id="rId25" Type="http://schemas.openxmlformats.org/officeDocument/2006/relationships/image" Target="../media/image15.svg"/><Relationship Id="rId2" Type="http://schemas.openxmlformats.org/officeDocument/2006/relationships/notesSlide" Target="../notesSlides/notesSlide3.xml"/><Relationship Id="rId16" Type="http://schemas.openxmlformats.org/officeDocument/2006/relationships/image" Target="../media/image9.svg"/><Relationship Id="rId20" Type="http://schemas.openxmlformats.org/officeDocument/2006/relationships/hyperlink" Target="https://wiki.onem2m.org/index.php?title=Main_Page" TargetMode="Externa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hyperlink" Target="https://www.youtube.com/c/Onem2mOrg" TargetMode="External"/><Relationship Id="rId24" Type="http://schemas.openxmlformats.org/officeDocument/2006/relationships/image" Target="../media/image14.png"/><Relationship Id="rId5" Type="http://schemas.openxmlformats.org/officeDocument/2006/relationships/image" Target="../media/image26.GIF"/><Relationship Id="rId15" Type="http://schemas.openxmlformats.org/officeDocument/2006/relationships/image" Target="../media/image8.png"/><Relationship Id="rId23" Type="http://schemas.openxmlformats.org/officeDocument/2006/relationships/hyperlink" Target="https://www.onem2m.org/" TargetMode="External"/><Relationship Id="rId10" Type="http://schemas.openxmlformats.org/officeDocument/2006/relationships/image" Target="../media/image5.svg"/><Relationship Id="rId19" Type="http://schemas.openxmlformats.org/officeDocument/2006/relationships/image" Target="../media/image11.svg"/><Relationship Id="rId4" Type="http://schemas.openxmlformats.org/officeDocument/2006/relationships/hyperlink" Target="http://member.onem2m.org/WebSite/homepage.aspx" TargetMode="External"/><Relationship Id="rId9" Type="http://schemas.openxmlformats.org/officeDocument/2006/relationships/image" Target="../media/image4.png"/><Relationship Id="rId14" Type="http://schemas.openxmlformats.org/officeDocument/2006/relationships/hyperlink" Target="https://www.linkedin.com/company/onem2m/" TargetMode="External"/><Relationship Id="rId22"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hyperlink" Target="http://member.onem2m.org/WebSite/homepage.aspx"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hyperlink" Target="https://member.onem2m.org/website/Procs.aspx" TargetMode="Externa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oneM2M</a:t>
            </a:r>
          </a:p>
        </p:txBody>
      </p:sp>
      <p:sp>
        <p:nvSpPr>
          <p:cNvPr id="3" name="Text Placeholder 2"/>
          <p:cNvSpPr>
            <a:spLocks noGrp="1"/>
          </p:cNvSpPr>
          <p:nvPr>
            <p:ph type="subTitle" idx="1"/>
          </p:nvPr>
        </p:nvSpPr>
        <p:spPr>
          <a:xfrm>
            <a:off x="1524000" y="4823729"/>
            <a:ext cx="9144000" cy="1655762"/>
          </a:xfrm>
        </p:spPr>
        <p:txBody>
          <a:bodyPr/>
          <a:lstStyle/>
          <a:p>
            <a:r>
              <a:rPr lang="en-US" dirty="0"/>
              <a:t>Roland Hechwartner, TP Chair </a:t>
            </a:r>
          </a:p>
          <a:p>
            <a:r>
              <a:rPr lang="en-US" dirty="0"/>
              <a:t>Karen Hughes, ETSI</a:t>
            </a:r>
          </a:p>
          <a:p>
            <a:r>
              <a:rPr lang="en-US" dirty="0"/>
              <a:t>2022-11-17</a:t>
            </a:r>
          </a:p>
        </p:txBody>
      </p:sp>
      <p:sp>
        <p:nvSpPr>
          <p:cNvPr id="4" name="Textfeld 3">
            <a:extLst>
              <a:ext uri="{FF2B5EF4-FFF2-40B4-BE49-F238E27FC236}">
                <a16:creationId xmlns:a16="http://schemas.microsoft.com/office/drawing/2014/main" id="{12F27E70-516E-4A01-9798-6AF1C63A38D8}"/>
              </a:ext>
            </a:extLst>
          </p:cNvPr>
          <p:cNvSpPr txBox="1"/>
          <p:nvPr/>
        </p:nvSpPr>
        <p:spPr>
          <a:xfrm>
            <a:off x="3435848" y="3628864"/>
            <a:ext cx="5302670" cy="369332"/>
          </a:xfrm>
          <a:prstGeom prst="rect">
            <a:avLst/>
          </a:prstGeom>
          <a:noFill/>
        </p:spPr>
        <p:txBody>
          <a:bodyPr wrap="none" rtlCol="0">
            <a:spAutoFit/>
          </a:bodyPr>
          <a:lstStyle/>
          <a:p>
            <a:r>
              <a:rPr lang="en-US"/>
              <a:t>TP-2022-0104-oneM2M </a:t>
            </a:r>
            <a:r>
              <a:rPr lang="en-US" dirty="0"/>
              <a:t>Introduction to New Members</a:t>
            </a:r>
          </a:p>
        </p:txBody>
      </p:sp>
      <p:pic>
        <p:nvPicPr>
          <p:cNvPr id="5" name="Graphic 2">
            <a:hlinkClick r:id="rId3"/>
            <a:extLst>
              <a:ext uri="{FF2B5EF4-FFF2-40B4-BE49-F238E27FC236}">
                <a16:creationId xmlns:a16="http://schemas.microsoft.com/office/drawing/2014/main" id="{D31E8FD0-0B5D-4C91-AB59-DFFD06869A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3545" y="6360805"/>
            <a:ext cx="314632" cy="314632"/>
          </a:xfrm>
          <a:prstGeom prst="rect">
            <a:avLst/>
          </a:prstGeom>
        </p:spPr>
      </p:pic>
      <p:pic>
        <p:nvPicPr>
          <p:cNvPr id="6" name="Graphic 6">
            <a:hlinkClick r:id="rId6"/>
            <a:extLst>
              <a:ext uri="{FF2B5EF4-FFF2-40B4-BE49-F238E27FC236}">
                <a16:creationId xmlns:a16="http://schemas.microsoft.com/office/drawing/2014/main" id="{60407491-2336-44B1-A03C-506501EE02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24712" y="6360448"/>
            <a:ext cx="314632" cy="314632"/>
          </a:xfrm>
          <a:prstGeom prst="rect">
            <a:avLst/>
          </a:prstGeom>
        </p:spPr>
      </p:pic>
      <p:pic>
        <p:nvPicPr>
          <p:cNvPr id="7" name="Graphic 8">
            <a:hlinkClick r:id="rId9"/>
            <a:extLst>
              <a:ext uri="{FF2B5EF4-FFF2-40B4-BE49-F238E27FC236}">
                <a16:creationId xmlns:a16="http://schemas.microsoft.com/office/drawing/2014/main" id="{0C61B551-2C15-4589-9371-4E66CC3910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11938" y="6366067"/>
            <a:ext cx="309013" cy="309013"/>
          </a:xfrm>
          <a:prstGeom prst="rect">
            <a:avLst/>
          </a:prstGeom>
        </p:spPr>
      </p:pic>
      <p:pic>
        <p:nvPicPr>
          <p:cNvPr id="8" name="Graphic 10">
            <a:hlinkClick r:id="rId12"/>
            <a:extLst>
              <a:ext uri="{FF2B5EF4-FFF2-40B4-BE49-F238E27FC236}">
                <a16:creationId xmlns:a16="http://schemas.microsoft.com/office/drawing/2014/main" id="{FC008F05-60FE-4A57-BB93-D1714A32C0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3105" y="6360448"/>
            <a:ext cx="314632" cy="314632"/>
          </a:xfrm>
          <a:prstGeom prst="rect">
            <a:avLst/>
          </a:prstGeom>
        </p:spPr>
      </p:pic>
      <p:pic>
        <p:nvPicPr>
          <p:cNvPr id="9" name="Graphic 12">
            <a:hlinkClick r:id="rId15"/>
            <a:extLst>
              <a:ext uri="{FF2B5EF4-FFF2-40B4-BE49-F238E27FC236}">
                <a16:creationId xmlns:a16="http://schemas.microsoft.com/office/drawing/2014/main" id="{1CA865EE-2680-40B4-8B86-0EA9D7DCECE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1498" y="6360805"/>
            <a:ext cx="314632" cy="314632"/>
          </a:xfrm>
          <a:prstGeom prst="rect">
            <a:avLst/>
          </a:prstGeom>
        </p:spPr>
      </p:pic>
      <p:pic>
        <p:nvPicPr>
          <p:cNvPr id="10" name="Graphic 5">
            <a:hlinkClick r:id="rId18"/>
            <a:extLst>
              <a:ext uri="{FF2B5EF4-FFF2-40B4-BE49-F238E27FC236}">
                <a16:creationId xmlns:a16="http://schemas.microsoft.com/office/drawing/2014/main" id="{AB9213B8-83EA-4A4F-BE92-B7FECCB7B95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76559" y="6360983"/>
            <a:ext cx="313200" cy="313200"/>
          </a:xfrm>
          <a:prstGeom prst="rect">
            <a:avLst/>
          </a:prstGeom>
        </p:spPr>
      </p:pic>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10</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a:t>
            </a:r>
            <a:r>
              <a:rPr lang="en-US" sz="900" dirty="0">
                <a:hlinkClick r:id="rId3"/>
              </a:rPr>
              <a:t>Partnership Agreement V3.0</a:t>
            </a:r>
            <a:endParaRPr lang="en-US" sz="900" dirty="0"/>
          </a:p>
        </p:txBody>
      </p:sp>
    </p:spTree>
    <p:extLst>
      <p:ext uri="{BB962C8B-B14F-4D97-AF65-F5344CB8AC3E}">
        <p14:creationId xmlns:p14="http://schemas.microsoft.com/office/powerpoint/2010/main" val="303037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TP52 (Dec 2021)</a:t>
            </a:r>
          </a:p>
          <a:p>
            <a:pPr lvl="2">
              <a:spcBef>
                <a:spcPts val="0"/>
              </a:spcBef>
            </a:pPr>
            <a:r>
              <a:rPr lang="en-US" sz="1400" dirty="0">
                <a:latin typeface="Myriad Pro"/>
              </a:rPr>
              <a:t>Interim meetings should be numbered according to the TP meeting that they follow   </a:t>
            </a:r>
            <a:r>
              <a:rPr lang="en-US" sz="1000" dirty="0" err="1">
                <a:latin typeface="Myriad Pro"/>
              </a:rPr>
              <a:t>eg.</a:t>
            </a:r>
            <a:r>
              <a:rPr lang="en-US" sz="1000" dirty="0">
                <a:latin typeface="Myriad Pro"/>
              </a:rPr>
              <a:t> SDS 49.1</a:t>
            </a:r>
          </a:p>
          <a:p>
            <a:pPr>
              <a:spcBef>
                <a:spcPts val="1200"/>
              </a:spcBef>
            </a:pPr>
            <a:r>
              <a:rPr lang="en-US" sz="2400" dirty="0">
                <a:latin typeface="Myriad Pro"/>
              </a:rPr>
              <a:t>Physical Meeting</a:t>
            </a:r>
          </a:p>
          <a:p>
            <a:pPr lvl="1">
              <a:spcBef>
                <a:spcPts val="0"/>
              </a:spcBef>
            </a:pPr>
            <a:r>
              <a:rPr lang="en-US" sz="1800" dirty="0">
                <a:latin typeface="Myriad Pro"/>
              </a:rPr>
              <a:t>Face to face meeting  (in 2022 three f2f-meetings are planned)</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11</a:t>
            </a:fld>
            <a:endParaRPr lang="en-US"/>
          </a:p>
        </p:txBody>
      </p:sp>
    </p:spTree>
    <p:extLst>
      <p:ext uri="{BB962C8B-B14F-4D97-AF65-F5344CB8AC3E}">
        <p14:creationId xmlns:p14="http://schemas.microsoft.com/office/powerpoint/2010/main" val="26026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39920"/>
            <a:ext cx="7679584" cy="5387002"/>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a:cxnSpLocks/>
          </p:cNvCxnSpPr>
          <p:nvPr/>
        </p:nvCxnSpPr>
        <p:spPr>
          <a:xfrm>
            <a:off x="3296093" y="5840819"/>
            <a:ext cx="721951" cy="6814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hlinkClick r:id="rId4"/>
              </a:rPr>
              <a:t>ADM-0002-oneM2M Partnership Agreement V3.0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hlinkClick r:id="rId5"/>
              </a:rPr>
              <a:t>ADM-0005-Working Procedures V8.0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hlinkClick r:id="rId6"/>
              </a:rPr>
              <a:t>ADM-0003-oneM2M Drafting Rules V1.0</a:t>
            </a:r>
            <a:endParaRPr lang="en-US" sz="1400" dirty="0">
              <a:latin typeface="Myriad Pro"/>
            </a:endParaRP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41637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
        <p:nvSpPr>
          <p:cNvPr id="2" name="Rechteck: abgerundete Ecken 1">
            <a:extLst>
              <a:ext uri="{FF2B5EF4-FFF2-40B4-BE49-F238E27FC236}">
                <a16:creationId xmlns:a16="http://schemas.microsoft.com/office/drawing/2014/main" id="{19B94348-5AC6-472C-BBF0-5A9D4E787DB7}"/>
              </a:ext>
            </a:extLst>
          </p:cNvPr>
          <p:cNvSpPr/>
          <p:nvPr/>
        </p:nvSpPr>
        <p:spPr>
          <a:xfrm>
            <a:off x="654269" y="4469523"/>
            <a:ext cx="1474076" cy="1253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Add </a:t>
            </a:r>
            <a:r>
              <a:rPr lang="de-AT" dirty="0" err="1"/>
              <a:t>Gitlab</a:t>
            </a:r>
            <a:r>
              <a:rPr lang="de-AT" dirty="0"/>
              <a:t> </a:t>
            </a:r>
            <a:r>
              <a:rPr lang="de-AT" dirty="0" err="1"/>
              <a:t>issue</a:t>
            </a:r>
            <a:r>
              <a:rPr lang="de-AT" dirty="0"/>
              <a:t> </a:t>
            </a:r>
            <a:r>
              <a:rPr lang="de-AT" dirty="0" err="1"/>
              <a:t>tracker</a:t>
            </a:r>
            <a:endParaRPr lang="en-US" dirty="0"/>
          </a:p>
        </p:txBody>
      </p:sp>
    </p:spTree>
    <p:extLst>
      <p:ext uri="{BB962C8B-B14F-4D97-AF65-F5344CB8AC3E}">
        <p14:creationId xmlns:p14="http://schemas.microsoft.com/office/powerpoint/2010/main" val="346175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t>
            </a:r>
            <a:r>
              <a:rPr lang="en-US" sz="900" dirty="0">
                <a:hlinkClick r:id="rId4"/>
              </a:rPr>
              <a:t>ADM-0004-Method_of_work-V1_4_1</a:t>
            </a:r>
            <a:endParaRPr lang="en-US" sz="900" dirty="0"/>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16</a:t>
            </a:fld>
            <a:endParaRPr lang="en-US"/>
          </a:p>
        </p:txBody>
      </p:sp>
    </p:spTree>
    <p:extLst>
      <p:ext uri="{BB962C8B-B14F-4D97-AF65-F5344CB8AC3E}">
        <p14:creationId xmlns:p14="http://schemas.microsoft.com/office/powerpoint/2010/main" val="337381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93476D5-0F5A-4FF6-A868-54904EAE25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8" y="1330669"/>
            <a:ext cx="11828963" cy="3414379"/>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17</a:t>
            </a:fld>
            <a:endParaRPr lang="en-US"/>
          </a:p>
        </p:txBody>
      </p:sp>
      <p:sp>
        <p:nvSpPr>
          <p:cNvPr id="4" name="Titel 3"/>
          <p:cNvSpPr>
            <a:spLocks noGrp="1"/>
          </p:cNvSpPr>
          <p:nvPr>
            <p:ph type="title"/>
          </p:nvPr>
        </p:nvSpPr>
        <p:spPr/>
        <p:txBody>
          <a:bodyPr/>
          <a:lstStyle/>
          <a:p>
            <a:r>
              <a:rPr lang="en-US" dirty="0"/>
              <a:t>Members’ Portal</a:t>
            </a:r>
          </a:p>
        </p:txBody>
      </p:sp>
    </p:spTree>
    <p:extLst>
      <p:ext uri="{BB962C8B-B14F-4D97-AF65-F5344CB8AC3E}">
        <p14:creationId xmlns:p14="http://schemas.microsoft.com/office/powerpoint/2010/main" val="3728087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18</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257033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021401" y="3532988"/>
            <a:ext cx="5050137" cy="1655762"/>
          </a:xfrm>
        </p:spPr>
        <p:txBody>
          <a:bodyPr>
            <a:normAutofit fontScale="77500" lnSpcReduction="20000"/>
          </a:bodyPr>
          <a:lstStyle/>
          <a:p>
            <a:pPr marL="342900" indent="-342900" algn="l">
              <a:lnSpc>
                <a:spcPct val="110000"/>
              </a:lnSpc>
              <a:spcBef>
                <a:spcPts val="600"/>
              </a:spcBef>
              <a:buFont typeface="Arial" panose="020B0604020202020204" pitchFamily="34" charset="0"/>
              <a:buChar char="•"/>
            </a:pPr>
            <a:r>
              <a:rPr lang="en-US" sz="1800" dirty="0">
                <a:solidFill>
                  <a:schemeClr val="tx1"/>
                </a:solidFill>
              </a:rPr>
              <a:t>FRAND-based IPR Policies (1 slide)</a:t>
            </a:r>
          </a:p>
          <a:p>
            <a:pPr marL="342900" indent="-342900" algn="l">
              <a:lnSpc>
                <a:spcPct val="110000"/>
              </a:lnSpc>
              <a:spcBef>
                <a:spcPts val="600"/>
              </a:spcBef>
              <a:buFont typeface="Arial" panose="020B0604020202020204" pitchFamily="34" charset="0"/>
              <a:buChar char="•"/>
            </a:pPr>
            <a:r>
              <a:rPr lang="de-AT" sz="1800" dirty="0">
                <a:solidFill>
                  <a:schemeClr val="tx1"/>
                </a:solidFill>
              </a:rPr>
              <a:t>Terms Of References of Working Groups</a:t>
            </a:r>
            <a:endParaRPr lang="en-US" sz="1800" dirty="0">
              <a:solidFill>
                <a:schemeClr val="tx1"/>
              </a:solidFill>
            </a:endParaRPr>
          </a:p>
          <a:p>
            <a:pPr marL="342900" indent="-342900" algn="l">
              <a:lnSpc>
                <a:spcPct val="110000"/>
              </a:lnSpc>
              <a:spcBef>
                <a:spcPts val="600"/>
              </a:spcBef>
              <a:buFont typeface="Arial" panose="020B0604020202020204" pitchFamily="34" charset="0"/>
              <a:buChar char="•"/>
            </a:pPr>
            <a:r>
              <a:rPr lang="en-US" sz="1800" dirty="0">
                <a:solidFill>
                  <a:schemeClr val="tx1"/>
                </a:solidFill>
              </a:rPr>
              <a:t>Normative verbs – use and examples (2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Voting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oneM2M Releases (3 slides)</a:t>
            </a:r>
          </a:p>
          <a:p>
            <a:pPr marL="342900" indent="-342900" algn="l">
              <a:lnSpc>
                <a:spcPct val="110000"/>
              </a:lnSpc>
              <a:spcBef>
                <a:spcPts val="600"/>
              </a:spcBef>
              <a:buFont typeface="Arial" panose="020B0604020202020204" pitchFamily="34" charset="0"/>
              <a:buChar char="•"/>
            </a:pPr>
            <a:r>
              <a:rPr lang="en-US" sz="1800" dirty="0">
                <a:solidFill>
                  <a:schemeClr val="tx1"/>
                </a:solidFill>
              </a:rPr>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19</a:t>
            </a:fld>
            <a:endParaRPr lang="en-US"/>
          </a:p>
        </p:txBody>
      </p:sp>
    </p:spTree>
    <p:extLst>
      <p:ext uri="{BB962C8B-B14F-4D97-AF65-F5344CB8AC3E}">
        <p14:creationId xmlns:p14="http://schemas.microsoft.com/office/powerpoint/2010/main" val="157586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V3.0</a:t>
            </a:r>
          </a:p>
        </p:txBody>
      </p:sp>
      <p:sp>
        <p:nvSpPr>
          <p:cNvPr id="4" name="Foliennummernplatzhalter 3"/>
          <p:cNvSpPr>
            <a:spLocks noGrp="1"/>
          </p:cNvSpPr>
          <p:nvPr>
            <p:ph type="sldNum" sz="quarter" idx="12"/>
          </p:nvPr>
        </p:nvSpPr>
        <p:spPr/>
        <p:txBody>
          <a:bodyPr/>
          <a:lstStyle/>
          <a:p>
            <a:fld id="{163F5A94-8458-4F17-AD3C-1A083E20221D}" type="slidenum">
              <a:rPr lang="en-US" smtClean="0"/>
              <a:t>20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21</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261329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005951" cy="276999"/>
          </a:xfrm>
          <a:prstGeom prst="rect">
            <a:avLst/>
          </a:prstGeom>
          <a:noFill/>
        </p:spPr>
        <p:txBody>
          <a:bodyPr wrap="none" rtlCol="0">
            <a:spAutoFit/>
          </a:bodyPr>
          <a:lstStyle/>
          <a:p>
            <a:r>
              <a:rPr lang="en-US" sz="1200" dirty="0">
                <a:latin typeface="Myriad Pro"/>
              </a:rPr>
              <a:t>Source: ADM-0005-Working Procedures V8.0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581326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14646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cxnSpLocks/>
            <a:stCxn id="33" idx="2"/>
          </p:cNvCxnSpPr>
          <p:nvPr/>
        </p:nvCxnSpPr>
        <p:spPr>
          <a:xfrm>
            <a:off x="1613711" y="3916219"/>
            <a:ext cx="9776875" cy="10754"/>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09112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03540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442736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575898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48375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08123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341510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488124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255029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394006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581247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14539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08968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448006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633497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13616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628069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746796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27325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147463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138722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454066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7974765"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792048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434764"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688483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Q3, 2021</a:t>
            </a:r>
          </a:p>
        </p:txBody>
      </p:sp>
      <p:cxnSp>
        <p:nvCxnSpPr>
          <p:cNvPr id="39" name="Gerader Verbinder 38">
            <a:extLst>
              <a:ext uri="{FF2B5EF4-FFF2-40B4-BE49-F238E27FC236}">
                <a16:creationId xmlns:a16="http://schemas.microsoft.com/office/drawing/2014/main" id="{7D068A62-6940-4E67-BE1E-7F943A1B4334}"/>
              </a:ext>
            </a:extLst>
          </p:cNvPr>
          <p:cNvCxnSpPr>
            <a:cxnSpLocks/>
            <a:endCxn id="41" idx="2"/>
          </p:cNvCxnSpPr>
          <p:nvPr/>
        </p:nvCxnSpPr>
        <p:spPr>
          <a:xfrm flipH="1" flipV="1">
            <a:off x="9557021" y="2855035"/>
            <a:ext cx="15898" cy="1033558"/>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Ellipse 39">
            <a:extLst>
              <a:ext uri="{FF2B5EF4-FFF2-40B4-BE49-F238E27FC236}">
                <a16:creationId xmlns:a16="http://schemas.microsoft.com/office/drawing/2014/main" id="{86AA86EB-F7DE-4C5D-B126-B73050D183FE}"/>
              </a:ext>
            </a:extLst>
          </p:cNvPr>
          <p:cNvSpPr/>
          <p:nvPr/>
        </p:nvSpPr>
        <p:spPr bwMode="gray">
          <a:xfrm>
            <a:off x="9517606" y="3872695"/>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1" name="Textfeld 40">
            <a:extLst>
              <a:ext uri="{FF2B5EF4-FFF2-40B4-BE49-F238E27FC236}">
                <a16:creationId xmlns:a16="http://schemas.microsoft.com/office/drawing/2014/main" id="{8952327C-ED66-4151-858A-51E669803B8D}"/>
              </a:ext>
            </a:extLst>
          </p:cNvPr>
          <p:cNvSpPr txBox="1"/>
          <p:nvPr/>
        </p:nvSpPr>
        <p:spPr>
          <a:xfrm>
            <a:off x="9017021" y="2304884"/>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5</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42" name="Textfeld 41">
            <a:extLst>
              <a:ext uri="{FF2B5EF4-FFF2-40B4-BE49-F238E27FC236}">
                <a16:creationId xmlns:a16="http://schemas.microsoft.com/office/drawing/2014/main" id="{604D3905-C16D-44F6-9FCF-601A29E67BA2}"/>
              </a:ext>
            </a:extLst>
          </p:cNvPr>
          <p:cNvSpPr txBox="1"/>
          <p:nvPr/>
        </p:nvSpPr>
        <p:spPr>
          <a:xfrm rot="18503186">
            <a:off x="8481954" y="4330931"/>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Q1, 2023</a:t>
            </a:r>
          </a:p>
        </p:txBody>
      </p:sp>
    </p:spTree>
    <p:extLst>
      <p:ext uri="{BB962C8B-B14F-4D97-AF65-F5344CB8AC3E}">
        <p14:creationId xmlns:p14="http://schemas.microsoft.com/office/powerpoint/2010/main" val="311386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uppieren 175">
            <a:extLst>
              <a:ext uri="{FF2B5EF4-FFF2-40B4-BE49-F238E27FC236}">
                <a16:creationId xmlns:a16="http://schemas.microsoft.com/office/drawing/2014/main" id="{E372CAED-CCAC-40FF-BEB7-825932A679A1}"/>
              </a:ext>
            </a:extLst>
          </p:cNvPr>
          <p:cNvGrpSpPr/>
          <p:nvPr/>
        </p:nvGrpSpPr>
        <p:grpSpPr>
          <a:xfrm>
            <a:off x="7583174" y="3004044"/>
            <a:ext cx="190005" cy="510639"/>
            <a:chOff x="9621587" y="3003584"/>
            <a:chExt cx="190005" cy="510639"/>
          </a:xfrm>
        </p:grpSpPr>
        <p:sp>
          <p:nvSpPr>
            <p:cNvPr id="177" name="Ellipse 176">
              <a:extLst>
                <a:ext uri="{FF2B5EF4-FFF2-40B4-BE49-F238E27FC236}">
                  <a16:creationId xmlns:a16="http://schemas.microsoft.com/office/drawing/2014/main" id="{75253EDE-3A20-4CD6-A9A2-A2DCD3B0DFA2}"/>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Gerader Verbinder 177">
              <a:extLst>
                <a:ext uri="{FF2B5EF4-FFF2-40B4-BE49-F238E27FC236}">
                  <a16:creationId xmlns:a16="http://schemas.microsoft.com/office/drawing/2014/main" id="{AB17B11D-E043-4745-AC11-2EDD46274923}"/>
                </a:ext>
              </a:extLst>
            </p:cNvPr>
            <p:cNvCxnSpPr>
              <a:stCxn id="17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34" name="Gruppieren 133"/>
          <p:cNvGrpSpPr/>
          <p:nvPr/>
        </p:nvGrpSpPr>
        <p:grpSpPr>
          <a:xfrm>
            <a:off x="4691288" y="2018503"/>
            <a:ext cx="190005" cy="1495720"/>
            <a:chOff x="4673511" y="1992934"/>
            <a:chExt cx="190005" cy="1495720"/>
          </a:xfrm>
        </p:grpSpPr>
        <p:sp>
          <p:nvSpPr>
            <p:cNvPr id="135" name="Ellipse 134"/>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Gerader Verbinder 135"/>
            <p:cNvCxnSpPr>
              <a:stCxn id="135"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6" name="Gruppieren 95"/>
          <p:cNvGrpSpPr/>
          <p:nvPr/>
        </p:nvGrpSpPr>
        <p:grpSpPr>
          <a:xfrm>
            <a:off x="4893213" y="2499728"/>
            <a:ext cx="190005" cy="1009367"/>
            <a:chOff x="221735" y="2499728"/>
            <a:chExt cx="190005" cy="1009367"/>
          </a:xfrm>
        </p:grpSpPr>
        <p:sp>
          <p:nvSpPr>
            <p:cNvPr id="97" name="Ellipse 9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Gerader Verbinder 9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345A63F-8E83-4105-ACAD-639E21BC44D0}"/>
              </a:ext>
            </a:extLst>
          </p:cNvPr>
          <p:cNvSpPr>
            <a:spLocks noGrp="1"/>
          </p:cNvSpPr>
          <p:nvPr>
            <p:ph type="title"/>
          </p:nvPr>
        </p:nvSpPr>
        <p:spPr>
          <a:xfrm>
            <a:off x="283779" y="0"/>
            <a:ext cx="7901215" cy="1173570"/>
          </a:xfrm>
        </p:spPr>
        <p:txBody>
          <a:bodyPr>
            <a:normAutofit/>
          </a:bodyPr>
          <a:lstStyle/>
          <a:p>
            <a:r>
              <a:rPr lang="en-US" sz="4000" dirty="0">
                <a:latin typeface="Myriad Pro" panose="020B0503030403020204" pitchFamily="34" charset="0"/>
              </a:rPr>
              <a:t>oneM2M Key-events Timeline</a:t>
            </a:r>
          </a:p>
        </p:txBody>
      </p:sp>
      <p:sp>
        <p:nvSpPr>
          <p:cNvPr id="4" name="Slide Number Placeholder 3">
            <a:extLst>
              <a:ext uri="{FF2B5EF4-FFF2-40B4-BE49-F238E27FC236}">
                <a16:creationId xmlns:a16="http://schemas.microsoft.com/office/drawing/2014/main" id="{75D9263F-DD1E-417C-A41F-D65B432474E2}"/>
              </a:ext>
            </a:extLst>
          </p:cNvPr>
          <p:cNvSpPr>
            <a:spLocks noGrp="1"/>
          </p:cNvSpPr>
          <p:nvPr>
            <p:ph type="sldNum" sz="quarter" idx="12"/>
          </p:nvPr>
        </p:nvSpPr>
        <p:spPr/>
        <p:txBody>
          <a:bodyPr/>
          <a:lstStyle/>
          <a:p>
            <a:fld id="{163F5A94-8458-4F17-AD3C-1A083E20221D}" type="slidenum">
              <a:rPr lang="en-US" smtClean="0"/>
              <a:t>28</a:t>
            </a:fld>
            <a:endParaRPr lang="en-US" dirty="0"/>
          </a:p>
        </p:txBody>
      </p:sp>
      <p:grpSp>
        <p:nvGrpSpPr>
          <p:cNvPr id="15" name="Gruppieren 14"/>
          <p:cNvGrpSpPr/>
          <p:nvPr/>
        </p:nvGrpSpPr>
        <p:grpSpPr>
          <a:xfrm>
            <a:off x="5243883" y="3003584"/>
            <a:ext cx="190005" cy="510639"/>
            <a:chOff x="9943667" y="2949796"/>
            <a:chExt cx="190005" cy="510639"/>
          </a:xfrm>
        </p:grpSpPr>
        <p:sp>
          <p:nvSpPr>
            <p:cNvPr id="16" name="Ellipse 1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Gerader Verbinder 17"/>
            <p:cNvCxnSpPr>
              <a:stCxn id="1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5" name="Gruppieren 154"/>
          <p:cNvGrpSpPr/>
          <p:nvPr/>
        </p:nvGrpSpPr>
        <p:grpSpPr>
          <a:xfrm>
            <a:off x="5386387" y="3003584"/>
            <a:ext cx="190005" cy="510639"/>
            <a:chOff x="9621587" y="3003584"/>
            <a:chExt cx="190005" cy="510639"/>
          </a:xfrm>
        </p:grpSpPr>
        <p:sp>
          <p:nvSpPr>
            <p:cNvPr id="19" name="Ellipse 18"/>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Gerader Verbinder 19"/>
            <p:cNvCxnSpPr>
              <a:stCxn id="19"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2" name="Textfeld 21"/>
          <p:cNvSpPr txBox="1"/>
          <p:nvPr/>
        </p:nvSpPr>
        <p:spPr>
          <a:xfrm>
            <a:off x="5550986" y="4598458"/>
            <a:ext cx="855343" cy="338554"/>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5</a:t>
            </a:r>
          </a:p>
        </p:txBody>
      </p:sp>
      <p:sp>
        <p:nvSpPr>
          <p:cNvPr id="23" name="Flussdiagramm: Verbindungsstelle 22"/>
          <p:cNvSpPr/>
          <p:nvPr/>
        </p:nvSpPr>
        <p:spPr>
          <a:xfrm>
            <a:off x="5857752" y="4389237"/>
            <a:ext cx="219324" cy="20922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Gerader Verbinder 23"/>
          <p:cNvCxnSpPr>
            <a:stCxn id="23" idx="0"/>
          </p:cNvCxnSpPr>
          <p:nvPr/>
        </p:nvCxnSpPr>
        <p:spPr>
          <a:xfrm flipV="1">
            <a:off x="5967414" y="4136481"/>
            <a:ext cx="0" cy="2527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9" name="Textfeld 178">
            <a:extLst>
              <a:ext uri="{FF2B5EF4-FFF2-40B4-BE49-F238E27FC236}">
                <a16:creationId xmlns:a16="http://schemas.microsoft.com/office/drawing/2014/main" id="{C99F0305-B011-4A25-852A-28B901AE20A7}"/>
              </a:ext>
            </a:extLst>
          </p:cNvPr>
          <p:cNvSpPr txBox="1"/>
          <p:nvPr/>
        </p:nvSpPr>
        <p:spPr>
          <a:xfrm>
            <a:off x="6655548" y="4779801"/>
            <a:ext cx="855343" cy="584775"/>
          </a:xfrm>
          <a:prstGeom prst="rect">
            <a:avLst/>
          </a:prstGeom>
          <a:noFill/>
        </p:spPr>
        <p:txBody>
          <a:bodyPr wrap="square" rtlCol="0">
            <a:spAutoFit/>
          </a:bodyPr>
          <a:lstStyle/>
          <a:p>
            <a:pPr algn="ctr"/>
            <a:r>
              <a:rPr lang="en-US" sz="800" dirty="0">
                <a:solidFill>
                  <a:schemeClr val="accent5">
                    <a:lumMod val="75000"/>
                  </a:schemeClr>
                </a:solidFill>
              </a:rPr>
              <a:t>oneM2M WS &amp; Developers Training / China*</a:t>
            </a:r>
          </a:p>
        </p:txBody>
      </p:sp>
      <p:sp>
        <p:nvSpPr>
          <p:cNvPr id="27" name="Eingekerbter Richtungspfeil 26"/>
          <p:cNvSpPr/>
          <p:nvPr/>
        </p:nvSpPr>
        <p:spPr>
          <a:xfrm>
            <a:off x="7123385" y="3522782"/>
            <a:ext cx="134359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2021</a:t>
            </a:r>
          </a:p>
        </p:txBody>
      </p:sp>
      <p:sp>
        <p:nvSpPr>
          <p:cNvPr id="28" name="Eingekerbter Richtungspfeil 27"/>
          <p:cNvSpPr/>
          <p:nvPr/>
        </p:nvSpPr>
        <p:spPr>
          <a:xfrm>
            <a:off x="2898309" y="3522544"/>
            <a:ext cx="134952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2017</a:t>
            </a:r>
          </a:p>
        </p:txBody>
      </p:sp>
      <p:sp>
        <p:nvSpPr>
          <p:cNvPr id="29" name="Eingekerbter Richtungspfeil 28"/>
          <p:cNvSpPr/>
          <p:nvPr/>
        </p:nvSpPr>
        <p:spPr>
          <a:xfrm>
            <a:off x="1839165" y="3522544"/>
            <a:ext cx="134582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2016</a:t>
            </a:r>
          </a:p>
        </p:txBody>
      </p:sp>
      <p:sp>
        <p:nvSpPr>
          <p:cNvPr id="30" name="Eingekerbter Richtungspfeil 29"/>
          <p:cNvSpPr/>
          <p:nvPr/>
        </p:nvSpPr>
        <p:spPr>
          <a:xfrm>
            <a:off x="769140" y="3522543"/>
            <a:ext cx="1349521"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2015</a:t>
            </a:r>
          </a:p>
        </p:txBody>
      </p:sp>
      <p:sp>
        <p:nvSpPr>
          <p:cNvPr id="31" name="Eingekerbter Richtungspfeil 30"/>
          <p:cNvSpPr/>
          <p:nvPr/>
        </p:nvSpPr>
        <p:spPr>
          <a:xfrm>
            <a:off x="6070025" y="3522544"/>
            <a:ext cx="1341987"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2020</a:t>
            </a:r>
          </a:p>
        </p:txBody>
      </p:sp>
      <p:sp>
        <p:nvSpPr>
          <p:cNvPr id="32" name="Eingekerbter Richtungspfeil 31"/>
          <p:cNvSpPr/>
          <p:nvPr/>
        </p:nvSpPr>
        <p:spPr>
          <a:xfrm>
            <a:off x="5013435" y="3522544"/>
            <a:ext cx="1341530"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2019</a:t>
            </a:r>
          </a:p>
        </p:txBody>
      </p:sp>
      <p:sp>
        <p:nvSpPr>
          <p:cNvPr id="33" name="Eingekerbter Richtungspfeil 32"/>
          <p:cNvSpPr/>
          <p:nvPr/>
        </p:nvSpPr>
        <p:spPr>
          <a:xfrm>
            <a:off x="3963010" y="3522543"/>
            <a:ext cx="1335456"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solidFill>
                  <a:schemeClr val="bg1"/>
                </a:solidFill>
              </a:rPr>
              <a:t>2018</a:t>
            </a:r>
          </a:p>
        </p:txBody>
      </p:sp>
      <p:sp>
        <p:nvSpPr>
          <p:cNvPr id="34" name="Richtungspfeil 33"/>
          <p:cNvSpPr/>
          <p:nvPr/>
        </p:nvSpPr>
        <p:spPr>
          <a:xfrm>
            <a:off x="10146" y="3522543"/>
            <a:ext cx="863461" cy="635636"/>
          </a:xfrm>
          <a:prstGeom prst="homePlat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2012</a:t>
            </a:r>
          </a:p>
        </p:txBody>
      </p:sp>
      <p:grpSp>
        <p:nvGrpSpPr>
          <p:cNvPr id="35" name="Gruppieren 34"/>
          <p:cNvGrpSpPr/>
          <p:nvPr/>
        </p:nvGrpSpPr>
        <p:grpSpPr>
          <a:xfrm>
            <a:off x="3585550" y="3003584"/>
            <a:ext cx="190005" cy="510639"/>
            <a:chOff x="9943667" y="2949796"/>
            <a:chExt cx="190005" cy="510639"/>
          </a:xfrm>
        </p:grpSpPr>
        <p:sp>
          <p:nvSpPr>
            <p:cNvPr id="36" name="Ellipse 3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Gerader Verbinder 36"/>
            <p:cNvCxnSpPr>
              <a:stCxn id="3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p:nvGrpSpPr>
        <p:grpSpPr>
          <a:xfrm>
            <a:off x="4053025" y="2990597"/>
            <a:ext cx="190005" cy="510639"/>
            <a:chOff x="9943667" y="2949796"/>
            <a:chExt cx="190005" cy="510639"/>
          </a:xfrm>
        </p:grpSpPr>
        <p:sp>
          <p:nvSpPr>
            <p:cNvPr id="40" name="Ellipse 39"/>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Gerader Verbinder 40"/>
            <p:cNvCxnSpPr>
              <a:stCxn id="40"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p:nvGrpSpPr>
        <p:grpSpPr>
          <a:xfrm>
            <a:off x="4266607" y="3004044"/>
            <a:ext cx="190005" cy="510639"/>
            <a:chOff x="9943667" y="2949796"/>
            <a:chExt cx="190005" cy="510639"/>
          </a:xfrm>
        </p:grpSpPr>
        <p:sp>
          <p:nvSpPr>
            <p:cNvPr id="43" name="Ellipse 42"/>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Gerader Verbinder 43"/>
            <p:cNvCxnSpPr>
              <a:stCxn id="43"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5" name="Gruppieren 44"/>
          <p:cNvGrpSpPr/>
          <p:nvPr/>
        </p:nvGrpSpPr>
        <p:grpSpPr>
          <a:xfrm>
            <a:off x="4428481" y="3003584"/>
            <a:ext cx="190005" cy="510639"/>
            <a:chOff x="9943667" y="2949796"/>
            <a:chExt cx="190005" cy="510639"/>
          </a:xfrm>
        </p:grpSpPr>
        <p:sp>
          <p:nvSpPr>
            <p:cNvPr id="46" name="Ellipse 45"/>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Gerader Verbinder 46"/>
            <p:cNvCxnSpPr>
              <a:stCxn id="46"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48" name="Gruppieren 47"/>
          <p:cNvGrpSpPr/>
          <p:nvPr/>
        </p:nvGrpSpPr>
        <p:grpSpPr>
          <a:xfrm>
            <a:off x="4536552" y="2998456"/>
            <a:ext cx="190005" cy="510639"/>
            <a:chOff x="9943667" y="2949796"/>
            <a:chExt cx="190005" cy="510639"/>
          </a:xfrm>
        </p:grpSpPr>
        <p:sp>
          <p:nvSpPr>
            <p:cNvPr id="49" name="Ellipse 48"/>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Gerader Verbinder 49"/>
            <p:cNvCxnSpPr>
              <a:stCxn id="49"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1" name="Gruppieren 50"/>
          <p:cNvGrpSpPr/>
          <p:nvPr/>
        </p:nvGrpSpPr>
        <p:grpSpPr>
          <a:xfrm>
            <a:off x="4697770" y="3003584"/>
            <a:ext cx="190005" cy="510639"/>
            <a:chOff x="9943667" y="2949796"/>
            <a:chExt cx="190005" cy="510639"/>
          </a:xfrm>
        </p:grpSpPr>
        <p:sp>
          <p:nvSpPr>
            <p:cNvPr id="52" name="Ellipse 51"/>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Gerader Verbinder 52"/>
            <p:cNvCxnSpPr>
              <a:stCxn id="52"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4" name="Gruppieren 53"/>
          <p:cNvGrpSpPr/>
          <p:nvPr/>
        </p:nvGrpSpPr>
        <p:grpSpPr>
          <a:xfrm>
            <a:off x="4845097" y="3003584"/>
            <a:ext cx="190005" cy="510639"/>
            <a:chOff x="9943667" y="2949796"/>
            <a:chExt cx="190005" cy="510639"/>
          </a:xfrm>
        </p:grpSpPr>
        <p:sp>
          <p:nvSpPr>
            <p:cNvPr id="55" name="Ellipse 54"/>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Gerader Verbinder 55"/>
            <p:cNvCxnSpPr>
              <a:stCxn id="55"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57" name="Gruppieren 56"/>
          <p:cNvGrpSpPr/>
          <p:nvPr/>
        </p:nvGrpSpPr>
        <p:grpSpPr>
          <a:xfrm>
            <a:off x="4142101" y="2990597"/>
            <a:ext cx="190005" cy="510639"/>
            <a:chOff x="9943667" y="2949796"/>
            <a:chExt cx="190005" cy="510639"/>
          </a:xfrm>
        </p:grpSpPr>
        <p:sp>
          <p:nvSpPr>
            <p:cNvPr id="58" name="Ellipse 57"/>
            <p:cNvSpPr/>
            <p:nvPr/>
          </p:nvSpPr>
          <p:spPr>
            <a:xfrm>
              <a:off x="9943667" y="2949796"/>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Gerader Verbinder 58"/>
            <p:cNvCxnSpPr>
              <a:stCxn id="58" idx="4"/>
            </p:cNvCxnSpPr>
            <p:nvPr/>
          </p:nvCxnSpPr>
          <p:spPr>
            <a:xfrm flipH="1">
              <a:off x="10038669" y="3139801"/>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0" name="Gruppieren 59"/>
          <p:cNvGrpSpPr/>
          <p:nvPr/>
        </p:nvGrpSpPr>
        <p:grpSpPr>
          <a:xfrm>
            <a:off x="4394481" y="4148547"/>
            <a:ext cx="855343" cy="800531"/>
            <a:chOff x="10256002" y="4055806"/>
            <a:chExt cx="842378" cy="826472"/>
          </a:xfrm>
        </p:grpSpPr>
        <p:sp>
          <p:nvSpPr>
            <p:cNvPr id="61" name="Textfeld 60"/>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4</a:t>
              </a:r>
            </a:p>
          </p:txBody>
        </p:sp>
        <p:sp>
          <p:nvSpPr>
            <p:cNvPr id="62" name="Flussdiagramm: Verbindungsstelle 61"/>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Gerader Verbinder 62"/>
            <p:cNvCxnSpPr>
              <a:stCxn id="62"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a:xfrm>
            <a:off x="3516611" y="4153604"/>
            <a:ext cx="855343" cy="800529"/>
            <a:chOff x="10256002" y="4055806"/>
            <a:chExt cx="842378" cy="826470"/>
          </a:xfrm>
        </p:grpSpPr>
        <p:sp>
          <p:nvSpPr>
            <p:cNvPr id="65" name="Textfeld 64"/>
            <p:cNvSpPr txBox="1"/>
            <p:nvPr/>
          </p:nvSpPr>
          <p:spPr>
            <a:xfrm>
              <a:off x="10256002" y="4532751"/>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3</a:t>
              </a:r>
            </a:p>
          </p:txBody>
        </p:sp>
        <p:sp>
          <p:nvSpPr>
            <p:cNvPr id="66" name="Flussdiagramm: Verbindungsstelle 65"/>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Gerader Verbinder 66"/>
            <p:cNvCxnSpPr>
              <a:stCxn id="66"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8" name="Gruppieren 67"/>
          <p:cNvGrpSpPr/>
          <p:nvPr/>
        </p:nvGrpSpPr>
        <p:grpSpPr>
          <a:xfrm>
            <a:off x="3187334" y="4148547"/>
            <a:ext cx="855343" cy="800531"/>
            <a:chOff x="10256002" y="4055806"/>
            <a:chExt cx="842378" cy="826472"/>
          </a:xfrm>
        </p:grpSpPr>
        <p:sp>
          <p:nvSpPr>
            <p:cNvPr id="69" name="Textfeld 68"/>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2</a:t>
              </a:r>
            </a:p>
          </p:txBody>
        </p:sp>
        <p:sp>
          <p:nvSpPr>
            <p:cNvPr id="70" name="Flussdiagramm: Verbindungsstelle 69"/>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Gerader Verbinder 70"/>
            <p:cNvCxnSpPr>
              <a:stCxn id="70"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 name="Gruppieren 71"/>
          <p:cNvGrpSpPr/>
          <p:nvPr/>
        </p:nvGrpSpPr>
        <p:grpSpPr>
          <a:xfrm>
            <a:off x="2729615" y="4148547"/>
            <a:ext cx="855343" cy="800531"/>
            <a:chOff x="10256002" y="4055806"/>
            <a:chExt cx="842378" cy="826472"/>
          </a:xfrm>
        </p:grpSpPr>
        <p:sp>
          <p:nvSpPr>
            <p:cNvPr id="73" name="Textfeld 72"/>
            <p:cNvSpPr txBox="1"/>
            <p:nvPr/>
          </p:nvSpPr>
          <p:spPr>
            <a:xfrm>
              <a:off x="10256002" y="4532753"/>
              <a:ext cx="842378" cy="349525"/>
            </a:xfrm>
            <a:prstGeom prst="rect">
              <a:avLst/>
            </a:prstGeom>
            <a:noFill/>
          </p:spPr>
          <p:txBody>
            <a:bodyPr wrap="square" rtlCol="0">
              <a:spAutoFit/>
            </a:bodyPr>
            <a:lstStyle/>
            <a:p>
              <a:pPr algn="ctr"/>
              <a:r>
                <a:rPr lang="en-US" sz="800" dirty="0">
                  <a:solidFill>
                    <a:schemeClr val="accent4"/>
                  </a:solidFill>
                </a:rPr>
                <a:t>Industry </a:t>
              </a:r>
              <a:br>
                <a:rPr lang="en-US" sz="800" dirty="0">
                  <a:solidFill>
                    <a:schemeClr val="accent4"/>
                  </a:solidFill>
                </a:rPr>
              </a:br>
              <a:r>
                <a:rPr lang="en-US" sz="800" dirty="0">
                  <a:solidFill>
                    <a:schemeClr val="accent4"/>
                  </a:solidFill>
                </a:rPr>
                <a:t>Day 1</a:t>
              </a:r>
            </a:p>
          </p:txBody>
        </p:sp>
        <p:sp>
          <p:nvSpPr>
            <p:cNvPr id="74" name="Flussdiagramm: Verbindungsstelle 73"/>
            <p:cNvSpPr/>
            <p:nvPr/>
          </p:nvSpPr>
          <p:spPr>
            <a:xfrm>
              <a:off x="10558118" y="4316753"/>
              <a:ext cx="216000" cy="216000"/>
            </a:xfrm>
            <a:prstGeom prst="flowChartConnector">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erader Verbinder 74"/>
            <p:cNvCxnSpPr>
              <a:stCxn id="74" idx="0"/>
            </p:cNvCxnSpPr>
            <p:nvPr/>
          </p:nvCxnSpPr>
          <p:spPr>
            <a:xfrm flipV="1">
              <a:off x="10666118" y="4055806"/>
              <a:ext cx="0" cy="260947"/>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6" name="Gruppieren 85"/>
          <p:cNvGrpSpPr/>
          <p:nvPr/>
        </p:nvGrpSpPr>
        <p:grpSpPr>
          <a:xfrm>
            <a:off x="329311" y="2499728"/>
            <a:ext cx="190005" cy="1009367"/>
            <a:chOff x="221735" y="2499728"/>
            <a:chExt cx="190005" cy="1009367"/>
          </a:xfrm>
        </p:grpSpPr>
        <p:sp>
          <p:nvSpPr>
            <p:cNvPr id="77" name="Ellipse 76"/>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Gerader Verbinder 77"/>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1" name="Gruppieren 120"/>
          <p:cNvGrpSpPr/>
          <p:nvPr/>
        </p:nvGrpSpPr>
        <p:grpSpPr>
          <a:xfrm>
            <a:off x="1582776" y="2017996"/>
            <a:ext cx="190005" cy="1495720"/>
            <a:chOff x="4673511" y="1992934"/>
            <a:chExt cx="190005" cy="1495720"/>
          </a:xfrm>
        </p:grpSpPr>
        <p:sp>
          <p:nvSpPr>
            <p:cNvPr id="80" name="Ellipse 79"/>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Gerader Verbinder 80"/>
            <p:cNvCxnSpPr>
              <a:stCxn id="80"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0" name="Gruppieren 109"/>
          <p:cNvGrpSpPr/>
          <p:nvPr/>
        </p:nvGrpSpPr>
        <p:grpSpPr>
          <a:xfrm>
            <a:off x="3239727" y="4173955"/>
            <a:ext cx="190005" cy="1526114"/>
            <a:chOff x="5820159" y="4401303"/>
            <a:chExt cx="190005" cy="1526114"/>
          </a:xfrm>
        </p:grpSpPr>
        <p:sp>
          <p:nvSpPr>
            <p:cNvPr id="82" name="Ellipse 8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Gerader Verbinder 82"/>
            <p:cNvCxnSpPr>
              <a:endCxn id="8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87" name="Gruppieren 86"/>
          <p:cNvGrpSpPr/>
          <p:nvPr/>
        </p:nvGrpSpPr>
        <p:grpSpPr>
          <a:xfrm>
            <a:off x="1100011" y="2513174"/>
            <a:ext cx="190005" cy="1009367"/>
            <a:chOff x="221735" y="2499728"/>
            <a:chExt cx="190005" cy="1009367"/>
          </a:xfrm>
        </p:grpSpPr>
        <p:sp>
          <p:nvSpPr>
            <p:cNvPr id="88" name="Ellipse 87"/>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Gerader Verbinder 88"/>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0" name="Gruppieren 89"/>
          <p:cNvGrpSpPr/>
          <p:nvPr/>
        </p:nvGrpSpPr>
        <p:grpSpPr>
          <a:xfrm>
            <a:off x="2512429" y="2512347"/>
            <a:ext cx="190005" cy="1009367"/>
            <a:chOff x="221735" y="2499728"/>
            <a:chExt cx="190005" cy="1009367"/>
          </a:xfrm>
        </p:grpSpPr>
        <p:sp>
          <p:nvSpPr>
            <p:cNvPr id="91" name="Ellipse 90"/>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Gerader Verbinder 91"/>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a:off x="4217152" y="2499728"/>
            <a:ext cx="190005" cy="1009367"/>
            <a:chOff x="221735" y="2499728"/>
            <a:chExt cx="190005" cy="1009367"/>
          </a:xfrm>
        </p:grpSpPr>
        <p:sp>
          <p:nvSpPr>
            <p:cNvPr id="94" name="Ellipse 93"/>
            <p:cNvSpPr/>
            <p:nvPr/>
          </p:nvSpPr>
          <p:spPr>
            <a:xfrm>
              <a:off x="221735" y="2499728"/>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Gerader Verbinder 94"/>
            <p:cNvCxnSpPr/>
            <p:nvPr/>
          </p:nvCxnSpPr>
          <p:spPr>
            <a:xfrm>
              <a:off x="307959" y="2689733"/>
              <a:ext cx="8779" cy="81936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0" name="Ellipse 99"/>
          <p:cNvSpPr/>
          <p:nvPr/>
        </p:nvSpPr>
        <p:spPr>
          <a:xfrm>
            <a:off x="8919813"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Gerader Verbinder 100"/>
          <p:cNvCxnSpPr/>
          <p:nvPr/>
        </p:nvCxnSpPr>
        <p:spPr>
          <a:xfrm>
            <a:off x="9018737"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11" name="Gruppieren 110"/>
          <p:cNvGrpSpPr/>
          <p:nvPr/>
        </p:nvGrpSpPr>
        <p:grpSpPr>
          <a:xfrm>
            <a:off x="5362892" y="4172574"/>
            <a:ext cx="190005" cy="1526114"/>
            <a:chOff x="5820159" y="4401303"/>
            <a:chExt cx="190005" cy="1526114"/>
          </a:xfrm>
        </p:grpSpPr>
        <p:sp>
          <p:nvSpPr>
            <p:cNvPr id="112" name="Ellipse 111"/>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Gerader Verbinder 112"/>
            <p:cNvCxnSpPr>
              <a:endCxn id="112"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4" name="Gruppieren 113"/>
          <p:cNvGrpSpPr/>
          <p:nvPr/>
        </p:nvGrpSpPr>
        <p:grpSpPr>
          <a:xfrm>
            <a:off x="4831478" y="4173955"/>
            <a:ext cx="190005" cy="1526114"/>
            <a:chOff x="5820159" y="4401303"/>
            <a:chExt cx="190005" cy="1526114"/>
          </a:xfrm>
        </p:grpSpPr>
        <p:sp>
          <p:nvSpPr>
            <p:cNvPr id="115" name="Ellipse 114"/>
            <p:cNvSpPr/>
            <p:nvPr/>
          </p:nvSpPr>
          <p:spPr>
            <a:xfrm>
              <a:off x="5820159" y="5737412"/>
              <a:ext cx="190005" cy="19000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Gerader Verbinder 115"/>
            <p:cNvCxnSpPr>
              <a:endCxn id="115" idx="0"/>
            </p:cNvCxnSpPr>
            <p:nvPr/>
          </p:nvCxnSpPr>
          <p:spPr>
            <a:xfrm>
              <a:off x="5910447" y="4401303"/>
              <a:ext cx="4715" cy="133610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2" name="Gruppieren 121"/>
          <p:cNvGrpSpPr/>
          <p:nvPr/>
        </p:nvGrpSpPr>
        <p:grpSpPr>
          <a:xfrm>
            <a:off x="2155108" y="2031950"/>
            <a:ext cx="190005" cy="1495720"/>
            <a:chOff x="4673511" y="1992934"/>
            <a:chExt cx="190005" cy="1495720"/>
          </a:xfrm>
        </p:grpSpPr>
        <p:sp>
          <p:nvSpPr>
            <p:cNvPr id="123" name="Ellipse 122"/>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Gerader Verbinder 123"/>
            <p:cNvCxnSpPr>
              <a:stCxn id="123"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5" name="Gruppieren 124"/>
          <p:cNvGrpSpPr/>
          <p:nvPr/>
        </p:nvGrpSpPr>
        <p:grpSpPr>
          <a:xfrm>
            <a:off x="2732875" y="2017996"/>
            <a:ext cx="190005" cy="1495720"/>
            <a:chOff x="4673511" y="1992934"/>
            <a:chExt cx="190005" cy="1495720"/>
          </a:xfrm>
        </p:grpSpPr>
        <p:sp>
          <p:nvSpPr>
            <p:cNvPr id="126" name="Ellipse 125"/>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Gerader Verbinder 126"/>
            <p:cNvCxnSpPr>
              <a:stCxn id="126"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28" name="Gruppieren 127"/>
          <p:cNvGrpSpPr/>
          <p:nvPr/>
        </p:nvGrpSpPr>
        <p:grpSpPr>
          <a:xfrm>
            <a:off x="3229052" y="2019828"/>
            <a:ext cx="190005" cy="1495720"/>
            <a:chOff x="4673511" y="1992934"/>
            <a:chExt cx="190005" cy="1495720"/>
          </a:xfrm>
        </p:grpSpPr>
        <p:sp>
          <p:nvSpPr>
            <p:cNvPr id="129" name="Ellipse 128"/>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Gerader Verbinder 129"/>
            <p:cNvCxnSpPr>
              <a:stCxn id="129"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1" name="Gruppieren 130"/>
          <p:cNvGrpSpPr/>
          <p:nvPr/>
        </p:nvGrpSpPr>
        <p:grpSpPr>
          <a:xfrm>
            <a:off x="3834707" y="2018503"/>
            <a:ext cx="190005" cy="1495720"/>
            <a:chOff x="4673511" y="1992934"/>
            <a:chExt cx="190005" cy="1495720"/>
          </a:xfrm>
        </p:grpSpPr>
        <p:sp>
          <p:nvSpPr>
            <p:cNvPr id="132" name="Ellipse 131"/>
            <p:cNvSpPr/>
            <p:nvPr/>
          </p:nvSpPr>
          <p:spPr>
            <a:xfrm>
              <a:off x="4673511" y="1992934"/>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Gerader Verbinder 132"/>
            <p:cNvCxnSpPr>
              <a:stCxn id="132" idx="4"/>
            </p:cNvCxnSpPr>
            <p:nvPr/>
          </p:nvCxnSpPr>
          <p:spPr>
            <a:xfrm>
              <a:off x="4768514" y="2182939"/>
              <a:ext cx="5025" cy="13057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7" name="Textfeld 136"/>
          <p:cNvSpPr txBox="1"/>
          <p:nvPr/>
        </p:nvSpPr>
        <p:spPr>
          <a:xfrm>
            <a:off x="10147" y="2045248"/>
            <a:ext cx="899605" cy="430887"/>
          </a:xfrm>
          <a:prstGeom prst="rect">
            <a:avLst/>
          </a:prstGeom>
          <a:noFill/>
        </p:spPr>
        <p:txBody>
          <a:bodyPr wrap="none" rtlCol="0">
            <a:spAutoFit/>
          </a:bodyPr>
          <a:lstStyle/>
          <a:p>
            <a:pPr algn="ctr"/>
            <a:r>
              <a:rPr lang="en-GB" sz="1100" dirty="0">
                <a:solidFill>
                  <a:srgbClr val="C00000"/>
                </a:solidFill>
              </a:rPr>
              <a:t>oneM2M</a:t>
            </a:r>
          </a:p>
          <a:p>
            <a:pPr algn="ctr"/>
            <a:r>
              <a:rPr lang="en-GB" sz="1100" dirty="0">
                <a:solidFill>
                  <a:srgbClr val="C00000"/>
                </a:solidFill>
              </a:rPr>
              <a:t>established</a:t>
            </a:r>
          </a:p>
        </p:txBody>
      </p:sp>
      <p:sp>
        <p:nvSpPr>
          <p:cNvPr id="138" name="Textfeld 137"/>
          <p:cNvSpPr txBox="1"/>
          <p:nvPr/>
        </p:nvSpPr>
        <p:spPr>
          <a:xfrm>
            <a:off x="841028" y="2238118"/>
            <a:ext cx="821059" cy="261610"/>
          </a:xfrm>
          <a:prstGeom prst="rect">
            <a:avLst/>
          </a:prstGeom>
          <a:noFill/>
        </p:spPr>
        <p:txBody>
          <a:bodyPr wrap="none" rtlCol="0">
            <a:spAutoFit/>
          </a:bodyPr>
          <a:lstStyle/>
          <a:p>
            <a:pPr algn="ctr"/>
            <a:r>
              <a:rPr lang="de-AT" sz="1100" dirty="0">
                <a:solidFill>
                  <a:srgbClr val="C00000"/>
                </a:solidFill>
              </a:rPr>
              <a:t>Release 1</a:t>
            </a:r>
          </a:p>
        </p:txBody>
      </p:sp>
      <p:sp>
        <p:nvSpPr>
          <p:cNvPr id="139" name="Textfeld 138"/>
          <p:cNvSpPr txBox="1"/>
          <p:nvPr/>
        </p:nvSpPr>
        <p:spPr>
          <a:xfrm>
            <a:off x="2196179" y="2238118"/>
            <a:ext cx="821059" cy="261610"/>
          </a:xfrm>
          <a:prstGeom prst="rect">
            <a:avLst/>
          </a:prstGeom>
          <a:noFill/>
        </p:spPr>
        <p:txBody>
          <a:bodyPr wrap="none" rtlCol="0">
            <a:spAutoFit/>
          </a:bodyPr>
          <a:lstStyle/>
          <a:p>
            <a:pPr algn="ctr"/>
            <a:r>
              <a:rPr lang="de-AT" sz="1100" dirty="0">
                <a:solidFill>
                  <a:srgbClr val="C00000"/>
                </a:solidFill>
              </a:rPr>
              <a:t>Release 2</a:t>
            </a:r>
          </a:p>
        </p:txBody>
      </p:sp>
      <p:sp>
        <p:nvSpPr>
          <p:cNvPr id="140" name="Textfeld 139"/>
          <p:cNvSpPr txBox="1"/>
          <p:nvPr/>
        </p:nvSpPr>
        <p:spPr>
          <a:xfrm>
            <a:off x="3854319" y="2237888"/>
            <a:ext cx="915636" cy="261610"/>
          </a:xfrm>
          <a:prstGeom prst="rect">
            <a:avLst/>
          </a:prstGeom>
          <a:noFill/>
        </p:spPr>
        <p:txBody>
          <a:bodyPr wrap="none" rtlCol="0">
            <a:spAutoFit/>
          </a:bodyPr>
          <a:lstStyle/>
          <a:p>
            <a:pPr algn="ctr"/>
            <a:r>
              <a:rPr lang="de-AT" sz="1100" dirty="0">
                <a:solidFill>
                  <a:srgbClr val="C00000"/>
                </a:solidFill>
              </a:rPr>
              <a:t>Release 2A</a:t>
            </a:r>
          </a:p>
        </p:txBody>
      </p:sp>
      <p:sp>
        <p:nvSpPr>
          <p:cNvPr id="141" name="Textfeld 140"/>
          <p:cNvSpPr txBox="1"/>
          <p:nvPr/>
        </p:nvSpPr>
        <p:spPr>
          <a:xfrm>
            <a:off x="4666585" y="2237888"/>
            <a:ext cx="821059" cy="261610"/>
          </a:xfrm>
          <a:prstGeom prst="rect">
            <a:avLst/>
          </a:prstGeom>
          <a:noFill/>
        </p:spPr>
        <p:txBody>
          <a:bodyPr wrap="none" rtlCol="0">
            <a:spAutoFit/>
          </a:bodyPr>
          <a:lstStyle/>
          <a:p>
            <a:pPr algn="ctr"/>
            <a:r>
              <a:rPr lang="de-AT" sz="1100" dirty="0">
                <a:solidFill>
                  <a:srgbClr val="C00000"/>
                </a:solidFill>
              </a:rPr>
              <a:t>Release 3</a:t>
            </a:r>
          </a:p>
        </p:txBody>
      </p:sp>
      <p:sp>
        <p:nvSpPr>
          <p:cNvPr id="142" name="Textfeld 141"/>
          <p:cNvSpPr txBox="1"/>
          <p:nvPr/>
        </p:nvSpPr>
        <p:spPr>
          <a:xfrm>
            <a:off x="8660969" y="2216021"/>
            <a:ext cx="731290" cy="261610"/>
          </a:xfrm>
          <a:prstGeom prst="rect">
            <a:avLst/>
          </a:prstGeom>
          <a:noFill/>
        </p:spPr>
        <p:txBody>
          <a:bodyPr wrap="none" rtlCol="0">
            <a:spAutoFit/>
          </a:bodyPr>
          <a:lstStyle/>
          <a:p>
            <a:pPr algn="ctr"/>
            <a:r>
              <a:rPr lang="en-GB" sz="1100" dirty="0">
                <a:solidFill>
                  <a:srgbClr val="C00000"/>
                </a:solidFill>
              </a:rPr>
              <a:t>Release 4</a:t>
            </a:r>
          </a:p>
        </p:txBody>
      </p:sp>
      <p:sp>
        <p:nvSpPr>
          <p:cNvPr id="143" name="Textfeld 142"/>
          <p:cNvSpPr txBox="1"/>
          <p:nvPr/>
        </p:nvSpPr>
        <p:spPr>
          <a:xfrm>
            <a:off x="4624447" y="2724760"/>
            <a:ext cx="3342409" cy="338554"/>
          </a:xfrm>
          <a:prstGeom prst="rect">
            <a:avLst/>
          </a:prstGeom>
          <a:noFill/>
        </p:spPr>
        <p:txBody>
          <a:bodyPr wrap="square" rtlCol="0">
            <a:spAutoFit/>
          </a:bodyPr>
          <a:lstStyle/>
          <a:p>
            <a:pPr algn="ctr"/>
            <a:r>
              <a:rPr lang="de-AT" sz="1600" b="1" dirty="0">
                <a:solidFill>
                  <a:srgbClr val="92D050"/>
                </a:solidFill>
              </a:rPr>
              <a:t>oneM2M Hack-a-Thon Events</a:t>
            </a:r>
          </a:p>
        </p:txBody>
      </p:sp>
      <p:sp>
        <p:nvSpPr>
          <p:cNvPr id="144" name="Textfeld 143"/>
          <p:cNvSpPr txBox="1"/>
          <p:nvPr/>
        </p:nvSpPr>
        <p:spPr>
          <a:xfrm>
            <a:off x="1308126" y="1729071"/>
            <a:ext cx="739305" cy="261610"/>
          </a:xfrm>
          <a:prstGeom prst="rect">
            <a:avLst/>
          </a:prstGeom>
          <a:noFill/>
        </p:spPr>
        <p:txBody>
          <a:bodyPr wrap="none" rtlCol="0">
            <a:spAutoFit/>
          </a:bodyPr>
          <a:lstStyle/>
          <a:p>
            <a:pPr algn="ctr"/>
            <a:r>
              <a:rPr lang="en-GB" sz="1100" dirty="0">
                <a:solidFill>
                  <a:schemeClr val="accent5"/>
                </a:solidFill>
              </a:rPr>
              <a:t>Interop 1</a:t>
            </a:r>
          </a:p>
        </p:txBody>
      </p:sp>
      <p:sp>
        <p:nvSpPr>
          <p:cNvPr id="145" name="Textfeld 144"/>
          <p:cNvSpPr txBox="1"/>
          <p:nvPr/>
        </p:nvSpPr>
        <p:spPr>
          <a:xfrm>
            <a:off x="1880457" y="1729071"/>
            <a:ext cx="739305" cy="261610"/>
          </a:xfrm>
          <a:prstGeom prst="rect">
            <a:avLst/>
          </a:prstGeom>
          <a:noFill/>
        </p:spPr>
        <p:txBody>
          <a:bodyPr wrap="none" rtlCol="0">
            <a:spAutoFit/>
          </a:bodyPr>
          <a:lstStyle/>
          <a:p>
            <a:pPr algn="ctr"/>
            <a:r>
              <a:rPr lang="en-GB" sz="1100" dirty="0">
                <a:solidFill>
                  <a:schemeClr val="accent5"/>
                </a:solidFill>
              </a:rPr>
              <a:t>Interop 2</a:t>
            </a:r>
          </a:p>
        </p:txBody>
      </p:sp>
      <p:sp>
        <p:nvSpPr>
          <p:cNvPr id="146" name="Textfeld 145"/>
          <p:cNvSpPr txBox="1"/>
          <p:nvPr/>
        </p:nvSpPr>
        <p:spPr>
          <a:xfrm>
            <a:off x="2460737" y="1729501"/>
            <a:ext cx="739305" cy="261610"/>
          </a:xfrm>
          <a:prstGeom prst="rect">
            <a:avLst/>
          </a:prstGeom>
          <a:noFill/>
        </p:spPr>
        <p:txBody>
          <a:bodyPr wrap="none" rtlCol="0">
            <a:spAutoFit/>
          </a:bodyPr>
          <a:lstStyle/>
          <a:p>
            <a:pPr algn="ctr"/>
            <a:r>
              <a:rPr lang="en-GB" sz="1100" dirty="0">
                <a:solidFill>
                  <a:schemeClr val="accent5"/>
                </a:solidFill>
              </a:rPr>
              <a:t>Interop 3</a:t>
            </a:r>
          </a:p>
        </p:txBody>
      </p:sp>
      <p:sp>
        <p:nvSpPr>
          <p:cNvPr id="147" name="Textfeld 146"/>
          <p:cNvSpPr txBox="1"/>
          <p:nvPr/>
        </p:nvSpPr>
        <p:spPr>
          <a:xfrm>
            <a:off x="2939200" y="1830671"/>
            <a:ext cx="739305" cy="261610"/>
          </a:xfrm>
          <a:prstGeom prst="rect">
            <a:avLst/>
          </a:prstGeom>
          <a:noFill/>
        </p:spPr>
        <p:txBody>
          <a:bodyPr wrap="none" rtlCol="0">
            <a:spAutoFit/>
          </a:bodyPr>
          <a:lstStyle/>
          <a:p>
            <a:pPr algn="ctr"/>
            <a:r>
              <a:rPr lang="en-GB" sz="1100" dirty="0">
                <a:solidFill>
                  <a:schemeClr val="accent5"/>
                </a:solidFill>
              </a:rPr>
              <a:t>Interop 4</a:t>
            </a:r>
          </a:p>
        </p:txBody>
      </p:sp>
      <p:sp>
        <p:nvSpPr>
          <p:cNvPr id="148" name="Textfeld 147"/>
          <p:cNvSpPr txBox="1"/>
          <p:nvPr/>
        </p:nvSpPr>
        <p:spPr>
          <a:xfrm>
            <a:off x="3564784" y="1742519"/>
            <a:ext cx="739305" cy="261610"/>
          </a:xfrm>
          <a:prstGeom prst="rect">
            <a:avLst/>
          </a:prstGeom>
          <a:noFill/>
        </p:spPr>
        <p:txBody>
          <a:bodyPr wrap="none" rtlCol="0">
            <a:spAutoFit/>
          </a:bodyPr>
          <a:lstStyle/>
          <a:p>
            <a:pPr algn="ctr"/>
            <a:r>
              <a:rPr lang="en-GB" sz="1100" dirty="0">
                <a:solidFill>
                  <a:schemeClr val="accent5"/>
                </a:solidFill>
              </a:rPr>
              <a:t>Interop 5</a:t>
            </a:r>
          </a:p>
        </p:txBody>
      </p:sp>
      <p:sp>
        <p:nvSpPr>
          <p:cNvPr id="149" name="Textfeld 148"/>
          <p:cNvSpPr txBox="1"/>
          <p:nvPr/>
        </p:nvSpPr>
        <p:spPr>
          <a:xfrm>
            <a:off x="4404414" y="1729071"/>
            <a:ext cx="739305" cy="261610"/>
          </a:xfrm>
          <a:prstGeom prst="rect">
            <a:avLst/>
          </a:prstGeom>
          <a:noFill/>
        </p:spPr>
        <p:txBody>
          <a:bodyPr wrap="none" rtlCol="0">
            <a:spAutoFit/>
          </a:bodyPr>
          <a:lstStyle/>
          <a:p>
            <a:pPr algn="ctr"/>
            <a:r>
              <a:rPr lang="en-GB" sz="1100" dirty="0">
                <a:solidFill>
                  <a:schemeClr val="accent5"/>
                </a:solidFill>
              </a:rPr>
              <a:t>Interop 6</a:t>
            </a:r>
          </a:p>
        </p:txBody>
      </p:sp>
      <p:pic>
        <p:nvPicPr>
          <p:cNvPr id="150" name="그림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950" y="5519262"/>
            <a:ext cx="593953" cy="5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feld 150"/>
          <p:cNvSpPr txBox="1"/>
          <p:nvPr/>
        </p:nvSpPr>
        <p:spPr>
          <a:xfrm>
            <a:off x="2890525" y="5666683"/>
            <a:ext cx="930063" cy="600164"/>
          </a:xfrm>
          <a:prstGeom prst="rect">
            <a:avLst/>
          </a:prstGeom>
          <a:noFill/>
        </p:spPr>
        <p:txBody>
          <a:bodyPr wrap="none" rtlCol="0">
            <a:spAutoFit/>
          </a:bodyPr>
          <a:lstStyle/>
          <a:p>
            <a:pPr algn="ct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sp>
        <p:nvSpPr>
          <p:cNvPr id="152" name="Textfeld 151"/>
          <p:cNvSpPr txBox="1"/>
          <p:nvPr/>
        </p:nvSpPr>
        <p:spPr>
          <a:xfrm>
            <a:off x="4345170" y="5666683"/>
            <a:ext cx="1040670" cy="430887"/>
          </a:xfrm>
          <a:prstGeom prst="rect">
            <a:avLst/>
          </a:prstGeom>
          <a:noFill/>
        </p:spPr>
        <p:txBody>
          <a:bodyPr wrap="none" rtlCol="0">
            <a:spAutoFit/>
          </a:bodyPr>
          <a:lstStyle/>
          <a:p>
            <a:pPr algn="ctr"/>
            <a:r>
              <a:rPr lang="en-GB" sz="1050" dirty="0">
                <a:solidFill>
                  <a:schemeClr val="accent3"/>
                </a:solidFill>
              </a:rPr>
              <a:t>15+ products </a:t>
            </a:r>
            <a:br>
              <a:rPr lang="en-GB" sz="1050" dirty="0">
                <a:solidFill>
                  <a:schemeClr val="accent3"/>
                </a:solidFill>
              </a:rPr>
            </a:br>
            <a:r>
              <a:rPr lang="en-GB" sz="1050" dirty="0">
                <a:solidFill>
                  <a:schemeClr val="accent3"/>
                </a:solidFill>
              </a:rPr>
              <a:t>certified</a:t>
            </a:r>
          </a:p>
        </p:txBody>
      </p:sp>
      <p:sp>
        <p:nvSpPr>
          <p:cNvPr id="153" name="Textfeld 152"/>
          <p:cNvSpPr txBox="1"/>
          <p:nvPr/>
        </p:nvSpPr>
        <p:spPr>
          <a:xfrm>
            <a:off x="5095471" y="5703516"/>
            <a:ext cx="886781" cy="769441"/>
          </a:xfrm>
          <a:prstGeom prst="rect">
            <a:avLst/>
          </a:prstGeom>
          <a:noFill/>
        </p:spPr>
        <p:txBody>
          <a:bodyPr wrap="none" rtlCol="0">
            <a:spAutoFit/>
          </a:bodyPr>
          <a:lstStyle/>
          <a:p>
            <a:pPr algn="ctr"/>
            <a:r>
              <a:rPr lang="en-GB" sz="1100" dirty="0">
                <a:solidFill>
                  <a:schemeClr val="accent3"/>
                </a:solidFill>
              </a:rPr>
              <a:t> </a:t>
            </a:r>
            <a:br>
              <a:rPr lang="en-GB" sz="1100" dirty="0">
                <a:solidFill>
                  <a:schemeClr val="accent3"/>
                </a:solidFill>
              </a:rPr>
            </a:br>
            <a:r>
              <a:rPr lang="en-GB" sz="1100" dirty="0">
                <a:solidFill>
                  <a:schemeClr val="accent3"/>
                </a:solidFill>
              </a:rPr>
              <a:t>oneM2M</a:t>
            </a:r>
          </a:p>
          <a:p>
            <a:pPr algn="ctr"/>
            <a:r>
              <a:rPr lang="en-GB" sz="1100" dirty="0">
                <a:solidFill>
                  <a:schemeClr val="accent3"/>
                </a:solidFill>
              </a:rPr>
              <a:t>Certification</a:t>
            </a:r>
          </a:p>
          <a:p>
            <a:pPr algn="ctr"/>
            <a:r>
              <a:rPr lang="en-GB" sz="1100" dirty="0">
                <a:solidFill>
                  <a:schemeClr val="accent3"/>
                </a:solidFill>
              </a:rPr>
              <a:t>launch</a:t>
            </a:r>
          </a:p>
        </p:txBody>
      </p:sp>
      <p:grpSp>
        <p:nvGrpSpPr>
          <p:cNvPr id="156" name="Gruppieren 155"/>
          <p:cNvGrpSpPr/>
          <p:nvPr/>
        </p:nvGrpSpPr>
        <p:grpSpPr>
          <a:xfrm>
            <a:off x="5736388" y="3004044"/>
            <a:ext cx="190005" cy="510639"/>
            <a:chOff x="9621587" y="3003584"/>
            <a:chExt cx="190005" cy="510639"/>
          </a:xfrm>
        </p:grpSpPr>
        <p:sp>
          <p:nvSpPr>
            <p:cNvPr id="157" name="Ellipse 156"/>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Gerader Verbinder 157"/>
            <p:cNvCxnSpPr>
              <a:stCxn id="157"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59" name="Gruppieren 158"/>
          <p:cNvGrpSpPr/>
          <p:nvPr/>
        </p:nvGrpSpPr>
        <p:grpSpPr>
          <a:xfrm>
            <a:off x="5870345" y="2994836"/>
            <a:ext cx="190005" cy="510639"/>
            <a:chOff x="9621587" y="3003584"/>
            <a:chExt cx="190005" cy="510639"/>
          </a:xfrm>
        </p:grpSpPr>
        <p:sp>
          <p:nvSpPr>
            <p:cNvPr id="160" name="Ellipse 159"/>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Gerader Verbinder 160"/>
            <p:cNvCxnSpPr>
              <a:stCxn id="160"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2" name="Gruppieren 161"/>
          <p:cNvGrpSpPr/>
          <p:nvPr/>
        </p:nvGrpSpPr>
        <p:grpSpPr>
          <a:xfrm>
            <a:off x="6244798" y="2997580"/>
            <a:ext cx="190005" cy="510639"/>
            <a:chOff x="9621587" y="3003584"/>
            <a:chExt cx="190005" cy="510639"/>
          </a:xfrm>
        </p:grpSpPr>
        <p:sp>
          <p:nvSpPr>
            <p:cNvPr id="163" name="Ellipse 162"/>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Gerader Verbinder 163"/>
            <p:cNvCxnSpPr>
              <a:stCxn id="163"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66" name="Gruppieren 165"/>
          <p:cNvGrpSpPr/>
          <p:nvPr/>
        </p:nvGrpSpPr>
        <p:grpSpPr>
          <a:xfrm>
            <a:off x="6663587" y="1636040"/>
            <a:ext cx="739305" cy="1878643"/>
            <a:chOff x="10893875" y="1636040"/>
            <a:chExt cx="739305" cy="1878643"/>
          </a:xfrm>
        </p:grpSpPr>
        <p:sp>
          <p:nvSpPr>
            <p:cNvPr id="167" name="Ellipse 166"/>
            <p:cNvSpPr/>
            <p:nvPr/>
          </p:nvSpPr>
          <p:spPr>
            <a:xfrm>
              <a:off x="11167659" y="2018963"/>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Gerader Verbinder 167"/>
            <p:cNvCxnSpPr>
              <a:stCxn id="167" idx="4"/>
            </p:cNvCxnSpPr>
            <p:nvPr/>
          </p:nvCxnSpPr>
          <p:spPr>
            <a:xfrm>
              <a:off x="11262662" y="2208968"/>
              <a:ext cx="5025" cy="1305715"/>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69" name="Textfeld 168"/>
            <p:cNvSpPr txBox="1"/>
            <p:nvPr/>
          </p:nvSpPr>
          <p:spPr>
            <a:xfrm>
              <a:off x="10893875" y="1636040"/>
              <a:ext cx="739305" cy="430887"/>
            </a:xfrm>
            <a:prstGeom prst="rect">
              <a:avLst/>
            </a:prstGeom>
            <a:noFill/>
          </p:spPr>
          <p:txBody>
            <a:bodyPr wrap="none" rtlCol="0">
              <a:spAutoFit/>
            </a:bodyPr>
            <a:lstStyle/>
            <a:p>
              <a:pPr algn="ctr"/>
              <a:r>
                <a:rPr lang="en-GB" sz="1100" dirty="0">
                  <a:solidFill>
                    <a:schemeClr val="accent5"/>
                  </a:solidFill>
                </a:rPr>
                <a:t>Interop 7</a:t>
              </a:r>
              <a:br>
                <a:rPr lang="en-GB" sz="1100" dirty="0">
                  <a:solidFill>
                    <a:schemeClr val="accent5"/>
                  </a:solidFill>
                </a:rPr>
              </a:br>
              <a:endParaRPr lang="en-GB" sz="1100" dirty="0">
                <a:solidFill>
                  <a:schemeClr val="accent5"/>
                </a:solidFill>
              </a:endParaRPr>
            </a:p>
          </p:txBody>
        </p:sp>
      </p:grpSp>
      <p:sp>
        <p:nvSpPr>
          <p:cNvPr id="154" name="Eingekerbter Richtungspfeil 26">
            <a:extLst>
              <a:ext uri="{FF2B5EF4-FFF2-40B4-BE49-F238E27FC236}">
                <a16:creationId xmlns:a16="http://schemas.microsoft.com/office/drawing/2014/main" id="{1989A742-EDB9-4991-9978-1B66A337748B}"/>
              </a:ext>
            </a:extLst>
          </p:cNvPr>
          <p:cNvSpPr/>
          <p:nvPr/>
        </p:nvSpPr>
        <p:spPr>
          <a:xfrm>
            <a:off x="8182303" y="3522508"/>
            <a:ext cx="1351386"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2022</a:t>
            </a:r>
          </a:p>
        </p:txBody>
      </p:sp>
      <p:sp>
        <p:nvSpPr>
          <p:cNvPr id="165" name="Ellipse 164">
            <a:extLst>
              <a:ext uri="{FF2B5EF4-FFF2-40B4-BE49-F238E27FC236}">
                <a16:creationId xmlns:a16="http://schemas.microsoft.com/office/drawing/2014/main" id="{9EDA9BCE-9044-47EF-B7E8-612ADDD505AA}"/>
              </a:ext>
            </a:extLst>
          </p:cNvPr>
          <p:cNvSpPr/>
          <p:nvPr/>
        </p:nvSpPr>
        <p:spPr>
          <a:xfrm>
            <a:off x="10214733" y="2512347"/>
            <a:ext cx="190005" cy="19000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Gerader Verbinder 169">
            <a:extLst>
              <a:ext uri="{FF2B5EF4-FFF2-40B4-BE49-F238E27FC236}">
                <a16:creationId xmlns:a16="http://schemas.microsoft.com/office/drawing/2014/main" id="{4FAA4A21-8437-41C8-94E0-2099355B370B}"/>
              </a:ext>
            </a:extLst>
          </p:cNvPr>
          <p:cNvCxnSpPr/>
          <p:nvPr/>
        </p:nvCxnSpPr>
        <p:spPr>
          <a:xfrm>
            <a:off x="10300957" y="2702352"/>
            <a:ext cx="8779" cy="81936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71" name="Textfeld 170">
            <a:extLst>
              <a:ext uri="{FF2B5EF4-FFF2-40B4-BE49-F238E27FC236}">
                <a16:creationId xmlns:a16="http://schemas.microsoft.com/office/drawing/2014/main" id="{C85261CF-7152-4AF6-97B6-50A5D2B38F57}"/>
              </a:ext>
            </a:extLst>
          </p:cNvPr>
          <p:cNvSpPr txBox="1"/>
          <p:nvPr/>
        </p:nvSpPr>
        <p:spPr>
          <a:xfrm>
            <a:off x="9922621" y="2101721"/>
            <a:ext cx="779381" cy="430887"/>
          </a:xfrm>
          <a:prstGeom prst="rect">
            <a:avLst/>
          </a:prstGeom>
          <a:noFill/>
        </p:spPr>
        <p:txBody>
          <a:bodyPr wrap="none" rtlCol="0">
            <a:spAutoFit/>
          </a:bodyPr>
          <a:lstStyle/>
          <a:p>
            <a:pPr algn="ctr"/>
            <a:r>
              <a:rPr lang="en-GB" sz="1100" dirty="0">
                <a:solidFill>
                  <a:srgbClr val="C00000"/>
                </a:solidFill>
              </a:rPr>
              <a:t>Release 5</a:t>
            </a:r>
            <a:br>
              <a:rPr lang="en-GB" sz="1100" dirty="0">
                <a:solidFill>
                  <a:srgbClr val="C00000"/>
                </a:solidFill>
              </a:rPr>
            </a:br>
            <a:r>
              <a:rPr lang="en-GB" sz="1100" dirty="0">
                <a:solidFill>
                  <a:srgbClr val="C00000"/>
                </a:solidFill>
              </a:rPr>
              <a:t>initial plan</a:t>
            </a:r>
          </a:p>
        </p:txBody>
      </p:sp>
      <p:sp>
        <p:nvSpPr>
          <p:cNvPr id="172" name="Eingekerbter Richtungspfeil 26">
            <a:extLst>
              <a:ext uri="{FF2B5EF4-FFF2-40B4-BE49-F238E27FC236}">
                <a16:creationId xmlns:a16="http://schemas.microsoft.com/office/drawing/2014/main" id="{8D3D6771-63E4-45DE-9A9C-BC80B7020656}"/>
              </a:ext>
            </a:extLst>
          </p:cNvPr>
          <p:cNvSpPr/>
          <p:nvPr/>
        </p:nvSpPr>
        <p:spPr>
          <a:xfrm>
            <a:off x="9249372" y="3522674"/>
            <a:ext cx="134359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2023</a:t>
            </a:r>
          </a:p>
        </p:txBody>
      </p:sp>
      <p:grpSp>
        <p:nvGrpSpPr>
          <p:cNvPr id="173" name="Gruppieren 172">
            <a:extLst>
              <a:ext uri="{FF2B5EF4-FFF2-40B4-BE49-F238E27FC236}">
                <a16:creationId xmlns:a16="http://schemas.microsoft.com/office/drawing/2014/main" id="{21C40F9E-658E-4902-B47D-49052DD5D58C}"/>
              </a:ext>
            </a:extLst>
          </p:cNvPr>
          <p:cNvGrpSpPr/>
          <p:nvPr/>
        </p:nvGrpSpPr>
        <p:grpSpPr>
          <a:xfrm>
            <a:off x="7333893" y="3004909"/>
            <a:ext cx="190005" cy="510639"/>
            <a:chOff x="9621587" y="3003584"/>
            <a:chExt cx="190005" cy="510639"/>
          </a:xfrm>
        </p:grpSpPr>
        <p:sp>
          <p:nvSpPr>
            <p:cNvPr id="174" name="Ellipse 173">
              <a:extLst>
                <a:ext uri="{FF2B5EF4-FFF2-40B4-BE49-F238E27FC236}">
                  <a16:creationId xmlns:a16="http://schemas.microsoft.com/office/drawing/2014/main" id="{1F684F8E-8CF6-4596-BE86-A039D47287FA}"/>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Gerader Verbinder 174">
              <a:extLst>
                <a:ext uri="{FF2B5EF4-FFF2-40B4-BE49-F238E27FC236}">
                  <a16:creationId xmlns:a16="http://schemas.microsoft.com/office/drawing/2014/main" id="{8F668637-4822-46D4-8C2A-0110D71B65F5}"/>
                </a:ext>
              </a:extLst>
            </p:cNvPr>
            <p:cNvCxnSpPr>
              <a:stCxn id="174"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 name="Gleichschenkliges Dreieck 2">
            <a:extLst>
              <a:ext uri="{FF2B5EF4-FFF2-40B4-BE49-F238E27FC236}">
                <a16:creationId xmlns:a16="http://schemas.microsoft.com/office/drawing/2014/main" id="{9573FD2A-6C4D-422D-A884-5765A7789A7A}"/>
              </a:ext>
            </a:extLst>
          </p:cNvPr>
          <p:cNvSpPr/>
          <p:nvPr/>
        </p:nvSpPr>
        <p:spPr>
          <a:xfrm rot="10800000">
            <a:off x="8893150" y="1363575"/>
            <a:ext cx="229672" cy="389896"/>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ussdiagramm: Verbindungsstelle 22">
            <a:extLst>
              <a:ext uri="{FF2B5EF4-FFF2-40B4-BE49-F238E27FC236}">
                <a16:creationId xmlns:a16="http://schemas.microsoft.com/office/drawing/2014/main" id="{A622E9FA-4A40-41FF-9168-0D68DE58C464}"/>
              </a:ext>
            </a:extLst>
          </p:cNvPr>
          <p:cNvSpPr/>
          <p:nvPr/>
        </p:nvSpPr>
        <p:spPr>
          <a:xfrm>
            <a:off x="6923492" y="4539230"/>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Gerader Verbinder 180">
            <a:extLst>
              <a:ext uri="{FF2B5EF4-FFF2-40B4-BE49-F238E27FC236}">
                <a16:creationId xmlns:a16="http://schemas.microsoft.com/office/drawing/2014/main" id="{2A6B2D98-2862-4452-92B5-5A1E76DCC192}"/>
              </a:ext>
            </a:extLst>
          </p:cNvPr>
          <p:cNvCxnSpPr>
            <a:cxnSpLocks/>
            <a:stCxn id="180" idx="0"/>
          </p:cNvCxnSpPr>
          <p:nvPr/>
        </p:nvCxnSpPr>
        <p:spPr>
          <a:xfrm flipV="1">
            <a:off x="7033154" y="4172574"/>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2" name="Eingekerbter Richtungspfeil 26">
            <a:extLst>
              <a:ext uri="{FF2B5EF4-FFF2-40B4-BE49-F238E27FC236}">
                <a16:creationId xmlns:a16="http://schemas.microsoft.com/office/drawing/2014/main" id="{0C54A984-3F28-4166-8246-E18AADB5CEE1}"/>
              </a:ext>
            </a:extLst>
          </p:cNvPr>
          <p:cNvSpPr/>
          <p:nvPr/>
        </p:nvSpPr>
        <p:spPr>
          <a:xfrm>
            <a:off x="10308558" y="3522507"/>
            <a:ext cx="1343599" cy="635705"/>
          </a:xfrm>
          <a:prstGeom prst="chevron">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dirty="0"/>
              <a:t>2024</a:t>
            </a:r>
          </a:p>
        </p:txBody>
      </p:sp>
      <p:sp>
        <p:nvSpPr>
          <p:cNvPr id="184" name="Ellipse 183">
            <a:extLst>
              <a:ext uri="{FF2B5EF4-FFF2-40B4-BE49-F238E27FC236}">
                <a16:creationId xmlns:a16="http://schemas.microsoft.com/office/drawing/2014/main" id="{57110E22-323C-4D98-982A-4C24E68132D6}"/>
              </a:ext>
            </a:extLst>
          </p:cNvPr>
          <p:cNvSpPr/>
          <p:nvPr/>
        </p:nvSpPr>
        <p:spPr>
          <a:xfrm>
            <a:off x="9032234" y="2018963"/>
            <a:ext cx="190005" cy="190005"/>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Gerader Verbinder 184">
            <a:extLst>
              <a:ext uri="{FF2B5EF4-FFF2-40B4-BE49-F238E27FC236}">
                <a16:creationId xmlns:a16="http://schemas.microsoft.com/office/drawing/2014/main" id="{E773C340-2BA2-41D2-8F3B-0CAD6E32609D}"/>
              </a:ext>
            </a:extLst>
          </p:cNvPr>
          <p:cNvCxnSpPr>
            <a:cxnSpLocks/>
          </p:cNvCxnSpPr>
          <p:nvPr/>
        </p:nvCxnSpPr>
        <p:spPr>
          <a:xfrm>
            <a:off x="9114537" y="2208968"/>
            <a:ext cx="5025" cy="1305715"/>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86" name="Textfeld 185">
            <a:extLst>
              <a:ext uri="{FF2B5EF4-FFF2-40B4-BE49-F238E27FC236}">
                <a16:creationId xmlns:a16="http://schemas.microsoft.com/office/drawing/2014/main" id="{49FF3E9D-ED0D-4DE8-8025-50A4770C0697}"/>
              </a:ext>
            </a:extLst>
          </p:cNvPr>
          <p:cNvSpPr txBox="1"/>
          <p:nvPr/>
        </p:nvSpPr>
        <p:spPr>
          <a:xfrm>
            <a:off x="8772076" y="1724940"/>
            <a:ext cx="712054" cy="261610"/>
          </a:xfrm>
          <a:prstGeom prst="rect">
            <a:avLst/>
          </a:prstGeom>
          <a:noFill/>
        </p:spPr>
        <p:txBody>
          <a:bodyPr wrap="none" rtlCol="0">
            <a:spAutoFit/>
          </a:bodyPr>
          <a:lstStyle/>
          <a:p>
            <a:pPr algn="ctr"/>
            <a:r>
              <a:rPr lang="en-GB" sz="1100" dirty="0">
                <a:solidFill>
                  <a:schemeClr val="accent5"/>
                </a:solidFill>
              </a:rPr>
              <a:t>Interop 8</a:t>
            </a:r>
          </a:p>
        </p:txBody>
      </p:sp>
      <p:grpSp>
        <p:nvGrpSpPr>
          <p:cNvPr id="187" name="Gruppieren 186">
            <a:extLst>
              <a:ext uri="{FF2B5EF4-FFF2-40B4-BE49-F238E27FC236}">
                <a16:creationId xmlns:a16="http://schemas.microsoft.com/office/drawing/2014/main" id="{3030CB58-A623-446A-9E0E-44637AF28ABE}"/>
              </a:ext>
            </a:extLst>
          </p:cNvPr>
          <p:cNvGrpSpPr/>
          <p:nvPr/>
        </p:nvGrpSpPr>
        <p:grpSpPr>
          <a:xfrm>
            <a:off x="8828390" y="2991130"/>
            <a:ext cx="190005" cy="510639"/>
            <a:chOff x="9621587" y="3003584"/>
            <a:chExt cx="190005" cy="510639"/>
          </a:xfrm>
        </p:grpSpPr>
        <p:sp>
          <p:nvSpPr>
            <p:cNvPr id="188" name="Ellipse 187">
              <a:extLst>
                <a:ext uri="{FF2B5EF4-FFF2-40B4-BE49-F238E27FC236}">
                  <a16:creationId xmlns:a16="http://schemas.microsoft.com/office/drawing/2014/main" id="{E824E0E7-7F94-44BB-94B7-79AB047FA647}"/>
                </a:ext>
              </a:extLst>
            </p:cNvPr>
            <p:cNvSpPr/>
            <p:nvPr/>
          </p:nvSpPr>
          <p:spPr>
            <a:xfrm>
              <a:off x="9621587" y="3003584"/>
              <a:ext cx="190005" cy="19000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Gerader Verbinder 188">
              <a:extLst>
                <a:ext uri="{FF2B5EF4-FFF2-40B4-BE49-F238E27FC236}">
                  <a16:creationId xmlns:a16="http://schemas.microsoft.com/office/drawing/2014/main" id="{CA3295D8-3301-4EA8-B4F7-FC6E941C8C07}"/>
                </a:ext>
              </a:extLst>
            </p:cNvPr>
            <p:cNvCxnSpPr>
              <a:stCxn id="188" idx="4"/>
            </p:cNvCxnSpPr>
            <p:nvPr/>
          </p:nvCxnSpPr>
          <p:spPr>
            <a:xfrm flipH="1">
              <a:off x="9716589" y="3193589"/>
              <a:ext cx="1" cy="32063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6" name="Grafik 5">
            <a:extLst>
              <a:ext uri="{FF2B5EF4-FFF2-40B4-BE49-F238E27FC236}">
                <a16:creationId xmlns:a16="http://schemas.microsoft.com/office/drawing/2014/main" id="{A35A7D72-12A4-4992-B28D-128D521A2AF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9912" y="5712661"/>
            <a:ext cx="581478" cy="232591"/>
          </a:xfrm>
          <a:prstGeom prst="rect">
            <a:avLst/>
          </a:prstGeom>
        </p:spPr>
      </p:pic>
      <p:sp>
        <p:nvSpPr>
          <p:cNvPr id="183" name="Textfeld 182">
            <a:extLst>
              <a:ext uri="{FF2B5EF4-FFF2-40B4-BE49-F238E27FC236}">
                <a16:creationId xmlns:a16="http://schemas.microsoft.com/office/drawing/2014/main" id="{BC5FCA68-DEBC-4A1E-ACA3-5100D8E117C8}"/>
              </a:ext>
            </a:extLst>
          </p:cNvPr>
          <p:cNvSpPr txBox="1"/>
          <p:nvPr/>
        </p:nvSpPr>
        <p:spPr>
          <a:xfrm>
            <a:off x="8543425" y="4784365"/>
            <a:ext cx="855343" cy="954107"/>
          </a:xfrm>
          <a:prstGeom prst="rect">
            <a:avLst/>
          </a:prstGeom>
          <a:noFill/>
        </p:spPr>
        <p:txBody>
          <a:bodyPr wrap="square" rtlCol="0">
            <a:spAutoFit/>
          </a:bodyPr>
          <a:lstStyle/>
          <a:p>
            <a:pPr algn="ctr"/>
            <a:r>
              <a:rPr lang="en-US" sz="800" dirty="0">
                <a:solidFill>
                  <a:schemeClr val="accent5">
                    <a:lumMod val="75000"/>
                  </a:schemeClr>
                </a:solidFill>
              </a:rPr>
              <a:t>oneM2M White Paper</a:t>
            </a:r>
          </a:p>
          <a:p>
            <a:pPr algn="ctr"/>
            <a:r>
              <a:rPr lang="en-US" sz="800" i="1" dirty="0">
                <a:solidFill>
                  <a:schemeClr val="accent1"/>
                </a:solidFill>
              </a:rPr>
              <a:t>How oneM2M is Enabling </a:t>
            </a:r>
          </a:p>
          <a:p>
            <a:pPr algn="ctr"/>
            <a:r>
              <a:rPr lang="en-US" sz="800" i="1" dirty="0">
                <a:solidFill>
                  <a:schemeClr val="accent1"/>
                </a:solidFill>
              </a:rPr>
              <a:t>More Sustainable IoT </a:t>
            </a:r>
          </a:p>
          <a:p>
            <a:pPr algn="ctr"/>
            <a:r>
              <a:rPr lang="en-US" sz="800" i="1" dirty="0">
                <a:solidFill>
                  <a:schemeClr val="accent1"/>
                </a:solidFill>
              </a:rPr>
              <a:t>Deployments</a:t>
            </a:r>
          </a:p>
        </p:txBody>
      </p:sp>
      <p:sp>
        <p:nvSpPr>
          <p:cNvPr id="190" name="Flussdiagramm: Verbindungsstelle 22">
            <a:extLst>
              <a:ext uri="{FF2B5EF4-FFF2-40B4-BE49-F238E27FC236}">
                <a16:creationId xmlns:a16="http://schemas.microsoft.com/office/drawing/2014/main" id="{04A79BE6-DD55-4A93-AC23-6D47A228E105}"/>
              </a:ext>
            </a:extLst>
          </p:cNvPr>
          <p:cNvSpPr/>
          <p:nvPr/>
        </p:nvSpPr>
        <p:spPr>
          <a:xfrm>
            <a:off x="8858667" y="4543794"/>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Gerader Verbinder 190">
            <a:extLst>
              <a:ext uri="{FF2B5EF4-FFF2-40B4-BE49-F238E27FC236}">
                <a16:creationId xmlns:a16="http://schemas.microsoft.com/office/drawing/2014/main" id="{5526800B-E319-4CF7-9EDB-CD392A2CF30D}"/>
              </a:ext>
            </a:extLst>
          </p:cNvPr>
          <p:cNvCxnSpPr>
            <a:cxnSpLocks/>
            <a:stCxn id="190" idx="0"/>
          </p:cNvCxnSpPr>
          <p:nvPr/>
        </p:nvCxnSpPr>
        <p:spPr>
          <a:xfrm flipV="1">
            <a:off x="8968329" y="4177138"/>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2" name="Textfeld 191">
            <a:extLst>
              <a:ext uri="{FF2B5EF4-FFF2-40B4-BE49-F238E27FC236}">
                <a16:creationId xmlns:a16="http://schemas.microsoft.com/office/drawing/2014/main" id="{D6F1B311-0229-49BA-A60C-91E6C68ED59E}"/>
              </a:ext>
            </a:extLst>
          </p:cNvPr>
          <p:cNvSpPr txBox="1"/>
          <p:nvPr/>
        </p:nvSpPr>
        <p:spPr>
          <a:xfrm>
            <a:off x="7495465" y="4786677"/>
            <a:ext cx="855343" cy="584775"/>
          </a:xfrm>
          <a:prstGeom prst="rect">
            <a:avLst/>
          </a:prstGeom>
          <a:noFill/>
        </p:spPr>
        <p:txBody>
          <a:bodyPr wrap="square" rtlCol="0">
            <a:spAutoFit/>
          </a:bodyPr>
          <a:lstStyle/>
          <a:p>
            <a:pPr algn="ctr"/>
            <a:r>
              <a:rPr lang="en-US" sz="800" dirty="0">
                <a:solidFill>
                  <a:schemeClr val="accent5">
                    <a:lumMod val="75000"/>
                  </a:schemeClr>
                </a:solidFill>
              </a:rPr>
              <a:t>oneM2M White Paper</a:t>
            </a:r>
          </a:p>
          <a:p>
            <a:pPr algn="ctr"/>
            <a:r>
              <a:rPr lang="en-US" sz="800" i="1" dirty="0">
                <a:solidFill>
                  <a:schemeClr val="accent1"/>
                </a:solidFill>
              </a:rPr>
              <a:t>IoT for Sustainability</a:t>
            </a:r>
          </a:p>
        </p:txBody>
      </p:sp>
      <p:sp>
        <p:nvSpPr>
          <p:cNvPr id="193" name="Flussdiagramm: Verbindungsstelle 22">
            <a:extLst>
              <a:ext uri="{FF2B5EF4-FFF2-40B4-BE49-F238E27FC236}">
                <a16:creationId xmlns:a16="http://schemas.microsoft.com/office/drawing/2014/main" id="{75217596-9A04-44F8-92A2-01C622A72687}"/>
              </a:ext>
            </a:extLst>
          </p:cNvPr>
          <p:cNvSpPr/>
          <p:nvPr/>
        </p:nvSpPr>
        <p:spPr>
          <a:xfrm>
            <a:off x="7763409" y="4546106"/>
            <a:ext cx="219324" cy="209220"/>
          </a:xfrm>
          <a:prstGeom prst="flowChartConnector">
            <a:avLst/>
          </a:prstGeom>
          <a:solidFill>
            <a:schemeClr val="accent5">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Gerader Verbinder 193">
            <a:extLst>
              <a:ext uri="{FF2B5EF4-FFF2-40B4-BE49-F238E27FC236}">
                <a16:creationId xmlns:a16="http://schemas.microsoft.com/office/drawing/2014/main" id="{F03BDC4B-EA4B-4635-9841-9F70340CFED7}"/>
              </a:ext>
            </a:extLst>
          </p:cNvPr>
          <p:cNvCxnSpPr>
            <a:cxnSpLocks/>
            <a:stCxn id="193" idx="0"/>
          </p:cNvCxnSpPr>
          <p:nvPr/>
        </p:nvCxnSpPr>
        <p:spPr>
          <a:xfrm flipV="1">
            <a:off x="7873071" y="4179450"/>
            <a:ext cx="0" cy="366656"/>
          </a:xfrm>
          <a:prstGeom prst="line">
            <a:avLst/>
          </a:prstGeom>
          <a:ln>
            <a:solidFill>
              <a:schemeClr val="tx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95" name="Picture 2" descr="New oneM2M White Paper on sustainable IoT features">
            <a:hlinkClick r:id="rId6"/>
            <a:extLst>
              <a:ext uri="{FF2B5EF4-FFF2-40B4-BE49-F238E27FC236}">
                <a16:creationId xmlns:a16="http://schemas.microsoft.com/office/drawing/2014/main" id="{86498D19-671C-4CBB-8412-45078F112A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3280" y="4805609"/>
            <a:ext cx="2786586" cy="168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1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2"/>
            <a:extLst>
              <a:ext uri="{FF2B5EF4-FFF2-40B4-BE49-F238E27FC236}">
                <a16:creationId xmlns:a16="http://schemas.microsoft.com/office/drawing/2014/main" id="{4C1A5074-8F2A-49B2-AB93-F861FF72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096" y="1173570"/>
            <a:ext cx="10884822" cy="5319305"/>
          </a:xfrm>
          <a:prstGeom prst="rect">
            <a:avLst/>
          </a:prstGeom>
        </p:spPr>
      </p:pic>
      <p:sp>
        <p:nvSpPr>
          <p:cNvPr id="5" name="Foliennummernplatzhalter 4"/>
          <p:cNvSpPr>
            <a:spLocks noGrp="1"/>
          </p:cNvSpPr>
          <p:nvPr>
            <p:ph type="sldNum" sz="quarter" idx="12"/>
          </p:nvPr>
        </p:nvSpPr>
        <p:spPr/>
        <p:txBody>
          <a:bodyPr/>
          <a:lstStyle/>
          <a:p>
            <a:fld id="{163F5A94-8458-4F17-AD3C-1A083E20221D}" type="slidenum">
              <a:rPr lang="en-US" smtClean="0"/>
              <a:t>29</a:t>
            </a:fld>
            <a:endParaRPr lang="en-US"/>
          </a:p>
        </p:txBody>
      </p:sp>
      <p:sp>
        <p:nvSpPr>
          <p:cNvPr id="6" name="Titel 5"/>
          <p:cNvSpPr>
            <a:spLocks noGrp="1"/>
          </p:cNvSpPr>
          <p:nvPr>
            <p:ph type="title"/>
          </p:nvPr>
        </p:nvSpPr>
        <p:spPr/>
        <p:txBody>
          <a:bodyPr>
            <a:normAutofit/>
          </a:bodyPr>
          <a:lstStyle/>
          <a:p>
            <a:r>
              <a:rPr lang="en-US" dirty="0"/>
              <a:t>Developer Guides</a:t>
            </a:r>
          </a:p>
        </p:txBody>
      </p:sp>
      <p:sp>
        <p:nvSpPr>
          <p:cNvPr id="7" name="Textfeld 6">
            <a:extLst>
              <a:ext uri="{FF2B5EF4-FFF2-40B4-BE49-F238E27FC236}">
                <a16:creationId xmlns:a16="http://schemas.microsoft.com/office/drawing/2014/main" id="{93A7D2D9-EA3F-4E38-8421-A24B141A9DD0}"/>
              </a:ext>
            </a:extLst>
          </p:cNvPr>
          <p:cNvSpPr txBox="1"/>
          <p:nvPr/>
        </p:nvSpPr>
        <p:spPr>
          <a:xfrm>
            <a:off x="5225940" y="365125"/>
            <a:ext cx="4743606" cy="923330"/>
          </a:xfrm>
          <a:prstGeom prst="rect">
            <a:avLst/>
          </a:prstGeom>
          <a:noFill/>
        </p:spPr>
        <p:txBody>
          <a:bodyPr wrap="none" rtlCol="0">
            <a:spAutoFit/>
          </a:bodyPr>
          <a:lstStyle/>
          <a:p>
            <a:r>
              <a:rPr lang="en-US" dirty="0">
                <a:solidFill>
                  <a:srgbClr val="FF0000"/>
                </a:solidFill>
              </a:rPr>
              <a:t>accessible via the public link:</a:t>
            </a:r>
          </a:p>
          <a:p>
            <a:r>
              <a:rPr lang="en-US" dirty="0">
                <a:solidFill>
                  <a:schemeClr val="bg1"/>
                </a:solidFill>
                <a:hlinkClick r:id="rId2"/>
              </a:rPr>
              <a:t>https://onem2m.org/using-onem2m/developers</a:t>
            </a:r>
            <a:endParaRPr lang="en-US" dirty="0">
              <a:solidFill>
                <a:schemeClr val="bg1"/>
              </a:solidFill>
            </a:endParaRPr>
          </a:p>
          <a:p>
            <a:endParaRPr lang="en-US" dirty="0"/>
          </a:p>
        </p:txBody>
      </p:sp>
    </p:spTree>
    <p:extLst>
      <p:ext uri="{BB962C8B-B14F-4D97-AF65-F5344CB8AC3E}">
        <p14:creationId xmlns:p14="http://schemas.microsoft.com/office/powerpoint/2010/main" val="113600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2547492"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 V 3.0 </a:t>
            </a:r>
            <a:r>
              <a:rPr lang="en-US" sz="900" dirty="0">
                <a:latin typeface="Myriad Pro"/>
              </a:rPr>
              <a:t>(Approved 2019)</a:t>
            </a:r>
          </a:p>
        </p:txBody>
      </p:sp>
      <p:sp>
        <p:nvSpPr>
          <p:cNvPr id="4" name="Textfeld 3">
            <a:extLst>
              <a:ext uri="{FF2B5EF4-FFF2-40B4-BE49-F238E27FC236}">
                <a16:creationId xmlns:a16="http://schemas.microsoft.com/office/drawing/2014/main" id="{CA212D5E-B7BC-48CB-BFDE-A0BC758FC015}"/>
              </a:ext>
            </a:extLst>
          </p:cNvPr>
          <p:cNvSpPr txBox="1"/>
          <p:nvPr/>
        </p:nvSpPr>
        <p:spPr>
          <a:xfrm>
            <a:off x="349597" y="831438"/>
            <a:ext cx="1981568" cy="338554"/>
          </a:xfrm>
          <a:prstGeom prst="rect">
            <a:avLst/>
          </a:prstGeom>
          <a:noFill/>
        </p:spPr>
        <p:txBody>
          <a:bodyPr wrap="none" rtlCol="0">
            <a:spAutoFit/>
          </a:bodyPr>
          <a:lstStyle/>
          <a:p>
            <a:r>
              <a:rPr lang="en-US" sz="1600" dirty="0">
                <a:hlinkClick r:id="rId13"/>
              </a:rPr>
              <a:t>https://onem2m.org/</a:t>
            </a:r>
            <a:endParaRPr lang="en-US" sz="1600" dirty="0"/>
          </a:p>
        </p:txBody>
      </p:sp>
    </p:spTree>
    <p:extLst>
      <p:ext uri="{BB962C8B-B14F-4D97-AF65-F5344CB8AC3E}">
        <p14:creationId xmlns:p14="http://schemas.microsoft.com/office/powerpoint/2010/main" val="19372616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334799" y="0"/>
            <a:ext cx="8026685" cy="11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1" spc="-1" dirty="0">
                <a:solidFill>
                  <a:srgbClr val="C63133"/>
                </a:solidFill>
                <a:latin typeface="Arial"/>
              </a:rPr>
              <a:t>oneM2M Tutorials</a:t>
            </a:r>
            <a:endParaRPr lang="en-US" sz="4400" b="0" strike="noStrike" spc="-1" dirty="0">
              <a:latin typeface="Arial"/>
            </a:endParaRPr>
          </a:p>
        </p:txBody>
      </p:sp>
      <p:sp>
        <p:nvSpPr>
          <p:cNvPr id="133" name="CustomShape 2"/>
          <p:cNvSpPr/>
          <p:nvPr/>
        </p:nvSpPr>
        <p:spPr>
          <a:xfrm>
            <a:off x="334800" y="2198078"/>
            <a:ext cx="5761200" cy="39687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b="1" spc="-1" dirty="0">
                <a:solidFill>
                  <a:srgbClr val="545054"/>
                </a:solidFill>
                <a:latin typeface="Arial"/>
              </a:rPr>
              <a:t>oneM2M Wiki</a:t>
            </a:r>
            <a:br>
              <a:rPr lang="en-US" sz="2000" spc="-1" dirty="0">
                <a:solidFill>
                  <a:srgbClr val="545054"/>
                </a:solidFill>
                <a:latin typeface="Arial"/>
              </a:rPr>
            </a:br>
            <a:r>
              <a:rPr lang="en-US" sz="1400" spc="-1" dirty="0">
                <a:solidFill>
                  <a:srgbClr val="545054"/>
                </a:solidFill>
                <a:latin typeface="Arial"/>
                <a:hlinkClick r:id="rId2"/>
              </a:rPr>
              <a:t>https://wiki.onem2m.org/index.php?title=OneM2M_Jupyter_Notebooks</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YouTube</a:t>
            </a:r>
            <a:br>
              <a:rPr lang="en-US" sz="2000" spc="-1" dirty="0">
                <a:solidFill>
                  <a:srgbClr val="545054"/>
                </a:solidFill>
                <a:latin typeface="Arial"/>
              </a:rPr>
            </a:br>
            <a:r>
              <a:rPr lang="en-US" sz="1400" spc="-1" dirty="0">
                <a:solidFill>
                  <a:srgbClr val="545054"/>
                </a:solidFill>
                <a:latin typeface="Arial"/>
                <a:hlinkClick r:id="rId3"/>
              </a:rPr>
              <a:t>https://www.youtube.com/playlist?list=PLDd4EJmw5gUnA_d1RgYnxrOrYeYuHdH5u</a:t>
            </a:r>
            <a:r>
              <a:rPr lang="en-US" sz="1400" spc="-1" dirty="0">
                <a:solidFill>
                  <a:srgbClr val="545054"/>
                </a:solidFill>
                <a:highlight>
                  <a:srgbClr val="FFFF00"/>
                </a:highlight>
                <a:latin typeface="Arial"/>
              </a:rPr>
              <a:t> </a:t>
            </a:r>
            <a:endParaRPr lang="en-US" sz="1400" spc="-1" dirty="0">
              <a:solidFill>
                <a:srgbClr val="545054"/>
              </a:solidFill>
              <a:latin typeface="Arial"/>
            </a:endParaRPr>
          </a:p>
          <a:p>
            <a:pPr marL="1080">
              <a:lnSpc>
                <a:spcPct val="110000"/>
              </a:lnSpc>
              <a:spcBef>
                <a:spcPts val="1001"/>
              </a:spcBef>
              <a:buClr>
                <a:srgbClr val="C00000"/>
              </a:buClr>
            </a:pPr>
            <a:r>
              <a:rPr lang="en-US" sz="2000" b="1" spc="-1" dirty="0">
                <a:solidFill>
                  <a:srgbClr val="545054"/>
                </a:solidFill>
                <a:latin typeface="Arial"/>
              </a:rPr>
              <a:t>GitHub &amp; Discussions</a:t>
            </a:r>
            <a:br>
              <a:rPr lang="en-US" sz="2000" spc="-1" dirty="0">
                <a:solidFill>
                  <a:srgbClr val="545054"/>
                </a:solidFill>
                <a:latin typeface="Arial"/>
              </a:rPr>
            </a:br>
            <a:r>
              <a:rPr lang="en-US" sz="1400" spc="-1" dirty="0">
                <a:solidFill>
                  <a:srgbClr val="545054"/>
                </a:solidFill>
                <a:latin typeface="Arial"/>
                <a:hlinkClick r:id="rId4"/>
              </a:rPr>
              <a:t>https://github.com/oneM2M/onem2m-jupyter-notebooks</a:t>
            </a:r>
            <a:endParaRPr lang="en-US" sz="1400" spc="-1" dirty="0">
              <a:solidFill>
                <a:srgbClr val="545054"/>
              </a:solidFill>
              <a:latin typeface="Arial"/>
            </a:endParaRPr>
          </a:p>
          <a:p>
            <a:pPr marL="1080">
              <a:lnSpc>
                <a:spcPct val="110000"/>
              </a:lnSpc>
              <a:spcBef>
                <a:spcPts val="1001"/>
              </a:spcBef>
              <a:buClr>
                <a:srgbClr val="C00000"/>
              </a:buClr>
            </a:pPr>
            <a:r>
              <a:rPr lang="en-US" sz="1400" spc="-1" dirty="0">
                <a:solidFill>
                  <a:srgbClr val="545054"/>
                </a:solidFill>
                <a:latin typeface="Arial"/>
                <a:hlinkClick r:id="rId5"/>
              </a:rPr>
              <a:t>https://github.com/oneM2M/onem2m-jupyter-notebooks/discussions</a:t>
            </a:r>
            <a:r>
              <a:rPr lang="en-US" sz="1400" spc="-1" dirty="0">
                <a:solidFill>
                  <a:srgbClr val="545054"/>
                </a:solidFill>
                <a:latin typeface="Arial"/>
              </a:rPr>
              <a:t> </a:t>
            </a:r>
          </a:p>
          <a:p>
            <a:pPr marL="1080">
              <a:lnSpc>
                <a:spcPct val="110000"/>
              </a:lnSpc>
              <a:spcBef>
                <a:spcPts val="1001"/>
              </a:spcBef>
              <a:buClr>
                <a:srgbClr val="C00000"/>
              </a:buClr>
            </a:pPr>
            <a:r>
              <a:rPr lang="en-US" sz="2000" b="1" spc="-1" dirty="0" err="1">
                <a:solidFill>
                  <a:srgbClr val="545054"/>
                </a:solidFill>
                <a:latin typeface="Arial"/>
              </a:rPr>
              <a:t>MyBinder</a:t>
            </a:r>
            <a:r>
              <a:rPr lang="en-US" sz="2000" b="1" spc="-1" dirty="0">
                <a:solidFill>
                  <a:srgbClr val="545054"/>
                </a:solidFill>
                <a:latin typeface="Arial"/>
              </a:rPr>
              <a:t> Runtime</a:t>
            </a:r>
            <a:br>
              <a:rPr lang="en-US" sz="2000" b="1" spc="-1" dirty="0">
                <a:solidFill>
                  <a:srgbClr val="545054"/>
                </a:solidFill>
                <a:latin typeface="Arial"/>
              </a:rPr>
            </a:br>
            <a:r>
              <a:rPr lang="en-US" sz="1400" spc="-1" dirty="0">
                <a:solidFill>
                  <a:srgbClr val="545054"/>
                </a:solidFill>
                <a:latin typeface="Arial"/>
                <a:hlinkClick r:id="rId6"/>
              </a:rPr>
              <a:t>https://mybinder.org/v2/gh/oneM2M/onem2m-jupyter-notebooks/master?urlpath=lab/tree/__START__.ipynb</a:t>
            </a:r>
            <a:r>
              <a:rPr lang="en-US" sz="1400" spc="-1" dirty="0">
                <a:solidFill>
                  <a:srgbClr val="545054"/>
                </a:solidFill>
                <a:latin typeface="Arial"/>
              </a:rPr>
              <a:t> </a:t>
            </a:r>
            <a:endParaRPr lang="en-US" sz="2000" spc="-1" dirty="0">
              <a:solidFill>
                <a:srgbClr val="545054"/>
              </a:solidFill>
              <a:latin typeface="Arial"/>
            </a:endParaRPr>
          </a:p>
          <a:p>
            <a:pPr marL="286830" indent="-285750">
              <a:lnSpc>
                <a:spcPct val="110000"/>
              </a:lnSpc>
              <a:spcBef>
                <a:spcPts val="1001"/>
              </a:spcBef>
              <a:buClr>
                <a:srgbClr val="C00000"/>
              </a:buClr>
              <a:buFontTx/>
              <a:buChar char="-"/>
            </a:pPr>
            <a:endParaRPr lang="en-US" b="0" strike="noStrike" spc="-1" dirty="0">
              <a:solidFill>
                <a:srgbClr val="545054"/>
              </a:solidFill>
              <a:latin typeface="Arial"/>
            </a:endParaRPr>
          </a:p>
          <a:p>
            <a:pPr marL="1080">
              <a:lnSpc>
                <a:spcPct val="110000"/>
              </a:lnSpc>
              <a:spcBef>
                <a:spcPts val="1001"/>
              </a:spcBef>
              <a:buClr>
                <a:srgbClr val="C00000"/>
              </a:buClr>
            </a:pPr>
            <a:endParaRPr lang="en-US" sz="1800" b="0" strike="noStrike" spc="-1" dirty="0">
              <a:latin typeface="Arial"/>
            </a:endParaRPr>
          </a:p>
        </p:txBody>
      </p:sp>
      <p:sp>
        <p:nvSpPr>
          <p:cNvPr id="11" name="CustomShape 2">
            <a:extLst>
              <a:ext uri="{FF2B5EF4-FFF2-40B4-BE49-F238E27FC236}">
                <a16:creationId xmlns:a16="http://schemas.microsoft.com/office/drawing/2014/main" id="{496FB42C-B6D0-4252-8092-E200816E0DBE}"/>
              </a:ext>
            </a:extLst>
          </p:cNvPr>
          <p:cNvSpPr/>
          <p:nvPr/>
        </p:nvSpPr>
        <p:spPr>
          <a:xfrm>
            <a:off x="334799" y="1291777"/>
            <a:ext cx="8897123" cy="6073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1080">
              <a:lnSpc>
                <a:spcPct val="110000"/>
              </a:lnSpc>
              <a:spcBef>
                <a:spcPts val="1001"/>
              </a:spcBef>
              <a:buClr>
                <a:srgbClr val="C00000"/>
              </a:buClr>
            </a:pPr>
            <a:r>
              <a:rPr lang="en-US" sz="2000" spc="-1" dirty="0">
                <a:solidFill>
                  <a:srgbClr val="545054"/>
                </a:solidFill>
                <a:latin typeface="Arial"/>
              </a:rPr>
              <a:t>The first set of the </a:t>
            </a:r>
            <a:r>
              <a:rPr lang="en-US" sz="2000" spc="-1" dirty="0">
                <a:solidFill>
                  <a:srgbClr val="C00000"/>
                </a:solidFill>
                <a:latin typeface="Arial"/>
              </a:rPr>
              <a:t>oneM2M Tutorials using </a:t>
            </a:r>
            <a:r>
              <a:rPr lang="en-US" sz="2000" spc="-1" dirty="0" err="1">
                <a:solidFill>
                  <a:srgbClr val="C00000"/>
                </a:solidFill>
                <a:latin typeface="Arial"/>
              </a:rPr>
              <a:t>Jupyter</a:t>
            </a:r>
            <a:r>
              <a:rPr lang="en-US" sz="2000" spc="-1" dirty="0">
                <a:solidFill>
                  <a:srgbClr val="C00000"/>
                </a:solidFill>
                <a:latin typeface="Arial"/>
              </a:rPr>
              <a:t> Notebooks</a:t>
            </a:r>
            <a:r>
              <a:rPr lang="en-US" sz="2000" spc="-1" dirty="0">
                <a:solidFill>
                  <a:srgbClr val="545054"/>
                </a:solidFill>
                <a:latin typeface="Arial"/>
              </a:rPr>
              <a:t> is now online!</a:t>
            </a:r>
            <a:endParaRPr lang="en-US" b="0" strike="noStrike" spc="-1" dirty="0">
              <a:solidFill>
                <a:srgbClr val="545054"/>
              </a:solidFill>
              <a:latin typeface="Arial"/>
            </a:endParaRPr>
          </a:p>
        </p:txBody>
      </p:sp>
      <p:pic>
        <p:nvPicPr>
          <p:cNvPr id="3" name="Grafik 2">
            <a:extLst>
              <a:ext uri="{FF2B5EF4-FFF2-40B4-BE49-F238E27FC236}">
                <a16:creationId xmlns:a16="http://schemas.microsoft.com/office/drawing/2014/main" id="{6E42FC34-D153-49F6-ABF8-58D326EB992A}"/>
              </a:ext>
            </a:extLst>
          </p:cNvPr>
          <p:cNvPicPr>
            <a:picLocks noChangeAspect="1"/>
          </p:cNvPicPr>
          <p:nvPr/>
        </p:nvPicPr>
        <p:blipFill>
          <a:blip r:embed="rId7"/>
          <a:stretch>
            <a:fillRect/>
          </a:stretch>
        </p:blipFill>
        <p:spPr>
          <a:xfrm>
            <a:off x="6711480" y="1779379"/>
            <a:ext cx="5040883" cy="2161863"/>
          </a:xfrm>
          <a:prstGeom prst="rect">
            <a:avLst/>
          </a:prstGeom>
          <a:ln w="3175">
            <a:solidFill>
              <a:schemeClr val="tx1"/>
            </a:solidFill>
          </a:ln>
        </p:spPr>
      </p:pic>
      <p:pic>
        <p:nvPicPr>
          <p:cNvPr id="7" name="Grafik 6">
            <a:extLst>
              <a:ext uri="{FF2B5EF4-FFF2-40B4-BE49-F238E27FC236}">
                <a16:creationId xmlns:a16="http://schemas.microsoft.com/office/drawing/2014/main" id="{754CC346-6CC3-4637-8C2B-17E104941C9A}"/>
              </a:ext>
            </a:extLst>
          </p:cNvPr>
          <p:cNvPicPr>
            <a:picLocks noChangeAspect="1"/>
          </p:cNvPicPr>
          <p:nvPr/>
        </p:nvPicPr>
        <p:blipFill>
          <a:blip r:embed="rId8"/>
          <a:stretch>
            <a:fillRect/>
          </a:stretch>
        </p:blipFill>
        <p:spPr>
          <a:xfrm>
            <a:off x="7446180" y="3375341"/>
            <a:ext cx="4523005" cy="2539504"/>
          </a:xfrm>
          <a:prstGeom prst="rect">
            <a:avLst/>
          </a:prstGeom>
          <a:ln w="3175">
            <a:solidFill>
              <a:schemeClr val="tx1"/>
            </a:solidFill>
          </a:ln>
        </p:spPr>
      </p:pic>
      <p:pic>
        <p:nvPicPr>
          <p:cNvPr id="5" name="Grafik 4">
            <a:extLst>
              <a:ext uri="{FF2B5EF4-FFF2-40B4-BE49-F238E27FC236}">
                <a16:creationId xmlns:a16="http://schemas.microsoft.com/office/drawing/2014/main" id="{729F8D2C-5E2A-433B-9142-A7A2A78BC212}"/>
              </a:ext>
            </a:extLst>
          </p:cNvPr>
          <p:cNvPicPr>
            <a:picLocks noChangeAspect="1"/>
          </p:cNvPicPr>
          <p:nvPr/>
        </p:nvPicPr>
        <p:blipFill>
          <a:blip r:embed="rId9"/>
          <a:stretch>
            <a:fillRect/>
          </a:stretch>
        </p:blipFill>
        <p:spPr>
          <a:xfrm>
            <a:off x="5869150" y="4152748"/>
            <a:ext cx="2761665" cy="2250451"/>
          </a:xfrm>
          <a:prstGeom prst="rect">
            <a:avLst/>
          </a:prstGeom>
          <a:ln w="3175">
            <a:solidFill>
              <a:schemeClr val="tx1"/>
            </a:solidFill>
          </a:ln>
        </p:spPr>
      </p:pic>
    </p:spTree>
    <p:extLst>
      <p:ext uri="{BB962C8B-B14F-4D97-AF65-F5344CB8AC3E}">
        <p14:creationId xmlns:p14="http://schemas.microsoft.com/office/powerpoint/2010/main" val="383288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E24EA-AAAB-4144-B7D5-84EEE9C3F3D0}"/>
              </a:ext>
            </a:extLst>
          </p:cNvPr>
          <p:cNvSpPr>
            <a:spLocks noGrp="1"/>
          </p:cNvSpPr>
          <p:nvPr>
            <p:ph type="title"/>
          </p:nvPr>
        </p:nvSpPr>
        <p:spPr>
          <a:xfrm>
            <a:off x="334696" y="0"/>
            <a:ext cx="10418648" cy="1173570"/>
          </a:xfrm>
        </p:spPr>
        <p:txBody>
          <a:bodyPr>
            <a:normAutofit/>
          </a:bodyPr>
          <a:lstStyle/>
          <a:p>
            <a:r>
              <a:rPr lang="en-US" dirty="0"/>
              <a:t>For more information …</a:t>
            </a:r>
          </a:p>
        </p:txBody>
      </p:sp>
      <p:sp>
        <p:nvSpPr>
          <p:cNvPr id="6" name="TextBox 5">
            <a:extLst>
              <a:ext uri="{FF2B5EF4-FFF2-40B4-BE49-F238E27FC236}">
                <a16:creationId xmlns:a16="http://schemas.microsoft.com/office/drawing/2014/main" id="{7A87E643-C668-42A0-A64D-4DDDEE53BC6A}"/>
              </a:ext>
            </a:extLst>
          </p:cNvPr>
          <p:cNvSpPr txBox="1"/>
          <p:nvPr/>
        </p:nvSpPr>
        <p:spPr>
          <a:xfrm>
            <a:off x="2990630" y="1806177"/>
            <a:ext cx="6210739" cy="830997"/>
          </a:xfrm>
          <a:prstGeom prst="rect">
            <a:avLst/>
          </a:prstGeom>
          <a:noFill/>
        </p:spPr>
        <p:txBody>
          <a:bodyPr wrap="none" rtlCol="0">
            <a:spAutoFit/>
          </a:bodyPr>
          <a:lstStyle/>
          <a:p>
            <a:r>
              <a:rPr lang="en-GB" sz="4800" dirty="0">
                <a:solidFill>
                  <a:srgbClr val="B42025"/>
                </a:solidFill>
              </a:rPr>
              <a:t> visit www.oneM2M.org</a:t>
            </a:r>
          </a:p>
        </p:txBody>
      </p:sp>
      <p:sp>
        <p:nvSpPr>
          <p:cNvPr id="7" name="TextBox 6">
            <a:extLst>
              <a:ext uri="{FF2B5EF4-FFF2-40B4-BE49-F238E27FC236}">
                <a16:creationId xmlns:a16="http://schemas.microsoft.com/office/drawing/2014/main" id="{8400CA74-939A-4933-AE09-BD9EF091A78A}"/>
              </a:ext>
            </a:extLst>
          </p:cNvPr>
          <p:cNvSpPr txBox="1"/>
          <p:nvPr/>
        </p:nvSpPr>
        <p:spPr>
          <a:xfrm>
            <a:off x="931797" y="2979535"/>
            <a:ext cx="10328403" cy="2677656"/>
          </a:xfrm>
          <a:prstGeom prst="rect">
            <a:avLst/>
          </a:prstGeom>
          <a:noFill/>
        </p:spPr>
        <p:txBody>
          <a:bodyPr wrap="square" rtlCol="0">
            <a:spAutoFit/>
          </a:bodyPr>
          <a:lstStyle/>
          <a:p>
            <a:r>
              <a:rPr lang="en-GB" sz="2400" dirty="0">
                <a:solidFill>
                  <a:schemeClr val="bg1">
                    <a:lumMod val="50000"/>
                  </a:schemeClr>
                </a:solidFill>
              </a:rPr>
              <a:t>Executive Viewpoints - </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https://onem2m.org/insights/executive-viewpoints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oneM2M in the News -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https://onem2m.org/news-events/newsmenu/onem2m-in-the-news</a:t>
            </a:r>
            <a:endParaRPr lang="en-GB" sz="2400" dirty="0">
              <a:solidFill>
                <a:schemeClr val="bg1">
                  <a:lumMod val="50000"/>
                </a:schemeClr>
              </a:solidFill>
            </a:endParaRPr>
          </a:p>
          <a:p>
            <a:endParaRPr lang="en-GB" sz="2400" dirty="0">
              <a:solidFill>
                <a:schemeClr val="bg1">
                  <a:lumMod val="50000"/>
                </a:schemeClr>
              </a:solidFill>
            </a:endParaRPr>
          </a:p>
          <a:p>
            <a:r>
              <a:rPr lang="en-GB" sz="2400" dirty="0">
                <a:solidFill>
                  <a:schemeClr val="bg1">
                    <a:lumMod val="50000"/>
                  </a:schemeClr>
                </a:solidFill>
              </a:rPr>
              <a:t>Technical Specifications - </a:t>
            </a:r>
            <a:r>
              <a:rPr lang="en-US" dirty="0">
                <a:solidFill>
                  <a:schemeClr val="bg1">
                    <a:lumMod val="50000"/>
                  </a:schemeClr>
                </a:solidFill>
                <a:hlinkClick r:id="rId4">
                  <a:extLst>
                    <a:ext uri="{A12FA001-AC4F-418D-AE19-62706E023703}">
                      <ahyp:hlinkClr xmlns:ahyp="http://schemas.microsoft.com/office/drawing/2018/hyperlinkcolor" val="tx"/>
                    </a:ext>
                  </a:extLst>
                </a:hlinkClick>
              </a:rPr>
              <a:t>https://onem2m.org/technical/published-drafts</a:t>
            </a:r>
            <a:endParaRPr lang="en-US" dirty="0">
              <a:solidFill>
                <a:schemeClr val="bg1">
                  <a:lumMod val="50000"/>
                </a:schemeClr>
              </a:solidFill>
            </a:endParaRPr>
          </a:p>
          <a:p>
            <a:endParaRPr lang="en-US" sz="2400" dirty="0">
              <a:solidFill>
                <a:schemeClr val="bg1">
                  <a:lumMod val="50000"/>
                </a:schemeClr>
              </a:solidFill>
            </a:endParaRPr>
          </a:p>
          <a:p>
            <a:r>
              <a:rPr lang="en-US" sz="2400" dirty="0">
                <a:solidFill>
                  <a:schemeClr val="bg1">
                    <a:lumMod val="50000"/>
                  </a:schemeClr>
                </a:solidFill>
              </a:rPr>
              <a:t>Roland Hechwartner </a:t>
            </a:r>
            <a:r>
              <a:rPr lang="en-US" dirty="0">
                <a:solidFill>
                  <a:schemeClr val="bg1">
                    <a:lumMod val="50000"/>
                  </a:schemeClr>
                </a:solidFill>
              </a:rPr>
              <a:t>– roland.hechwartner@magenta.at</a:t>
            </a:r>
            <a:endParaRPr lang="en-GB" sz="2400" dirty="0">
              <a:solidFill>
                <a:schemeClr val="bg1">
                  <a:lumMod val="50000"/>
                </a:schemeClr>
              </a:solidFill>
            </a:endParaRPr>
          </a:p>
        </p:txBody>
      </p:sp>
    </p:spTree>
    <p:extLst>
      <p:ext uri="{BB962C8B-B14F-4D97-AF65-F5344CB8AC3E}">
        <p14:creationId xmlns:p14="http://schemas.microsoft.com/office/powerpoint/2010/main" val="3422128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41EEC-5FE8-4E18-91CC-0E747972B6F7}"/>
              </a:ext>
            </a:extLst>
          </p:cNvPr>
          <p:cNvSpPr>
            <a:spLocks noGrp="1"/>
          </p:cNvSpPr>
          <p:nvPr>
            <p:ph type="ctrTitle"/>
          </p:nvPr>
        </p:nvSpPr>
        <p:spPr>
          <a:xfrm>
            <a:off x="570132" y="2623396"/>
            <a:ext cx="11001183" cy="983404"/>
          </a:xfrm>
        </p:spPr>
        <p:txBody>
          <a:bodyPr>
            <a:normAutofit fontScale="90000"/>
          </a:bodyPr>
          <a:lstStyle/>
          <a:p>
            <a:pPr algn="ctr"/>
            <a:r>
              <a:rPr lang="de-AT" sz="6600" dirty="0" err="1">
                <a:solidFill>
                  <a:schemeClr val="accent1"/>
                </a:solidFill>
              </a:rPr>
              <a:t>Thank</a:t>
            </a:r>
            <a:r>
              <a:rPr lang="de-AT" sz="6600" dirty="0">
                <a:solidFill>
                  <a:schemeClr val="accent1"/>
                </a:solidFill>
              </a:rPr>
              <a:t> </a:t>
            </a:r>
            <a:r>
              <a:rPr lang="de-AT" sz="6600" dirty="0" err="1">
                <a:solidFill>
                  <a:schemeClr val="accent1"/>
                </a:solidFill>
              </a:rPr>
              <a:t>You</a:t>
            </a:r>
            <a:endParaRPr lang="en-US" sz="6600" dirty="0">
              <a:solidFill>
                <a:schemeClr val="accent1"/>
              </a:solidFill>
            </a:endParaRPr>
          </a:p>
        </p:txBody>
      </p:sp>
      <p:pic>
        <p:nvPicPr>
          <p:cNvPr id="5" name="Graphic 2">
            <a:hlinkClick r:id="rId2"/>
            <a:extLst>
              <a:ext uri="{FF2B5EF4-FFF2-40B4-BE49-F238E27FC236}">
                <a16:creationId xmlns:a16="http://schemas.microsoft.com/office/drawing/2014/main" id="{34628A18-80F6-4D10-BD9A-6DD3C8036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6" name="Graphic 6">
            <a:hlinkClick r:id="rId5"/>
            <a:extLst>
              <a:ext uri="{FF2B5EF4-FFF2-40B4-BE49-F238E27FC236}">
                <a16:creationId xmlns:a16="http://schemas.microsoft.com/office/drawing/2014/main" id="{89ECFBB5-BC6A-416E-B143-69F4C9FB06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7" name="Graphic 8">
            <a:hlinkClick r:id="rId8"/>
            <a:extLst>
              <a:ext uri="{FF2B5EF4-FFF2-40B4-BE49-F238E27FC236}">
                <a16:creationId xmlns:a16="http://schemas.microsoft.com/office/drawing/2014/main" id="{0FEF56F1-3E13-448D-A722-EA8EAC970D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8" name="Graphic 10">
            <a:hlinkClick r:id="rId11"/>
            <a:extLst>
              <a:ext uri="{FF2B5EF4-FFF2-40B4-BE49-F238E27FC236}">
                <a16:creationId xmlns:a16="http://schemas.microsoft.com/office/drawing/2014/main" id="{9A81CE7B-3179-46F4-A0F5-FC663D5FA5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9" name="Graphic 12">
            <a:hlinkClick r:id="rId14"/>
            <a:extLst>
              <a:ext uri="{FF2B5EF4-FFF2-40B4-BE49-F238E27FC236}">
                <a16:creationId xmlns:a16="http://schemas.microsoft.com/office/drawing/2014/main" id="{20FA21CB-159B-481D-B877-8A03F0CC0C9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10" name="Graphic 5">
            <a:hlinkClick r:id="rId17"/>
            <a:extLst>
              <a:ext uri="{FF2B5EF4-FFF2-40B4-BE49-F238E27FC236}">
                <a16:creationId xmlns:a16="http://schemas.microsoft.com/office/drawing/2014/main" id="{D51880D4-29CE-4095-BDCF-373D3AC5BBB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187261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3472934"/>
            <a:ext cx="9539029" cy="13749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 </a:t>
            </a:r>
            <a:r>
              <a:rPr lang="en-US" sz="1600" dirty="0">
                <a:solidFill>
                  <a:srgbClr val="C00000"/>
                </a:solidFill>
                <a:latin typeface="Myriad Pro" panose="020B0503030403020204" charset="0"/>
              </a:rPr>
              <a:t>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195555"/>
            <a:ext cx="9539029" cy="220979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provides strategic direction to oneM2M </a:t>
            </a:r>
          </a:p>
          <a:p>
            <a:pPr marL="285750" indent="-285750">
              <a:buFont typeface="Arial" panose="020B0604020202020204" pitchFamily="34" charset="0"/>
              <a:buChar char="•"/>
            </a:pPr>
            <a:r>
              <a:rPr lang="en-US"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dirty="0">
                <a:solidFill>
                  <a:schemeClr val="tx1"/>
                </a:solidFill>
                <a:latin typeface="Myriad Pro"/>
              </a:rPr>
              <a:t>has the right to:</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participate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vote </a:t>
            </a:r>
            <a:r>
              <a:rPr lang="en-US" sz="1600" dirty="0">
                <a:solidFill>
                  <a:schemeClr val="tx1">
                    <a:lumMod val="95000"/>
                    <a:lumOff val="5000"/>
                  </a:schemeClr>
                </a:solidFill>
                <a:latin typeface="Myriad Pro" panose="020B0503030403020204" charset="0"/>
              </a:rPr>
              <a:t>in meetings of the </a:t>
            </a:r>
            <a:r>
              <a:rPr lang="en-US" sz="1600"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sz="1600" dirty="0">
                <a:solidFill>
                  <a:srgbClr val="C00000"/>
                </a:solidFill>
                <a:latin typeface="Myriad Pro" panose="020B0503030403020204" charset="0"/>
              </a:rPr>
              <a:t>Admit</a:t>
            </a:r>
            <a:r>
              <a:rPr lang="en-US" sz="1600" dirty="0">
                <a:solidFill>
                  <a:schemeClr val="tx1">
                    <a:lumMod val="95000"/>
                    <a:lumOff val="5000"/>
                  </a:schemeClr>
                </a:solidFill>
                <a:latin typeface="Myriad Pro" panose="020B0503030403020204" charset="0"/>
              </a:rPr>
              <a:t> organizations as oneM2M </a:t>
            </a:r>
            <a:r>
              <a:rPr lang="en-US" sz="1600" dirty="0">
                <a:solidFill>
                  <a:srgbClr val="C00000"/>
                </a:solidFill>
                <a:latin typeface="Myriad Pro" panose="020B0503030403020204" charset="0"/>
              </a:rPr>
              <a:t>Members</a:t>
            </a:r>
            <a:r>
              <a:rPr lang="en-US" sz="1600"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a:t>
            </a:r>
            <a:r>
              <a:rPr lang="en-US" sz="1600" dirty="0">
                <a:solidFill>
                  <a:schemeClr val="tx1">
                    <a:lumMod val="95000"/>
                    <a:lumOff val="5000"/>
                  </a:schemeClr>
                </a:solidFill>
                <a:latin typeface="Myriad Pro" panose="020B0503030403020204" charset="0"/>
              </a:rPr>
              <a:t> meetings of the </a:t>
            </a:r>
            <a:r>
              <a:rPr lang="en-US" sz="1600" dirty="0">
                <a:solidFill>
                  <a:srgbClr val="C00000"/>
                </a:solidFill>
                <a:latin typeface="Myriad Pro" panose="020B0503030403020204" charset="0"/>
              </a:rPr>
              <a:t>Technical Plenary </a:t>
            </a:r>
            <a:r>
              <a:rPr lang="en-US" sz="1600"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34695" y="3472934"/>
            <a:ext cx="2409781" cy="1374957"/>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34695" y="1195555"/>
            <a:ext cx="2409781" cy="2209796"/>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
        <p:nvSpPr>
          <p:cNvPr id="8" name="Rounded Rectangle 27">
            <a:extLst>
              <a:ext uri="{FF2B5EF4-FFF2-40B4-BE49-F238E27FC236}">
                <a16:creationId xmlns:a16="http://schemas.microsoft.com/office/drawing/2014/main" id="{4849B391-881F-47EF-8163-CEA5761B4B70}"/>
              </a:ext>
            </a:extLst>
          </p:cNvPr>
          <p:cNvSpPr/>
          <p:nvPr/>
        </p:nvSpPr>
        <p:spPr>
          <a:xfrm>
            <a:off x="2157322" y="4915473"/>
            <a:ext cx="9539029" cy="154586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dirty="0">
                <a:solidFill>
                  <a:schemeClr val="tx1"/>
                </a:solidFill>
                <a:latin typeface="Myriad Pro"/>
              </a:rPr>
              <a:t>offers advice and bring a consolidated view of market requirements</a:t>
            </a:r>
          </a:p>
          <a:p>
            <a:pPr marL="285750" indent="-285750">
              <a:buFont typeface="Arial" panose="020B0604020202020204" pitchFamily="34" charset="0"/>
              <a:buChar char="•"/>
            </a:pPr>
            <a:r>
              <a:rPr lang="en-US" dirty="0">
                <a:solidFill>
                  <a:schemeClr val="tx1"/>
                </a:solidFill>
                <a:latin typeface="Myriad Pro"/>
              </a:rPr>
              <a:t>commits itself to promotion activities</a:t>
            </a:r>
          </a:p>
          <a:p>
            <a:pPr marL="285750" indent="-285750">
              <a:buFont typeface="Arial" panose="020B0604020202020204" pitchFamily="34" charset="0"/>
              <a:buChar char="•"/>
            </a:pPr>
            <a:r>
              <a:rPr lang="en-US" dirty="0">
                <a:solidFill>
                  <a:schemeClr val="tx1"/>
                </a:solidFill>
                <a:latin typeface="Myriad Pro"/>
              </a:rPr>
              <a:t>has the right to: </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a:t>
            </a:r>
            <a:r>
              <a:rPr lang="en-US" sz="1600" dirty="0">
                <a:solidFill>
                  <a:srgbClr val="C00000"/>
                </a:solidFill>
                <a:latin typeface="Myriad Pro" panose="020B0503030403020204" charset="0"/>
              </a:rPr>
              <a:t> participate </a:t>
            </a:r>
            <a:r>
              <a:rPr lang="en-US" sz="1600" dirty="0">
                <a:solidFill>
                  <a:schemeClr val="tx1"/>
                </a:solidFill>
                <a:latin typeface="Myriad Pro" panose="020B0503030403020204" charset="0"/>
              </a:rPr>
              <a:t>in meetings of the </a:t>
            </a:r>
            <a:r>
              <a:rPr lang="en-US" sz="1600" dirty="0">
                <a:solidFill>
                  <a:srgbClr val="C00000"/>
                </a:solidFill>
                <a:latin typeface="Myriad Pro" panose="020B0503030403020204" charset="0"/>
              </a:rPr>
              <a:t>Steering Committee</a:t>
            </a:r>
          </a:p>
          <a:p>
            <a:pPr marL="800100" lvl="1" indent="-342900">
              <a:buFont typeface="Arial" panose="020B0604020202020204" pitchFamily="34" charset="0"/>
              <a:buChar char="•"/>
            </a:pPr>
            <a:r>
              <a:rPr lang="en-US" sz="1600" dirty="0">
                <a:solidFill>
                  <a:srgbClr val="C00000"/>
                </a:solidFill>
                <a:latin typeface="Myriad Pro" panose="020B0503030403020204" charset="0"/>
              </a:rPr>
              <a:t>Attend </a:t>
            </a:r>
            <a:r>
              <a:rPr lang="en-US" sz="1600" dirty="0">
                <a:solidFill>
                  <a:schemeClr val="tx1"/>
                </a:solidFill>
                <a:latin typeface="Myriad Pro" panose="020B0503030403020204" charset="0"/>
              </a:rPr>
              <a:t>and provide </a:t>
            </a:r>
            <a:r>
              <a:rPr lang="en-US" sz="1600" dirty="0">
                <a:solidFill>
                  <a:srgbClr val="C00000"/>
                </a:solidFill>
                <a:latin typeface="Myriad Pro" panose="020B0503030403020204" charset="0"/>
              </a:rPr>
              <a:t>input to </a:t>
            </a:r>
            <a:r>
              <a:rPr lang="en-US" sz="1600" dirty="0">
                <a:solidFill>
                  <a:schemeClr val="tx1"/>
                </a:solidFill>
                <a:latin typeface="Myriad Pro" panose="020B0503030403020204" charset="0"/>
              </a:rPr>
              <a:t>meetings of the </a:t>
            </a:r>
            <a:r>
              <a:rPr lang="en-US" sz="1600" dirty="0">
                <a:solidFill>
                  <a:srgbClr val="C00000"/>
                </a:solidFill>
                <a:latin typeface="Myriad Pro" panose="020B0503030403020204" charset="0"/>
              </a:rPr>
              <a:t>Technical Plenary </a:t>
            </a:r>
            <a:r>
              <a:rPr lang="en-US" sz="1600" dirty="0">
                <a:solidFill>
                  <a:schemeClr val="tx1"/>
                </a:solidFill>
                <a:latin typeface="Myriad Pro" panose="020B0503030403020204" charset="0"/>
              </a:rPr>
              <a:t>and its subgroups</a:t>
            </a:r>
          </a:p>
          <a:p>
            <a:pPr marL="1257300" lvl="2" indent="-342900">
              <a:buFont typeface="Arial" panose="020B0604020202020204" pitchFamily="34" charset="0"/>
              <a:buChar char="•"/>
            </a:pPr>
            <a:r>
              <a:rPr lang="en-US" sz="1400" dirty="0">
                <a:solidFill>
                  <a:schemeClr val="tx1"/>
                </a:solidFill>
                <a:latin typeface="Myriad Pro" panose="020B0503030403020204" charset="0"/>
              </a:rPr>
              <a:t>input shall be </a:t>
            </a:r>
            <a:r>
              <a:rPr lang="en-US" sz="1400" dirty="0">
                <a:solidFill>
                  <a:srgbClr val="C00000"/>
                </a:solidFill>
                <a:latin typeface="Myriad Pro" panose="020B0503030403020204" charset="0"/>
              </a:rPr>
              <a:t>limited to clarifications of market requirements </a:t>
            </a:r>
            <a:r>
              <a:rPr lang="en-US" sz="1400" dirty="0">
                <a:solidFill>
                  <a:schemeClr val="tx1"/>
                </a:solidFill>
                <a:latin typeface="Myriad Pro" panose="020B0503030403020204" charset="0"/>
              </a:rPr>
              <a:t>and informational contributions</a:t>
            </a:r>
          </a:p>
        </p:txBody>
      </p:sp>
      <p:sp>
        <p:nvSpPr>
          <p:cNvPr id="10" name="Rounded Rectangle 22">
            <a:extLst>
              <a:ext uri="{FF2B5EF4-FFF2-40B4-BE49-F238E27FC236}">
                <a16:creationId xmlns:a16="http://schemas.microsoft.com/office/drawing/2014/main" id="{E9C1FD0B-042E-4B5E-9DD9-27CA13B773FC}"/>
              </a:ext>
            </a:extLst>
          </p:cNvPr>
          <p:cNvSpPr/>
          <p:nvPr/>
        </p:nvSpPr>
        <p:spPr>
          <a:xfrm>
            <a:off x="333418" y="4915473"/>
            <a:ext cx="2409781" cy="154586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M</a:t>
            </a:r>
            <a:r>
              <a:rPr lang="en-US" sz="2400" dirty="0">
                <a:latin typeface="+mj-lt"/>
              </a:rPr>
              <a:t>arket </a:t>
            </a:r>
            <a:r>
              <a:rPr lang="en-US" sz="2400" b="1" dirty="0">
                <a:latin typeface="+mj-lt"/>
              </a:rPr>
              <a:t>R</a:t>
            </a:r>
            <a:r>
              <a:rPr lang="en-US" sz="2400" dirty="0">
                <a:latin typeface="+mj-lt"/>
              </a:rPr>
              <a:t>epresentational </a:t>
            </a:r>
            <a:r>
              <a:rPr lang="en-US" sz="2400" b="1" dirty="0">
                <a:latin typeface="+mj-lt"/>
              </a:rPr>
              <a:t>O</a:t>
            </a:r>
            <a:r>
              <a:rPr lang="en-US" sz="2400" dirty="0">
                <a:latin typeface="+mj-lt"/>
              </a:rPr>
              <a:t>rganization</a:t>
            </a:r>
          </a:p>
        </p:txBody>
      </p:sp>
      <p:sp>
        <p:nvSpPr>
          <p:cNvPr id="4" name="Textfeld 3">
            <a:extLst>
              <a:ext uri="{FF2B5EF4-FFF2-40B4-BE49-F238E27FC236}">
                <a16:creationId xmlns:a16="http://schemas.microsoft.com/office/drawing/2014/main" id="{EE6AFF62-BD0F-4F20-9AD9-8C2EBCA69D60}"/>
              </a:ext>
            </a:extLst>
          </p:cNvPr>
          <p:cNvSpPr txBox="1"/>
          <p:nvPr/>
        </p:nvSpPr>
        <p:spPr>
          <a:xfrm>
            <a:off x="7688202" y="6492875"/>
            <a:ext cx="4203715" cy="276999"/>
          </a:xfrm>
          <a:prstGeom prst="rect">
            <a:avLst/>
          </a:prstGeom>
          <a:noFill/>
        </p:spPr>
        <p:txBody>
          <a:bodyPr wrap="none" rtlCol="0">
            <a:spAutoFit/>
          </a:bodyPr>
          <a:lstStyle/>
          <a:p>
            <a:r>
              <a:rPr lang="de-AT" sz="1200" dirty="0"/>
              <a:t>MRO .. </a:t>
            </a:r>
            <a:r>
              <a:rPr lang="de-AT" sz="1200" dirty="0">
                <a:hlinkClick r:id="rId2"/>
              </a:rPr>
              <a:t>ADM-0002 oneM2M Partnership Agreement v3.0</a:t>
            </a:r>
            <a:r>
              <a:rPr lang="de-AT" sz="1200" dirty="0"/>
              <a:t>  (2019)</a:t>
            </a:r>
            <a:endParaRPr lang="en-US" sz="1200" dirty="0"/>
          </a:p>
        </p:txBody>
      </p:sp>
    </p:spTree>
    <p:extLst>
      <p:ext uri="{BB962C8B-B14F-4D97-AF65-F5344CB8AC3E}">
        <p14:creationId xmlns:p14="http://schemas.microsoft.com/office/powerpoint/2010/main" val="228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sp>
        <p:nvSpPr>
          <p:cNvPr id="6" name="Rectangle: Rounded Corners 5">
            <a:extLst>
              <a:ext uri="{FF2B5EF4-FFF2-40B4-BE49-F238E27FC236}">
                <a16:creationId xmlns:a16="http://schemas.microsoft.com/office/drawing/2014/main" id="{A0ADA59D-5EA5-481C-9AAB-BAA39BF6D712}"/>
              </a:ext>
            </a:extLst>
          </p:cNvPr>
          <p:cNvSpPr/>
          <p:nvPr/>
        </p:nvSpPr>
        <p:spPr>
          <a:xfrm>
            <a:off x="3966817" y="1525793"/>
            <a:ext cx="1925053" cy="81886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3966818" y="2977005"/>
            <a:ext cx="1925053" cy="846405"/>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11336" y="1205212"/>
            <a:ext cx="2241885" cy="224435"/>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199304" y="1464218"/>
            <a:ext cx="2241885" cy="214739"/>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07336" y="1980350"/>
            <a:ext cx="2241885" cy="1918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11336" y="1713531"/>
            <a:ext cx="2241885" cy="21841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193290" y="2217720"/>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03307" y="3025380"/>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03310" y="3285465"/>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11327" y="3543201"/>
            <a:ext cx="2241885" cy="222921"/>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697987" y="1317429"/>
            <a:ext cx="8011" cy="12354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697987" y="131742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10009" y="1567278"/>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01990" y="1836081"/>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697987" y="2063300"/>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697987" y="2300669"/>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cxnSpLocks/>
            <a:stCxn id="6" idx="3"/>
          </p:cNvCxnSpPr>
          <p:nvPr/>
        </p:nvCxnSpPr>
        <p:spPr>
          <a:xfrm>
            <a:off x="5891870" y="1935227"/>
            <a:ext cx="8061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a:off x="6705998" y="3136840"/>
            <a:ext cx="0" cy="517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05998" y="3132030"/>
            <a:ext cx="497309" cy="4811"/>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697987" y="3394888"/>
            <a:ext cx="505323" cy="2038"/>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720037" y="3654662"/>
            <a:ext cx="491290" cy="404"/>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891871" y="3400207"/>
            <a:ext cx="814127" cy="0"/>
          </a:xfrm>
          <a:prstGeom prst="line">
            <a:avLst/>
          </a:prstGeom>
        </p:spPr>
        <p:style>
          <a:lnRef idx="3">
            <a:schemeClr val="accent1"/>
          </a:lnRef>
          <a:fillRef idx="0">
            <a:schemeClr val="accent1"/>
          </a:fillRef>
          <a:effectRef idx="2">
            <a:schemeClr val="accent1"/>
          </a:effectRef>
          <a:fontRef idx="minor">
            <a:schemeClr val="tx1"/>
          </a:fontRef>
        </p:style>
      </p:cxn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34429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329885"/>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327592"/>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4119500"/>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4119500"/>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4129696"/>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4140799"/>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823410"/>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a:endCxn id="19" idx="0"/>
          </p:cNvCxnSpPr>
          <p:nvPr/>
        </p:nvCxnSpPr>
        <p:spPr>
          <a:xfrm flipH="1">
            <a:off x="4929345" y="2162392"/>
            <a:ext cx="880" cy="814613"/>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51815" y="5151223"/>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Shane He, Nokia (ETSI)</a:t>
            </a:r>
          </a:p>
          <a:p>
            <a:r>
              <a:rPr lang="en-AU" sz="800" dirty="0">
                <a:latin typeface="Tele-GroteskNor" pitchFamily="2" charset="0"/>
              </a:rPr>
              <a:t>Vice Chairs: </a:t>
            </a:r>
          </a:p>
          <a:p>
            <a:r>
              <a:rPr lang="en-US" sz="800" dirty="0" err="1">
                <a:latin typeface="Tele-GroteskNor" pitchFamily="2" charset="0"/>
              </a:rPr>
              <a:t>TaeHyun</a:t>
            </a:r>
            <a:r>
              <a:rPr lang="en-US" sz="800" dirty="0">
                <a:latin typeface="Tele-GroteskNor" pitchFamily="2" charset="0"/>
              </a:rPr>
              <a:t> Kim, </a:t>
            </a:r>
            <a:r>
              <a:rPr lang="en-US" sz="800" dirty="0" err="1">
                <a:latin typeface="Tele-GroteskNor" pitchFamily="2" charset="0"/>
              </a:rPr>
              <a:t>SyncTechno</a:t>
            </a:r>
            <a:r>
              <a:rPr lang="en-US" sz="800" dirty="0">
                <a:latin typeface="Tele-GroteskNor" pitchFamily="2" charset="0"/>
              </a:rPr>
              <a:t> Inc (CCSA)</a:t>
            </a:r>
          </a:p>
          <a:p>
            <a:endParaRPr lang="en-AU" sz="800" dirty="0">
              <a:latin typeface="Tele-GroteskNor" pitchFamily="2" charset="0"/>
            </a:endParaRP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Michael Kim (TTA) &amp; Akash Malik (TSDSI)</a:t>
            </a:r>
          </a:p>
        </p:txBody>
      </p:sp>
      <p:sp>
        <p:nvSpPr>
          <p:cNvPr id="52" name="Rechteck 51"/>
          <p:cNvSpPr/>
          <p:nvPr/>
        </p:nvSpPr>
        <p:spPr>
          <a:xfrm>
            <a:off x="3849393" y="5151223"/>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Peter Niblett, IBM (ETSI)</a:t>
            </a:r>
          </a:p>
          <a:p>
            <a:r>
              <a:rPr lang="en-AU" sz="800" dirty="0">
                <a:latin typeface="Tele-GroteskNor" pitchFamily="2" charset="0"/>
              </a:rPr>
              <a:t>Vice Chairs: </a:t>
            </a:r>
          </a:p>
          <a:p>
            <a:r>
              <a:rPr lang="en-AU" sz="800" dirty="0">
                <a:latin typeface="Tele-GroteskNor" pitchFamily="2" charset="0"/>
              </a:rPr>
              <a:t>SeungMyeong Jeong, KETI (TTA)</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 (CCSA)</a:t>
            </a:r>
          </a:p>
          <a:p>
            <a:r>
              <a:rPr lang="en-AU" sz="800" dirty="0">
                <a:latin typeface="Tele-GroteskNor" pitchFamily="2" charset="0"/>
              </a:rPr>
              <a:t>Poornima Shandilya, C-DOT (TSDSI)</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5130970"/>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Andrew Min-</a:t>
            </a:r>
            <a:r>
              <a:rPr lang="en-AU" sz="800" dirty="0" err="1">
                <a:latin typeface="Tele-GroteskNor" pitchFamily="2" charset="0"/>
              </a:rPr>
              <a:t>gyu</a:t>
            </a:r>
            <a:r>
              <a:rPr lang="en-AU" sz="800" dirty="0">
                <a:latin typeface="Tele-GroteskNor" pitchFamily="2" charset="0"/>
              </a:rPr>
              <a:t> Han, </a:t>
            </a:r>
            <a:r>
              <a:rPr lang="en-AU" sz="800" dirty="0" err="1">
                <a:latin typeface="Tele-GroteskNor" pitchFamily="2" charset="0"/>
              </a:rPr>
              <a:t>Hansung</a:t>
            </a:r>
            <a:r>
              <a:rPr lang="en-AU" sz="800" dirty="0">
                <a:latin typeface="Tele-GroteskNor" pitchFamily="2" charset="0"/>
              </a:rPr>
              <a:t> University (TTA)</a:t>
            </a:r>
          </a:p>
          <a:p>
            <a:r>
              <a:rPr lang="en-AU" sz="800" dirty="0">
                <a:latin typeface="Tele-GroteskNor" pitchFamily="2" charset="0"/>
              </a:rPr>
              <a:t>Vice Chairs: </a:t>
            </a:r>
            <a:br>
              <a:rPr lang="en-AU" sz="800" dirty="0">
                <a:latin typeface="Tele-GroteskNor" pitchFamily="2" charset="0"/>
              </a:rPr>
            </a:br>
            <a:r>
              <a:rPr lang="en-AU" sz="800" dirty="0">
                <a:latin typeface="Tele-GroteskNor" pitchFamily="2" charset="0"/>
              </a:rPr>
              <a:t>Bob Flynn, Exacta (ETSI)</a:t>
            </a:r>
          </a:p>
          <a:p>
            <a:r>
              <a:rPr lang="en-AU" sz="800" dirty="0" err="1">
                <a:latin typeface="Tele-GroteskNor" pitchFamily="2" charset="0"/>
              </a:rPr>
              <a:t>Sherzod</a:t>
            </a:r>
            <a:r>
              <a:rPr lang="en-AU" sz="800" dirty="0">
                <a:latin typeface="Tele-GroteskNor" pitchFamily="2" charset="0"/>
              </a:rPr>
              <a:t> </a:t>
            </a:r>
            <a:r>
              <a:rPr lang="en-AU" sz="800" dirty="0" err="1">
                <a:latin typeface="Tele-GroteskNor" pitchFamily="2" charset="0"/>
              </a:rPr>
              <a:t>Elamanov</a:t>
            </a:r>
            <a:r>
              <a:rPr lang="en-AU" sz="800" dirty="0">
                <a:latin typeface="Tele-GroteskNor" pitchFamily="2" charset="0"/>
              </a:rPr>
              <a:t>, </a:t>
            </a:r>
            <a:r>
              <a:rPr lang="en-AU" sz="800" dirty="0" err="1">
                <a:latin typeface="Tele-GroteskNor" pitchFamily="2" charset="0"/>
              </a:rPr>
              <a:t>SyncTechno</a:t>
            </a:r>
            <a:r>
              <a:rPr lang="en-AU" sz="800" dirty="0">
                <a:latin typeface="Tele-GroteskNor" pitchFamily="2" charset="0"/>
              </a:rPr>
              <a:t> Inc (ETSI)</a:t>
            </a: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Michelle  Kelley (ATIS) &amp; Akash Malik  (TSDSI)</a:t>
            </a:r>
          </a:p>
        </p:txBody>
      </p:sp>
      <p:sp>
        <p:nvSpPr>
          <p:cNvPr id="60" name="Textfeld 59"/>
          <p:cNvSpPr txBox="1"/>
          <p:nvPr/>
        </p:nvSpPr>
        <p:spPr>
          <a:xfrm rot="16200000">
            <a:off x="-135666" y="1789539"/>
            <a:ext cx="1537987"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425669"/>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698720"/>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448926"/>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698720"/>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698720"/>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51814" y="2869118"/>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Chairs:</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51814" y="1507295"/>
            <a:ext cx="2160000" cy="83099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Enrico Scarrone, Telecom Italia (ETSI)</a:t>
            </a:r>
          </a:p>
          <a:p>
            <a:r>
              <a:rPr lang="en-AU" sz="800" dirty="0">
                <a:latin typeface="Tele-GroteskNor" pitchFamily="2" charset="0"/>
              </a:rPr>
              <a:t>Vice Chairs: </a:t>
            </a:r>
          </a:p>
          <a:p>
            <a:r>
              <a:rPr lang="en-AU" sz="800" dirty="0">
                <a:latin typeface="Tele-GroteskNor" pitchFamily="2" charset="0"/>
              </a:rPr>
              <a:t>Uday B. Desai (TSDSI)</a:t>
            </a:r>
          </a:p>
          <a:p>
            <a:endParaRPr lang="en-AU" sz="800" dirty="0">
              <a:latin typeface="Tele-GroteskNor" pitchFamily="2" charset="0"/>
            </a:endParaRPr>
          </a:p>
          <a:p>
            <a:r>
              <a:rPr lang="en-AU" sz="800" dirty="0">
                <a:latin typeface="Tele-GroteskNor" pitchFamily="2" charset="0"/>
              </a:rPr>
              <a:t>Secretariat support: Victoria Mitchell (TIA)</a:t>
            </a:r>
          </a:p>
        </p:txBody>
      </p:sp>
      <p:sp>
        <p:nvSpPr>
          <p:cNvPr id="49" name="Rectangle: Rounded Corners 23">
            <a:extLst>
              <a:ext uri="{FF2B5EF4-FFF2-40B4-BE49-F238E27FC236}">
                <a16:creationId xmlns:a16="http://schemas.microsoft.com/office/drawing/2014/main" id="{A234178A-5B31-4CD9-94C2-A868CD7C6F3D}"/>
              </a:ext>
            </a:extLst>
          </p:cNvPr>
          <p:cNvSpPr/>
          <p:nvPr/>
        </p:nvSpPr>
        <p:spPr>
          <a:xfrm>
            <a:off x="7193290" y="2469944"/>
            <a:ext cx="2241885" cy="201450"/>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Sustainability</a:t>
            </a:r>
          </a:p>
        </p:txBody>
      </p:sp>
      <p:cxnSp>
        <p:nvCxnSpPr>
          <p:cNvPr id="53" name="Straight Connector 42">
            <a:extLst>
              <a:ext uri="{FF2B5EF4-FFF2-40B4-BE49-F238E27FC236}">
                <a16:creationId xmlns:a16="http://schemas.microsoft.com/office/drawing/2014/main" id="{0B098461-7444-4802-BCFC-4C8F32917380}"/>
              </a:ext>
            </a:extLst>
          </p:cNvPr>
          <p:cNvCxnSpPr/>
          <p:nvPr/>
        </p:nvCxnSpPr>
        <p:spPr>
          <a:xfrm>
            <a:off x="6697987" y="2552893"/>
            <a:ext cx="513349" cy="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947422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049146" y="1371600"/>
            <a:ext cx="5743461" cy="4918841"/>
          </a:xfrm>
          <a:solidFill>
            <a:schemeClr val="bg2"/>
          </a:solidFill>
        </p:spPr>
        <p:txBody>
          <a:bodyPr>
            <a:normAutofit/>
          </a:bodyPr>
          <a:lstStyle/>
          <a:p>
            <a:pPr marL="0" indent="0">
              <a:buNone/>
            </a:pPr>
            <a:r>
              <a:rPr lang="en-US" sz="1400" i="1" dirty="0">
                <a:latin typeface="Myriad Pro"/>
              </a:rPr>
              <a:t>Detailed information can be found</a:t>
            </a:r>
          </a:p>
          <a:p>
            <a:r>
              <a:rPr lang="en-US" sz="1400" i="1" dirty="0">
                <a:latin typeface="Myriad Pro"/>
              </a:rPr>
              <a:t>on the public webpage   </a:t>
            </a:r>
            <a:r>
              <a:rPr lang="en-US" sz="1200" i="1" dirty="0">
                <a:hlinkClick r:id="rId3"/>
              </a:rPr>
              <a:t>http://onem2m.org/</a:t>
            </a:r>
            <a:endParaRPr lang="en-US" sz="1200" i="1" dirty="0"/>
          </a:p>
          <a:p>
            <a:endParaRPr lang="en-US" sz="1400" i="1" dirty="0">
              <a:hlinkClick r:id="rId4"/>
            </a:endParaRPr>
          </a:p>
          <a:p>
            <a:pPr marL="0" indent="0">
              <a:buNone/>
            </a:pPr>
            <a:endParaRPr lang="en-US"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de-AT" sz="1400" i="1" dirty="0">
              <a:latin typeface="Myriad Pro"/>
            </a:endParaRPr>
          </a:p>
          <a:p>
            <a:pPr marL="0" indent="0">
              <a:buNone/>
            </a:pPr>
            <a:endParaRPr lang="en-US" sz="1400" i="1" dirty="0">
              <a:latin typeface="Myriad Pro"/>
            </a:endParaRPr>
          </a:p>
          <a:p>
            <a:r>
              <a:rPr lang="en-US" sz="1400" i="1" dirty="0">
                <a:latin typeface="Myriad Pro"/>
              </a:rPr>
              <a:t>and on the members portal </a:t>
            </a:r>
            <a:r>
              <a:rPr lang="en-US" sz="12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740" y="4198737"/>
            <a:ext cx="3767678" cy="2020760"/>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150054"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848" y="2654489"/>
            <a:ext cx="2248430" cy="2895600"/>
          </a:xfrm>
          <a:prstGeom prst="rect">
            <a:avLst/>
          </a:prstGeom>
          <a:noFill/>
        </p:spPr>
      </p:pic>
      <p:sp>
        <p:nvSpPr>
          <p:cNvPr id="7" name="Textfeld 6"/>
          <p:cNvSpPr txBox="1"/>
          <p:nvPr/>
        </p:nvSpPr>
        <p:spPr>
          <a:xfrm>
            <a:off x="1225325"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603399"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356792"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452549"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247501"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636843"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1774436"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129568"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513916"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460440"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2769426"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036256"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3793061"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549275"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216972"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721971" y="3286714"/>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pic>
        <p:nvPicPr>
          <p:cNvPr id="22" name="Grafik 21">
            <a:hlinkClick r:id="rId3"/>
            <a:extLst>
              <a:ext uri="{FF2B5EF4-FFF2-40B4-BE49-F238E27FC236}">
                <a16:creationId xmlns:a16="http://schemas.microsoft.com/office/drawing/2014/main" id="{9D738B06-D4C4-481B-9BD8-F40180A5E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3739" y="1953171"/>
            <a:ext cx="3767679" cy="2016899"/>
          </a:xfrm>
          <a:prstGeom prst="rect">
            <a:avLst/>
          </a:prstGeom>
        </p:spPr>
      </p:pic>
      <p:pic>
        <p:nvPicPr>
          <p:cNvPr id="26" name="Graphic 2">
            <a:hlinkClick r:id="rId8"/>
            <a:extLst>
              <a:ext uri="{FF2B5EF4-FFF2-40B4-BE49-F238E27FC236}">
                <a16:creationId xmlns:a16="http://schemas.microsoft.com/office/drawing/2014/main" id="{DB179AE9-443D-4E01-934F-435E4D372C7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22834" y="5855691"/>
            <a:ext cx="314632" cy="314632"/>
          </a:xfrm>
          <a:prstGeom prst="rect">
            <a:avLst/>
          </a:prstGeom>
        </p:spPr>
      </p:pic>
      <p:pic>
        <p:nvPicPr>
          <p:cNvPr id="27" name="Graphic 6">
            <a:hlinkClick r:id="rId11"/>
            <a:extLst>
              <a:ext uri="{FF2B5EF4-FFF2-40B4-BE49-F238E27FC236}">
                <a16:creationId xmlns:a16="http://schemas.microsoft.com/office/drawing/2014/main" id="{97A73572-B7E7-435D-AE15-7BAEF65C58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54001" y="5855334"/>
            <a:ext cx="314632" cy="314632"/>
          </a:xfrm>
          <a:prstGeom prst="rect">
            <a:avLst/>
          </a:prstGeom>
        </p:spPr>
      </p:pic>
      <p:pic>
        <p:nvPicPr>
          <p:cNvPr id="28" name="Graphic 8">
            <a:hlinkClick r:id="rId14"/>
            <a:extLst>
              <a:ext uri="{FF2B5EF4-FFF2-40B4-BE49-F238E27FC236}">
                <a16:creationId xmlns:a16="http://schemas.microsoft.com/office/drawing/2014/main" id="{01DCEC74-C0A2-4FF3-AC53-428EF467AE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227" y="5860953"/>
            <a:ext cx="309013" cy="309013"/>
          </a:xfrm>
          <a:prstGeom prst="rect">
            <a:avLst/>
          </a:prstGeom>
        </p:spPr>
      </p:pic>
      <p:pic>
        <p:nvPicPr>
          <p:cNvPr id="29" name="Graphic 10">
            <a:hlinkClick r:id="rId17"/>
            <a:extLst>
              <a:ext uri="{FF2B5EF4-FFF2-40B4-BE49-F238E27FC236}">
                <a16:creationId xmlns:a16="http://schemas.microsoft.com/office/drawing/2014/main" id="{EBBB3644-D2BC-49FB-B4F7-36DBA89DBC9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672394" y="5855334"/>
            <a:ext cx="314632" cy="314632"/>
          </a:xfrm>
          <a:prstGeom prst="rect">
            <a:avLst/>
          </a:prstGeom>
        </p:spPr>
      </p:pic>
      <p:pic>
        <p:nvPicPr>
          <p:cNvPr id="30" name="Graphic 12">
            <a:hlinkClick r:id="rId20"/>
            <a:extLst>
              <a:ext uri="{FF2B5EF4-FFF2-40B4-BE49-F238E27FC236}">
                <a16:creationId xmlns:a16="http://schemas.microsoft.com/office/drawing/2014/main" id="{8E5F09A1-7A16-4616-AC6D-BDA97CBB409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90787" y="5855691"/>
            <a:ext cx="314632" cy="314632"/>
          </a:xfrm>
          <a:prstGeom prst="rect">
            <a:avLst/>
          </a:prstGeom>
        </p:spPr>
      </p:pic>
      <p:pic>
        <p:nvPicPr>
          <p:cNvPr id="31" name="Graphic 5">
            <a:hlinkClick r:id="rId23"/>
            <a:extLst>
              <a:ext uri="{FF2B5EF4-FFF2-40B4-BE49-F238E27FC236}">
                <a16:creationId xmlns:a16="http://schemas.microsoft.com/office/drawing/2014/main" id="{9A113F3B-68C5-4681-A928-AAEA2D4B250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005848" y="5855869"/>
            <a:ext cx="313200" cy="313200"/>
          </a:xfrm>
          <a:prstGeom prst="rect">
            <a:avLst/>
          </a:prstGeom>
        </p:spPr>
      </p:pic>
    </p:spTree>
    <p:extLst>
      <p:ext uri="{BB962C8B-B14F-4D97-AF65-F5344CB8AC3E}">
        <p14:creationId xmlns:p14="http://schemas.microsoft.com/office/powerpoint/2010/main" val="259919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3783E68-6F7A-46CC-B297-4EC982E27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93" y="1486513"/>
            <a:ext cx="11944813" cy="3447819"/>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3"/>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a:t>Members’ Portal</a:t>
            </a:r>
          </a:p>
        </p:txBody>
      </p:sp>
      <p:sp>
        <p:nvSpPr>
          <p:cNvPr id="21" name="Inhaltsplatzhalter 2"/>
          <p:cNvSpPr>
            <a:spLocks noGrp="1"/>
          </p:cNvSpPr>
          <p:nvPr>
            <p:ph idx="1"/>
          </p:nvPr>
        </p:nvSpPr>
        <p:spPr>
          <a:xfrm>
            <a:off x="6342345" y="2963132"/>
            <a:ext cx="5602468" cy="1864242"/>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endParaRPr lang="en-US" sz="3600" dirty="0">
              <a:latin typeface="Myriad Pro"/>
            </a:endParaRPr>
          </a:p>
        </p:txBody>
      </p:sp>
    </p:spTree>
    <p:extLst>
      <p:ext uri="{BB962C8B-B14F-4D97-AF65-F5344CB8AC3E}">
        <p14:creationId xmlns:p14="http://schemas.microsoft.com/office/powerpoint/2010/main" val="33849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5" name="Textfeld 4">
            <a:extLst>
              <a:ext uri="{FF2B5EF4-FFF2-40B4-BE49-F238E27FC236}">
                <a16:creationId xmlns:a16="http://schemas.microsoft.com/office/drawing/2014/main" id="{A89CE427-5DE0-4894-BC6A-86B6AF1B1A4C}"/>
              </a:ext>
            </a:extLst>
          </p:cNvPr>
          <p:cNvSpPr txBox="1"/>
          <p:nvPr/>
        </p:nvSpPr>
        <p:spPr>
          <a:xfrm>
            <a:off x="334696" y="913643"/>
            <a:ext cx="3825919" cy="276999"/>
          </a:xfrm>
          <a:prstGeom prst="rect">
            <a:avLst/>
          </a:prstGeom>
          <a:noFill/>
        </p:spPr>
        <p:txBody>
          <a:bodyPr wrap="none" rtlCol="0">
            <a:spAutoFit/>
          </a:bodyPr>
          <a:lstStyle/>
          <a:p>
            <a:r>
              <a:rPr lang="de-AT" sz="1200" dirty="0"/>
              <a:t>source: </a:t>
            </a:r>
            <a:r>
              <a:rPr lang="de-AT" sz="1200" dirty="0">
                <a:hlinkClick r:id="rId6"/>
              </a:rPr>
              <a:t>https://member.onem2m.org/website/Procs.aspx </a:t>
            </a:r>
            <a:endParaRPr lang="en-US" sz="1200" dirty="0"/>
          </a:p>
        </p:txBody>
      </p:sp>
    </p:spTree>
    <p:extLst>
      <p:ext uri="{BB962C8B-B14F-4D97-AF65-F5344CB8AC3E}">
        <p14:creationId xmlns:p14="http://schemas.microsoft.com/office/powerpoint/2010/main" val="137261893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668C9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4005</Words>
  <Application>Microsoft Office PowerPoint</Application>
  <PresentationFormat>Breitbild</PresentationFormat>
  <Paragraphs>492</Paragraphs>
  <Slides>32</Slides>
  <Notes>4</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32</vt:i4>
      </vt:variant>
    </vt:vector>
  </HeadingPairs>
  <TitlesOfParts>
    <vt:vector size="44" baseType="lpstr">
      <vt:lpstr>Myriad Pro</vt:lpstr>
      <vt:lpstr>Times New Roman</vt:lpstr>
      <vt:lpstr>Calibri Light</vt:lpstr>
      <vt:lpstr>Wingdings</vt:lpstr>
      <vt:lpstr>Calibri</vt:lpstr>
      <vt:lpstr>Symbol</vt:lpstr>
      <vt:lpstr>Arial</vt:lpstr>
      <vt:lpstr>Tele-GroteskNor</vt:lpstr>
      <vt:lpstr>Myriad Pro Light</vt:lpstr>
      <vt:lpstr>Office Theme</vt:lpstr>
      <vt:lpstr>Office Theme</vt:lpstr>
      <vt:lpstr>Office Theme</vt:lpstr>
      <vt:lpstr>Welcome to oneM2M</vt:lpstr>
      <vt:lpstr>What is oneM2M?</vt:lpstr>
      <vt:lpstr>oneM2M Partnership Project</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WG     Terms Of Reference</vt:lpstr>
      <vt:lpstr>Normative Verbs Shall/Shall not</vt:lpstr>
      <vt:lpstr>Normative Verbs May/Need not - Should/Should not</vt:lpstr>
      <vt:lpstr>Voting List</vt:lpstr>
      <vt:lpstr>Who is eligible to vote?</vt:lpstr>
      <vt:lpstr>How does it work?</vt:lpstr>
      <vt:lpstr>oneM2M Releases.</vt:lpstr>
      <vt:lpstr>oneM2M Key-events Timeline</vt:lpstr>
      <vt:lpstr>Developer Guides</vt:lpstr>
      <vt:lpstr>PowerPoint-Präsentation</vt:lpstr>
      <vt:lpstr>For more information …</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78</cp:revision>
  <dcterms:created xsi:type="dcterms:W3CDTF">2017-09-21T15:46:31Z</dcterms:created>
  <dcterms:modified xsi:type="dcterms:W3CDTF">2022-11-16T13:07:57Z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339bf0-f345-473a-9ec8-6ca7c8197055_Enabled">
    <vt:lpwstr>true</vt:lpwstr>
  </property>
  <property fmtid="{D5CDD505-2E9C-101B-9397-08002B2CF9AE}" pid="3" name="MSIP_Label_55339bf0-f345-473a-9ec8-6ca7c8197055_SetDate">
    <vt:lpwstr>2022-06-29T10:25:08Z</vt:lpwstr>
  </property>
  <property fmtid="{D5CDD505-2E9C-101B-9397-08002B2CF9AE}" pid="4" name="MSIP_Label_55339bf0-f345-473a-9ec8-6ca7c8197055_Method">
    <vt:lpwstr>Privileged</vt:lpwstr>
  </property>
  <property fmtid="{D5CDD505-2E9C-101B-9397-08002B2CF9AE}" pid="5" name="MSIP_Label_55339bf0-f345-473a-9ec8-6ca7c8197055_Name">
    <vt:lpwstr>OFFEN</vt:lpwstr>
  </property>
  <property fmtid="{D5CDD505-2E9C-101B-9397-08002B2CF9AE}" pid="6" name="MSIP_Label_55339bf0-f345-473a-9ec8-6ca7c8197055_SiteId">
    <vt:lpwstr>d313b56f-f400-44d3-8403-4b468b3d8ded</vt:lpwstr>
  </property>
  <property fmtid="{D5CDD505-2E9C-101B-9397-08002B2CF9AE}" pid="7" name="MSIP_Label_55339bf0-f345-473a-9ec8-6ca7c8197055_ActionId">
    <vt:lpwstr>99ab4846-56c0-4385-a47e-bfc8431a7392</vt:lpwstr>
  </property>
  <property fmtid="{D5CDD505-2E9C-101B-9397-08002B2CF9AE}" pid="8" name="MSIP_Label_55339bf0-f345-473a-9ec8-6ca7c8197055_ContentBits">
    <vt:lpwstr>0</vt:lpwstr>
  </property>
</Properties>
</file>