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260" r:id="rId2"/>
    <p:sldId id="516" r:id="rId3"/>
    <p:sldId id="302" r:id="rId4"/>
    <p:sldId id="258" r:id="rId5"/>
    <p:sldId id="517" r:id="rId6"/>
    <p:sldId id="518" r:id="rId7"/>
    <p:sldId id="496" r:id="rId8"/>
    <p:sldId id="519" r:id="rId9"/>
    <p:sldId id="263" r:id="rId10"/>
    <p:sldId id="266" r:id="rId11"/>
    <p:sldId id="275" r:id="rId12"/>
    <p:sldId id="281" r:id="rId13"/>
    <p:sldId id="280" r:id="rId14"/>
    <p:sldId id="284" r:id="rId15"/>
    <p:sldId id="491" r:id="rId16"/>
    <p:sldId id="492"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Myanmar Text" panose="020B0502040204020203" pitchFamily="34" charset="0"/>
      <p:regular r:id="rId27"/>
      <p:bold r:id="rId28"/>
    </p:embeddedFont>
    <p:embeddedFont>
      <p:font typeface="Myriad Pro" panose="020B050303040302020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84422" autoAdjust="0"/>
  </p:normalViewPr>
  <p:slideViewPr>
    <p:cSldViewPr snapToGrid="0">
      <p:cViewPr varScale="1">
        <p:scale>
          <a:sx n="83" d="100"/>
          <a:sy n="83" d="100"/>
        </p:scale>
        <p:origin x="63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Kash%20Malik\AppData\Local\Microsoft\Windows\INetCache\Content.Outlook\7V44R9EI\October-monthly-metrics-for-oneM2M%20(0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AKash%20Malik\AppData\Local\Microsoft\Windows\INetCache\Content.Outlook\7V44R9EI\October-monthly-metrics-for-oneM2M%20(002).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AKash%20Malik\AppData\Local\Microsoft\Windows\INetCache\Content.Outlook\7V44R9EI\October-monthly-metrics-for-oneM2M%20(002).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US" dirty="0">
                <a:latin typeface="Myriad Pro" panose="020B0503030403020204" charset="0"/>
              </a:rPr>
              <a:t>Unique visitors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Unique visitors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mmm\-yy</c:formatCode>
                <c:ptCount val="17"/>
                <c:pt idx="0">
                  <c:v>44348</c:v>
                </c:pt>
                <c:pt idx="1">
                  <c:v>44378</c:v>
                </c:pt>
                <c:pt idx="2">
                  <c:v>44409</c:v>
                </c:pt>
                <c:pt idx="3">
                  <c:v>44440</c:v>
                </c:pt>
                <c:pt idx="4">
                  <c:v>44470</c:v>
                </c:pt>
                <c:pt idx="5">
                  <c:v>44501</c:v>
                </c:pt>
                <c:pt idx="6">
                  <c:v>44531</c:v>
                </c:pt>
                <c:pt idx="7">
                  <c:v>44562</c:v>
                </c:pt>
                <c:pt idx="8">
                  <c:v>44593</c:v>
                </c:pt>
                <c:pt idx="9">
                  <c:v>44621</c:v>
                </c:pt>
                <c:pt idx="10">
                  <c:v>44652</c:v>
                </c:pt>
                <c:pt idx="11">
                  <c:v>44682</c:v>
                </c:pt>
                <c:pt idx="12">
                  <c:v>44713</c:v>
                </c:pt>
                <c:pt idx="13">
                  <c:v>44743</c:v>
                </c:pt>
                <c:pt idx="14">
                  <c:v>44774</c:v>
                </c:pt>
                <c:pt idx="15">
                  <c:v>44805</c:v>
                </c:pt>
                <c:pt idx="16">
                  <c:v>44835</c:v>
                </c:pt>
              </c:numCache>
            </c:numRef>
          </c:cat>
          <c:val>
            <c:numRef>
              <c:f>Sheet1!$B$2:$B$18</c:f>
              <c:numCache>
                <c:formatCode>mmm\-yy</c:formatCode>
                <c:ptCount val="17"/>
                <c:pt idx="0" formatCode="General">
                  <c:v>2239</c:v>
                </c:pt>
                <c:pt idx="1">
                  <c:v>2293</c:v>
                </c:pt>
                <c:pt idx="2" formatCode="General">
                  <c:v>1946</c:v>
                </c:pt>
                <c:pt idx="3" formatCode="General">
                  <c:v>1886</c:v>
                </c:pt>
                <c:pt idx="4" formatCode="General">
                  <c:v>2197</c:v>
                </c:pt>
                <c:pt idx="5" formatCode="General">
                  <c:v>2030</c:v>
                </c:pt>
                <c:pt idx="6" formatCode="General">
                  <c:v>1671</c:v>
                </c:pt>
                <c:pt idx="7" formatCode="General">
                  <c:v>1547</c:v>
                </c:pt>
                <c:pt idx="8" formatCode="General">
                  <c:v>1529</c:v>
                </c:pt>
                <c:pt idx="9" formatCode="General">
                  <c:v>1684</c:v>
                </c:pt>
                <c:pt idx="10" formatCode="General">
                  <c:v>1783</c:v>
                </c:pt>
                <c:pt idx="11" formatCode="General">
                  <c:v>2188</c:v>
                </c:pt>
                <c:pt idx="12" formatCode="General">
                  <c:v>1943</c:v>
                </c:pt>
                <c:pt idx="13" formatCode="General">
                  <c:v>721</c:v>
                </c:pt>
                <c:pt idx="14" formatCode="General">
                  <c:v>1900</c:v>
                </c:pt>
                <c:pt idx="15" formatCode="General">
                  <c:v>1700</c:v>
                </c:pt>
                <c:pt idx="16" formatCode="General">
                  <c:v>1700</c:v>
                </c:pt>
              </c:numCache>
            </c:numRef>
          </c:val>
          <c:extLst>
            <c:ext xmlns:c16="http://schemas.microsoft.com/office/drawing/2014/chart" uri="{C3380CC4-5D6E-409C-BE32-E72D297353CC}">
              <c16:uniqueId val="{00000000-8C86-479D-8CAF-5ED9C34F4F1E}"/>
            </c:ext>
          </c:extLst>
        </c:ser>
        <c:dLbls>
          <c:showLegendKey val="0"/>
          <c:showVal val="0"/>
          <c:showCatName val="0"/>
          <c:showSerName val="0"/>
          <c:showPercent val="0"/>
          <c:showBubbleSize val="0"/>
        </c:dLbls>
        <c:gapWidth val="219"/>
        <c:overlap val="-27"/>
        <c:axId val="1911709488"/>
        <c:axId val="1911722384"/>
      </c:barChart>
      <c:dateAx>
        <c:axId val="191170948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1722384"/>
        <c:crosses val="autoZero"/>
        <c:auto val="1"/>
        <c:lblOffset val="100"/>
        <c:baseTimeUnit val="months"/>
      </c:dateAx>
      <c:valAx>
        <c:axId val="191172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170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IN" sz="1200" b="0" i="0" baseline="0" dirty="0">
                <a:effectLst/>
                <a:latin typeface="Myriad Pro" panose="020B0503030403020204" charset="0"/>
              </a:rPr>
              <a:t>Top 10 countries from where people visited the website</a:t>
            </a:r>
            <a:endParaRPr lang="en-IN" sz="1400" dirty="0">
              <a:effectLst/>
              <a:latin typeface="Myriad Pro" panose="020B0503030403020204" charset="0"/>
            </a:endParaRPr>
          </a:p>
        </c:rich>
      </c:tx>
      <c:layout>
        <c:manualLayout>
          <c:xMode val="edge"/>
          <c:yMode val="edge"/>
          <c:x val="0.24322864268407277"/>
          <c:y val="7.24637681159420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5.7776287974252535E-2"/>
          <c:y val="0.15830232031698654"/>
          <c:w val="0.9149694637966298"/>
          <c:h val="0.50166868364073702"/>
        </c:manualLayout>
      </c:layout>
      <c:barChart>
        <c:barDir val="col"/>
        <c:grouping val="clustered"/>
        <c:varyColors val="0"/>
        <c:ser>
          <c:idx val="0"/>
          <c:order val="0"/>
          <c:tx>
            <c:strRef>
              <c:f>Sheet1!$B$1</c:f>
              <c:strCache>
                <c:ptCount val="1"/>
                <c:pt idx="0">
                  <c:v>Apr'22</c:v>
                </c:pt>
              </c:strCache>
            </c:strRef>
          </c:tx>
          <c:spPr>
            <a:solidFill>
              <a:schemeClr val="accent1"/>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Sheet1!$B$2:$B$16</c:f>
              <c:numCache>
                <c:formatCode>General</c:formatCode>
                <c:ptCount val="15"/>
                <c:pt idx="0">
                  <c:v>484</c:v>
                </c:pt>
                <c:pt idx="1">
                  <c:v>187</c:v>
                </c:pt>
                <c:pt idx="2">
                  <c:v>190</c:v>
                </c:pt>
                <c:pt idx="3">
                  <c:v>107</c:v>
                </c:pt>
                <c:pt idx="4">
                  <c:v>79</c:v>
                </c:pt>
                <c:pt idx="5">
                  <c:v>49</c:v>
                </c:pt>
                <c:pt idx="6">
                  <c:v>56</c:v>
                </c:pt>
                <c:pt idx="7">
                  <c:v>45</c:v>
                </c:pt>
                <c:pt idx="8">
                  <c:v>0</c:v>
                </c:pt>
                <c:pt idx="9">
                  <c:v>0</c:v>
                </c:pt>
                <c:pt idx="10">
                  <c:v>34</c:v>
                </c:pt>
                <c:pt idx="11">
                  <c:v>43</c:v>
                </c:pt>
                <c:pt idx="12">
                  <c:v>0</c:v>
                </c:pt>
                <c:pt idx="13">
                  <c:v>0</c:v>
                </c:pt>
                <c:pt idx="14">
                  <c:v>0</c:v>
                </c:pt>
              </c:numCache>
            </c:numRef>
          </c:val>
          <c:extLst>
            <c:ext xmlns:c16="http://schemas.microsoft.com/office/drawing/2014/chart" uri="{C3380CC4-5D6E-409C-BE32-E72D297353CC}">
              <c16:uniqueId val="{00000000-0498-48F5-9B01-794147DA58C4}"/>
            </c:ext>
          </c:extLst>
        </c:ser>
        <c:ser>
          <c:idx val="1"/>
          <c:order val="1"/>
          <c:tx>
            <c:strRef>
              <c:f>Sheet1!$C$1</c:f>
              <c:strCache>
                <c:ptCount val="1"/>
                <c:pt idx="0">
                  <c:v>May'22</c:v>
                </c:pt>
              </c:strCache>
            </c:strRef>
          </c:tx>
          <c:spPr>
            <a:solidFill>
              <a:schemeClr val="accent2"/>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Sheet1!$C$2:$C$16</c:f>
              <c:numCache>
                <c:formatCode>General</c:formatCode>
                <c:ptCount val="15"/>
                <c:pt idx="0">
                  <c:v>643</c:v>
                </c:pt>
                <c:pt idx="1">
                  <c:v>391</c:v>
                </c:pt>
                <c:pt idx="2">
                  <c:v>328</c:v>
                </c:pt>
                <c:pt idx="3">
                  <c:v>57</c:v>
                </c:pt>
                <c:pt idx="4">
                  <c:v>82</c:v>
                </c:pt>
                <c:pt idx="5">
                  <c:v>58</c:v>
                </c:pt>
                <c:pt idx="6">
                  <c:v>58</c:v>
                </c:pt>
                <c:pt idx="7">
                  <c:v>52</c:v>
                </c:pt>
                <c:pt idx="8">
                  <c:v>30</c:v>
                </c:pt>
                <c:pt idx="9">
                  <c:v>53</c:v>
                </c:pt>
                <c:pt idx="10">
                  <c:v>0</c:v>
                </c:pt>
                <c:pt idx="11">
                  <c:v>0</c:v>
                </c:pt>
                <c:pt idx="12">
                  <c:v>0</c:v>
                </c:pt>
                <c:pt idx="13">
                  <c:v>0</c:v>
                </c:pt>
                <c:pt idx="14">
                  <c:v>0</c:v>
                </c:pt>
              </c:numCache>
            </c:numRef>
          </c:val>
          <c:extLst>
            <c:ext xmlns:c16="http://schemas.microsoft.com/office/drawing/2014/chart" uri="{C3380CC4-5D6E-409C-BE32-E72D297353CC}">
              <c16:uniqueId val="{00000001-0498-48F5-9B01-794147DA58C4}"/>
            </c:ext>
          </c:extLst>
        </c:ser>
        <c:ser>
          <c:idx val="2"/>
          <c:order val="2"/>
          <c:tx>
            <c:strRef>
              <c:f>Sheet1!$D$1</c:f>
              <c:strCache>
                <c:ptCount val="1"/>
                <c:pt idx="0">
                  <c:v>Jun'22</c:v>
                </c:pt>
              </c:strCache>
            </c:strRef>
          </c:tx>
          <c:spPr>
            <a:solidFill>
              <a:schemeClr val="accent3"/>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Sheet1!$D$2:$D$16</c:f>
              <c:numCache>
                <c:formatCode>General</c:formatCode>
                <c:ptCount val="15"/>
                <c:pt idx="0">
                  <c:v>677</c:v>
                </c:pt>
                <c:pt idx="1">
                  <c:v>306</c:v>
                </c:pt>
                <c:pt idx="2">
                  <c:v>195</c:v>
                </c:pt>
                <c:pt idx="3">
                  <c:v>82</c:v>
                </c:pt>
                <c:pt idx="4">
                  <c:v>68</c:v>
                </c:pt>
                <c:pt idx="5">
                  <c:v>43</c:v>
                </c:pt>
                <c:pt idx="6">
                  <c:v>55</c:v>
                </c:pt>
                <c:pt idx="7">
                  <c:v>27</c:v>
                </c:pt>
                <c:pt idx="8">
                  <c:v>0</c:v>
                </c:pt>
                <c:pt idx="9">
                  <c:v>0</c:v>
                </c:pt>
                <c:pt idx="10">
                  <c:v>29</c:v>
                </c:pt>
                <c:pt idx="11">
                  <c:v>0</c:v>
                </c:pt>
                <c:pt idx="12">
                  <c:v>27</c:v>
                </c:pt>
                <c:pt idx="13">
                  <c:v>0</c:v>
                </c:pt>
                <c:pt idx="14">
                  <c:v>0</c:v>
                </c:pt>
              </c:numCache>
            </c:numRef>
          </c:val>
          <c:extLst>
            <c:ext xmlns:c16="http://schemas.microsoft.com/office/drawing/2014/chart" uri="{C3380CC4-5D6E-409C-BE32-E72D297353CC}">
              <c16:uniqueId val="{00000002-0498-48F5-9B01-794147DA58C4}"/>
            </c:ext>
          </c:extLst>
        </c:ser>
        <c:ser>
          <c:idx val="3"/>
          <c:order val="3"/>
          <c:tx>
            <c:strRef>
              <c:f>Sheet1!$E$1</c:f>
              <c:strCache>
                <c:ptCount val="1"/>
                <c:pt idx="0">
                  <c:v>Aug'22</c:v>
                </c:pt>
              </c:strCache>
            </c:strRef>
          </c:tx>
          <c:spPr>
            <a:solidFill>
              <a:schemeClr val="accent4"/>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Sheet1!$E$2:$E$16</c:f>
              <c:numCache>
                <c:formatCode>General</c:formatCode>
                <c:ptCount val="15"/>
                <c:pt idx="0">
                  <c:v>524</c:v>
                </c:pt>
                <c:pt idx="1">
                  <c:v>228</c:v>
                </c:pt>
                <c:pt idx="2">
                  <c:v>215</c:v>
                </c:pt>
                <c:pt idx="3">
                  <c:v>260</c:v>
                </c:pt>
                <c:pt idx="4">
                  <c:v>53</c:v>
                </c:pt>
                <c:pt idx="5">
                  <c:v>75</c:v>
                </c:pt>
                <c:pt idx="6">
                  <c:v>61</c:v>
                </c:pt>
                <c:pt idx="7">
                  <c:v>46</c:v>
                </c:pt>
                <c:pt idx="8">
                  <c:v>0</c:v>
                </c:pt>
                <c:pt idx="9">
                  <c:v>0</c:v>
                </c:pt>
                <c:pt idx="10">
                  <c:v>65</c:v>
                </c:pt>
                <c:pt idx="11">
                  <c:v>33</c:v>
                </c:pt>
                <c:pt idx="12">
                  <c:v>0</c:v>
                </c:pt>
                <c:pt idx="13">
                  <c:v>0</c:v>
                </c:pt>
                <c:pt idx="14">
                  <c:v>0</c:v>
                </c:pt>
              </c:numCache>
            </c:numRef>
          </c:val>
          <c:extLst>
            <c:ext xmlns:c16="http://schemas.microsoft.com/office/drawing/2014/chart" uri="{C3380CC4-5D6E-409C-BE32-E72D297353CC}">
              <c16:uniqueId val="{00000000-D09B-480D-9DA2-D3254E930F87}"/>
            </c:ext>
          </c:extLst>
        </c:ser>
        <c:ser>
          <c:idx val="4"/>
          <c:order val="4"/>
          <c:tx>
            <c:strRef>
              <c:f>Sheet1!$F$1</c:f>
              <c:strCache>
                <c:ptCount val="1"/>
                <c:pt idx="0">
                  <c:v>Sep'22</c:v>
                </c:pt>
              </c:strCache>
            </c:strRef>
          </c:tx>
          <c:spPr>
            <a:solidFill>
              <a:schemeClr val="accent5"/>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Sheet1!$F$2:$F$16</c:f>
              <c:numCache>
                <c:formatCode>General</c:formatCode>
                <c:ptCount val="15"/>
                <c:pt idx="0">
                  <c:v>616</c:v>
                </c:pt>
                <c:pt idx="1">
                  <c:v>208</c:v>
                </c:pt>
                <c:pt idx="2">
                  <c:v>191</c:v>
                </c:pt>
                <c:pt idx="3">
                  <c:v>99</c:v>
                </c:pt>
                <c:pt idx="4">
                  <c:v>91</c:v>
                </c:pt>
                <c:pt idx="5">
                  <c:v>0</c:v>
                </c:pt>
                <c:pt idx="6">
                  <c:v>31</c:v>
                </c:pt>
                <c:pt idx="7">
                  <c:v>36</c:v>
                </c:pt>
                <c:pt idx="8">
                  <c:v>27</c:v>
                </c:pt>
                <c:pt idx="9">
                  <c:v>0</c:v>
                </c:pt>
                <c:pt idx="10">
                  <c:v>40</c:v>
                </c:pt>
                <c:pt idx="11">
                  <c:v>0</c:v>
                </c:pt>
                <c:pt idx="12">
                  <c:v>0</c:v>
                </c:pt>
                <c:pt idx="13">
                  <c:v>33</c:v>
                </c:pt>
                <c:pt idx="14">
                  <c:v>0</c:v>
                </c:pt>
              </c:numCache>
            </c:numRef>
          </c:val>
          <c:extLst>
            <c:ext xmlns:c16="http://schemas.microsoft.com/office/drawing/2014/chart" uri="{C3380CC4-5D6E-409C-BE32-E72D297353CC}">
              <c16:uniqueId val="{00000000-DC26-414A-A29E-81BA862C863C}"/>
            </c:ext>
          </c:extLst>
        </c:ser>
        <c:ser>
          <c:idx val="5"/>
          <c:order val="5"/>
          <c:tx>
            <c:strRef>
              <c:f>Sheet1!$G$1</c:f>
              <c:strCache>
                <c:ptCount val="1"/>
                <c:pt idx="0">
                  <c:v>Oct'22</c:v>
                </c:pt>
              </c:strCache>
            </c:strRef>
          </c:tx>
          <c:spPr>
            <a:solidFill>
              <a:schemeClr val="accent6"/>
            </a:solidFill>
            <a:ln>
              <a:noFill/>
            </a:ln>
            <a:effectLst/>
          </c:spPr>
          <c:invertIfNegative val="0"/>
          <c:cat>
            <c:strRef>
              <c:f>Sheet1!$A$2:$A$16</c:f>
              <c:strCache>
                <c:ptCount val="15"/>
                <c:pt idx="0">
                  <c:v>India</c:v>
                </c:pt>
                <c:pt idx="1">
                  <c:v>US</c:v>
                </c:pt>
                <c:pt idx="2">
                  <c:v>South Korea</c:v>
                </c:pt>
                <c:pt idx="3">
                  <c:v>China </c:v>
                </c:pt>
                <c:pt idx="4">
                  <c:v>France </c:v>
                </c:pt>
                <c:pt idx="5">
                  <c:v>Japan</c:v>
                </c:pt>
                <c:pt idx="6">
                  <c:v>Germany</c:v>
                </c:pt>
                <c:pt idx="7">
                  <c:v>UK</c:v>
                </c:pt>
                <c:pt idx="8">
                  <c:v>Italy </c:v>
                </c:pt>
                <c:pt idx="9">
                  <c:v>Singapore</c:v>
                </c:pt>
                <c:pt idx="10">
                  <c:v>Vietnam</c:v>
                </c:pt>
                <c:pt idx="11">
                  <c:v>Canada</c:v>
                </c:pt>
                <c:pt idx="12">
                  <c:v>Australia</c:v>
                </c:pt>
                <c:pt idx="13">
                  <c:v>Neitherlands</c:v>
                </c:pt>
                <c:pt idx="14">
                  <c:v>Chile</c:v>
                </c:pt>
              </c:strCache>
            </c:strRef>
          </c:cat>
          <c:val>
            <c:numRef>
              <c:f>Sheet1!$G$2:$G$16</c:f>
              <c:numCache>
                <c:formatCode>General</c:formatCode>
                <c:ptCount val="15"/>
                <c:pt idx="0">
                  <c:v>420</c:v>
                </c:pt>
                <c:pt idx="1">
                  <c:v>219</c:v>
                </c:pt>
                <c:pt idx="2">
                  <c:v>231</c:v>
                </c:pt>
                <c:pt idx="3">
                  <c:v>109</c:v>
                </c:pt>
                <c:pt idx="4">
                  <c:v>67</c:v>
                </c:pt>
                <c:pt idx="5">
                  <c:v>59</c:v>
                </c:pt>
                <c:pt idx="6">
                  <c:v>65</c:v>
                </c:pt>
                <c:pt idx="7">
                  <c:v>45</c:v>
                </c:pt>
                <c:pt idx="8">
                  <c:v>0</c:v>
                </c:pt>
                <c:pt idx="9">
                  <c:v>0</c:v>
                </c:pt>
                <c:pt idx="10">
                  <c:v>0</c:v>
                </c:pt>
                <c:pt idx="11">
                  <c:v>0</c:v>
                </c:pt>
                <c:pt idx="12">
                  <c:v>0</c:v>
                </c:pt>
                <c:pt idx="13">
                  <c:v>30</c:v>
                </c:pt>
                <c:pt idx="14">
                  <c:v>41</c:v>
                </c:pt>
              </c:numCache>
            </c:numRef>
          </c:val>
          <c:extLst>
            <c:ext xmlns:c16="http://schemas.microsoft.com/office/drawing/2014/chart" uri="{C3380CC4-5D6E-409C-BE32-E72D297353CC}">
              <c16:uniqueId val="{00000000-E91A-4A03-9C06-A3DEF277F6C8}"/>
            </c:ext>
          </c:extLst>
        </c:ser>
        <c:dLbls>
          <c:showLegendKey val="0"/>
          <c:showVal val="0"/>
          <c:showCatName val="0"/>
          <c:showSerName val="0"/>
          <c:showPercent val="0"/>
          <c:showBubbleSize val="0"/>
        </c:dLbls>
        <c:gapWidth val="219"/>
        <c:overlap val="-27"/>
        <c:axId val="1867004080"/>
        <c:axId val="1867006160"/>
      </c:barChart>
      <c:catAx>
        <c:axId val="186700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67006160"/>
        <c:crosses val="autoZero"/>
        <c:auto val="1"/>
        <c:lblAlgn val="ctr"/>
        <c:lblOffset val="100"/>
        <c:noMultiLvlLbl val="0"/>
      </c:catAx>
      <c:valAx>
        <c:axId val="186700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700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strRef>
          <c:f>'[1]Website oneM2M'!$B$2</c:f>
          <c:strCache>
            <c:ptCount val="1"/>
            <c:pt idx="0">
              <c:v>oneM2M - total number of website unique visits in 2022 (compared with same period in 2021)</c:v>
            </c:pt>
          </c:strCache>
        </c:strRef>
      </c:tx>
      <c:layout>
        <c:manualLayout>
          <c:xMode val="edge"/>
          <c:yMode val="edge"/>
          <c:x val="0.17536544511678792"/>
          <c:y val="4.6672283170092178E-2"/>
        </c:manualLayout>
      </c:layout>
      <c:overlay val="0"/>
      <c:spPr>
        <a:noFill/>
        <a:ln>
          <a:noFill/>
        </a:ln>
        <a:effectLst/>
      </c:spPr>
      <c:txPr>
        <a:bodyPr rot="0" spcFirstLastPara="1" vertOverflow="ellipsis" vert="horz" wrap="square" anchor="t" anchorCtr="1"/>
        <a:lstStyle/>
        <a:p>
          <a:pPr>
            <a:defRPr sz="10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1"/>
          <c:order val="0"/>
          <c:tx>
            <c:strRef>
              <c:f>'[1]Website oneM2M'!$C$4</c:f>
              <c:strCache>
                <c:ptCount val="1"/>
                <c:pt idx="0">
                  <c:v>2022</c:v>
                </c:pt>
              </c:strCache>
            </c:strRef>
          </c:tx>
          <c:spPr>
            <a:solidFill>
              <a:srgbClr val="ED1C24"/>
            </a:solidFill>
            <a:ln>
              <a:noFill/>
            </a:ln>
            <a:effectLst/>
          </c:spPr>
          <c:invertIfNegative val="0"/>
          <c:dLbls>
            <c:dLbl>
              <c:idx val="0"/>
              <c:layout>
                <c:manualLayout>
                  <c:x val="-1.1111111111111112E-2"/>
                  <c:y val="9.86696515876691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9A-49FD-B727-B9B186C81AA9}"/>
                </c:ext>
              </c:extLst>
            </c:dLbl>
            <c:dLbl>
              <c:idx val="1"/>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9A-49FD-B727-B9B186C81AA9}"/>
                </c:ext>
              </c:extLst>
            </c:dLbl>
            <c:dLbl>
              <c:idx val="2"/>
              <c:layout>
                <c:manualLayout>
                  <c:x val="2.7777777777777779E-3"/>
                  <c:y val="9.7847327907540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9A-49FD-B727-B9B186C81AA9}"/>
                </c:ext>
              </c:extLst>
            </c:dLbl>
            <c:dLbl>
              <c:idx val="3"/>
              <c:layout>
                <c:manualLayout>
                  <c:x val="2.7777777777777779E-3"/>
                  <c:y val="9.40011175073704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9A-49FD-B727-B9B186C81AA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oneM2M'!$C$5:$C$16</c:f>
              <c:numCache>
                <c:formatCode>General</c:formatCode>
                <c:ptCount val="12"/>
                <c:pt idx="0">
                  <c:v>1547</c:v>
                </c:pt>
                <c:pt idx="1">
                  <c:v>1529</c:v>
                </c:pt>
                <c:pt idx="2">
                  <c:v>1684</c:v>
                </c:pt>
                <c:pt idx="3">
                  <c:v>1783</c:v>
                </c:pt>
                <c:pt idx="4">
                  <c:v>2188</c:v>
                </c:pt>
                <c:pt idx="5">
                  <c:v>1943</c:v>
                </c:pt>
                <c:pt idx="6">
                  <c:v>721</c:v>
                </c:pt>
                <c:pt idx="7">
                  <c:v>1900</c:v>
                </c:pt>
                <c:pt idx="8">
                  <c:v>1700</c:v>
                </c:pt>
                <c:pt idx="9">
                  <c:v>1700</c:v>
                </c:pt>
              </c:numCache>
            </c:numRef>
          </c:val>
          <c:extLst>
            <c:ext xmlns:c16="http://schemas.microsoft.com/office/drawing/2014/chart" uri="{C3380CC4-5D6E-409C-BE32-E72D297353CC}">
              <c16:uniqueId val="{00000004-369A-49FD-B727-B9B186C81AA9}"/>
            </c:ext>
          </c:extLst>
        </c:ser>
        <c:ser>
          <c:idx val="0"/>
          <c:order val="1"/>
          <c:tx>
            <c:strRef>
              <c:f>'[1]Website oneM2M'!$D$4</c:f>
              <c:strCache>
                <c:ptCount val="1"/>
                <c:pt idx="0">
                  <c:v>2021</c:v>
                </c:pt>
              </c:strCache>
            </c:strRef>
          </c:tx>
          <c:spPr>
            <a:solidFill>
              <a:srgbClr val="F15D27"/>
            </a:solidFill>
            <a:ln>
              <a:noFill/>
            </a:ln>
            <a:effectLst/>
          </c:spPr>
          <c:invertIfNegative val="0"/>
          <c:cat>
            <c:strRef>
              <c:f>'[1]Website oneM2M'!$B$5:$B$16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'[1]Website oneM2M'!$D$5:$D$16</c:f>
              <c:numCache>
                <c:formatCode>General</c:formatCode>
                <c:ptCount val="12"/>
                <c:pt idx="0">
                  <c:v>361</c:v>
                </c:pt>
                <c:pt idx="1">
                  <c:v>418</c:v>
                </c:pt>
                <c:pt idx="2">
                  <c:v>509</c:v>
                </c:pt>
                <c:pt idx="3">
                  <c:v>451</c:v>
                </c:pt>
                <c:pt idx="4">
                  <c:v>436</c:v>
                </c:pt>
                <c:pt idx="5">
                  <c:v>2239</c:v>
                </c:pt>
                <c:pt idx="6">
                  <c:v>2293</c:v>
                </c:pt>
                <c:pt idx="7">
                  <c:v>1946</c:v>
                </c:pt>
                <c:pt idx="8">
                  <c:v>1886</c:v>
                </c:pt>
                <c:pt idx="9">
                  <c:v>2197</c:v>
                </c:pt>
                <c:pt idx="10">
                  <c:v>2030</c:v>
                </c:pt>
                <c:pt idx="11">
                  <c:v>1763</c:v>
                </c:pt>
              </c:numCache>
            </c:numRef>
          </c:val>
          <c:extLst>
            <c:ext xmlns:c16="http://schemas.microsoft.com/office/drawing/2014/chart" uri="{C3380CC4-5D6E-409C-BE32-E72D297353CC}">
              <c16:uniqueId val="{00000005-369A-49FD-B727-B9B186C81AA9}"/>
            </c:ext>
          </c:extLst>
        </c:ser>
        <c:dLbls>
          <c:showLegendKey val="0"/>
          <c:showVal val="0"/>
          <c:showCatName val="0"/>
          <c:showSerName val="0"/>
          <c:showPercent val="0"/>
          <c:showBubbleSize val="0"/>
        </c:dLbls>
        <c:gapWidth val="15"/>
        <c:axId val="544951224"/>
        <c:axId val="544955160"/>
      </c:barChart>
      <c:catAx>
        <c:axId val="54495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44955160"/>
        <c:crosses val="autoZero"/>
        <c:auto val="1"/>
        <c:lblAlgn val="ctr"/>
        <c:lblOffset val="100"/>
        <c:noMultiLvlLbl val="0"/>
      </c:catAx>
      <c:valAx>
        <c:axId val="544955160"/>
        <c:scaling>
          <c:orientation val="minMax"/>
          <c:max val="26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4495122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'[1]Website oneM2M'!$H$28</c:f>
              <c:strCache>
                <c:ptCount val="1"/>
                <c:pt idx="0">
                  <c:v>2022</c:v>
                </c:pt>
              </c:strCache>
            </c:strRef>
          </c:tx>
          <c:spPr>
            <a:solidFill>
              <a:srgbClr val="C0000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'[1]Website oneM2M'!$E$29:$G$38</c:f>
              <c:multiLvlStrCache>
                <c:ptCount val="10"/>
                <c:lvl/>
                <c:lvl/>
                <c:lvl>
                  <c:pt idx="0">
                    <c:v>India</c:v>
                  </c:pt>
                  <c:pt idx="1">
                    <c:v>South Korea</c:v>
                  </c:pt>
                  <c:pt idx="2">
                    <c:v>United States</c:v>
                  </c:pt>
                  <c:pt idx="3">
                    <c:v>China</c:v>
                  </c:pt>
                  <c:pt idx="4">
                    <c:v>France</c:v>
                  </c:pt>
                  <c:pt idx="5">
                    <c:v>Germany</c:v>
                  </c:pt>
                  <c:pt idx="6">
                    <c:v>Japan</c:v>
                  </c:pt>
                  <c:pt idx="7">
                    <c:v>United Kingdom</c:v>
                  </c:pt>
                  <c:pt idx="8">
                    <c:v>Chile</c:v>
                  </c:pt>
                  <c:pt idx="9">
                    <c:v>Netherlands</c:v>
                  </c:pt>
                </c:lvl>
              </c:multiLvlStrCache>
            </c:multiLvlStrRef>
          </c:cat>
          <c:val>
            <c:numRef>
              <c:f>'[1]Website oneM2M'!$H$29:$H$38</c:f>
              <c:numCache>
                <c:formatCode>General</c:formatCode>
                <c:ptCount val="10"/>
                <c:pt idx="0">
                  <c:v>420</c:v>
                </c:pt>
                <c:pt idx="1">
                  <c:v>231</c:v>
                </c:pt>
                <c:pt idx="2">
                  <c:v>219</c:v>
                </c:pt>
                <c:pt idx="3">
                  <c:v>109</c:v>
                </c:pt>
                <c:pt idx="4">
                  <c:v>67</c:v>
                </c:pt>
                <c:pt idx="5">
                  <c:v>65</c:v>
                </c:pt>
                <c:pt idx="6">
                  <c:v>59</c:v>
                </c:pt>
                <c:pt idx="7">
                  <c:v>45</c:v>
                </c:pt>
                <c:pt idx="8">
                  <c:v>41</c:v>
                </c:pt>
                <c:pt idx="9">
                  <c:v>30</c:v>
                </c:pt>
              </c:numCache>
            </c:numRef>
          </c:val>
          <c:extLst xmlns:c15="http://schemas.microsoft.com/office/drawing/2012/chart">
            <c:ext xmlns:c16="http://schemas.microsoft.com/office/drawing/2014/chart" uri="{C3380CC4-5D6E-409C-BE32-E72D297353CC}">
              <c16:uniqueId val="{00000000-DFD8-4984-AEB1-FE66E610915A}"/>
            </c:ext>
          </c:extLst>
        </c:ser>
        <c:dLbls>
          <c:showLegendKey val="0"/>
          <c:showVal val="0"/>
          <c:showCatName val="0"/>
          <c:showSerName val="0"/>
          <c:showPercent val="0"/>
          <c:showBubbleSize val="0"/>
        </c:dLbls>
        <c:gapWidth val="77"/>
        <c:overlap val="-27"/>
        <c:axId val="800574408"/>
        <c:axId val="800578672"/>
        <c:extLst/>
      </c:barChart>
      <c:catAx>
        <c:axId val="800574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8672"/>
        <c:crosses val="autoZero"/>
        <c:auto val="1"/>
        <c:lblAlgn val="ctr"/>
        <c:lblOffset val="100"/>
        <c:noMultiLvlLbl val="0"/>
      </c:catAx>
      <c:valAx>
        <c:axId val="80057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00574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yriad Pro" panose="020B0503030403020204" charset="0"/>
                <a:ea typeface="+mn-ea"/>
                <a:cs typeface="+mn-cs"/>
              </a:defRPr>
            </a:pPr>
            <a:r>
              <a:rPr lang="en-IN" sz="1400" dirty="0">
                <a:latin typeface="Myriad Pro" panose="020B0503030403020204" charset="0"/>
              </a:rPr>
              <a:t>Top viewed pages comparison </a:t>
            </a:r>
            <a:r>
              <a:rPr lang="en-IN" sz="1400" baseline="0" dirty="0">
                <a:latin typeface="Myriad Pro" panose="020B0503030403020204" charset="0"/>
              </a:rPr>
              <a:t>Aug’22 | Sep’22</a:t>
            </a:r>
            <a:endParaRPr lang="en-IN" sz="1400" dirty="0">
              <a:latin typeface="Myriad Pro" panose="020B050303040302020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0.31574235610573215"/>
          <c:y val="0.10524232019032562"/>
          <c:w val="0.64605611038367705"/>
          <c:h val="0.75887450891106545"/>
        </c:manualLayout>
      </c:layout>
      <c:barChart>
        <c:barDir val="bar"/>
        <c:grouping val="clustered"/>
        <c:varyColors val="0"/>
        <c:ser>
          <c:idx val="0"/>
          <c:order val="0"/>
          <c:tx>
            <c:strRef>
              <c:f>Sheet1!$I$1</c:f>
              <c:strCache>
                <c:ptCount val="1"/>
                <c:pt idx="0">
                  <c:v>Sep'22</c:v>
                </c:pt>
              </c:strCache>
            </c:strRef>
          </c:tx>
          <c:spPr>
            <a:solidFill>
              <a:schemeClr val="accent1"/>
            </a:solidFill>
            <a:ln>
              <a:noFill/>
            </a:ln>
            <a:effectLst/>
          </c:spPr>
          <c:invertIfNegative val="0"/>
          <c:cat>
            <c:strRef>
              <c:f>Sheet1!$A$18:$A$26</c:f>
              <c:strCache>
                <c:ptCount val="9"/>
                <c:pt idx="0">
                  <c:v>using-onem2m/what-is-onem2m</c:v>
                </c:pt>
                <c:pt idx="1">
                  <c:v>using-onem2m/developers/basics</c:v>
                </c:pt>
                <c:pt idx="2">
                  <c:v>/technical</c:v>
                </c:pt>
                <c:pt idx="3">
                  <c:v>technical/published-specifications</c:v>
                </c:pt>
                <c:pt idx="4">
                  <c:v>using-onem2m/developers</c:v>
                </c:pt>
                <c:pt idx="5">
                  <c:v>using-onem2m/devices-examples</c:v>
                </c:pt>
                <c:pt idx="6">
                  <c:v>using-onem2m/developers/rest-resources</c:v>
                </c:pt>
                <c:pt idx="7">
                  <c:v>using-onem2m/developers/api</c:v>
                </c:pt>
                <c:pt idx="8">
                  <c:v>using-onem2m/developers/device-developers</c:v>
                </c:pt>
              </c:strCache>
            </c:strRef>
          </c:cat>
          <c:val>
            <c:numRef>
              <c:f>Sheet1!$I$18:$I$26</c:f>
              <c:numCache>
                <c:formatCode>General</c:formatCode>
                <c:ptCount val="9"/>
                <c:pt idx="0">
                  <c:v>490</c:v>
                </c:pt>
                <c:pt idx="1">
                  <c:v>360</c:v>
                </c:pt>
                <c:pt idx="2">
                  <c:v>334</c:v>
                </c:pt>
                <c:pt idx="3">
                  <c:v>365</c:v>
                </c:pt>
                <c:pt idx="4">
                  <c:v>185</c:v>
                </c:pt>
                <c:pt idx="5">
                  <c:v>167</c:v>
                </c:pt>
                <c:pt idx="6">
                  <c:v>0</c:v>
                </c:pt>
                <c:pt idx="7">
                  <c:v>136</c:v>
                </c:pt>
                <c:pt idx="8">
                  <c:v>0</c:v>
                </c:pt>
              </c:numCache>
            </c:numRef>
          </c:val>
          <c:extLst xmlns:c15="http://schemas.microsoft.com/office/drawing/2012/chart">
            <c:ext xmlns:c16="http://schemas.microsoft.com/office/drawing/2014/chart" uri="{C3380CC4-5D6E-409C-BE32-E72D297353CC}">
              <c16:uniqueId val="{00000003-C146-4D4C-A65E-A142F4511881}"/>
            </c:ext>
          </c:extLst>
        </c:ser>
        <c:ser>
          <c:idx val="1"/>
          <c:order val="1"/>
          <c:tx>
            <c:strRef>
              <c:f>Sheet1!$J$1</c:f>
              <c:strCache>
                <c:ptCount val="1"/>
                <c:pt idx="0">
                  <c:v>Oct'22</c:v>
                </c:pt>
              </c:strCache>
            </c:strRef>
          </c:tx>
          <c:spPr>
            <a:solidFill>
              <a:schemeClr val="accent2"/>
            </a:solidFill>
            <a:ln>
              <a:noFill/>
            </a:ln>
            <a:effectLst/>
          </c:spPr>
          <c:invertIfNegative val="0"/>
          <c:cat>
            <c:strRef>
              <c:f>Sheet1!$A$18:$A$26</c:f>
              <c:strCache>
                <c:ptCount val="9"/>
                <c:pt idx="0">
                  <c:v>using-onem2m/what-is-onem2m</c:v>
                </c:pt>
                <c:pt idx="1">
                  <c:v>using-onem2m/developers/basics</c:v>
                </c:pt>
                <c:pt idx="2">
                  <c:v>/technical</c:v>
                </c:pt>
                <c:pt idx="3">
                  <c:v>technical/published-specifications</c:v>
                </c:pt>
                <c:pt idx="4">
                  <c:v>using-onem2m/developers</c:v>
                </c:pt>
                <c:pt idx="5">
                  <c:v>using-onem2m/devices-examples</c:v>
                </c:pt>
                <c:pt idx="6">
                  <c:v>using-onem2m/developers/rest-resources</c:v>
                </c:pt>
                <c:pt idx="7">
                  <c:v>using-onem2m/developers/api</c:v>
                </c:pt>
                <c:pt idx="8">
                  <c:v>using-onem2m/developers/device-developers</c:v>
                </c:pt>
              </c:strCache>
            </c:strRef>
          </c:cat>
          <c:val>
            <c:numRef>
              <c:f>Sheet1!$J$18:$J$26</c:f>
              <c:numCache>
                <c:formatCode>General</c:formatCode>
                <c:ptCount val="9"/>
                <c:pt idx="0">
                  <c:v>623</c:v>
                </c:pt>
                <c:pt idx="1">
                  <c:v>460</c:v>
                </c:pt>
                <c:pt idx="2">
                  <c:v>405</c:v>
                </c:pt>
                <c:pt idx="3">
                  <c:v>383</c:v>
                </c:pt>
                <c:pt idx="4">
                  <c:v>256</c:v>
                </c:pt>
                <c:pt idx="5">
                  <c:v>195</c:v>
                </c:pt>
                <c:pt idx="6">
                  <c:v>0</c:v>
                </c:pt>
                <c:pt idx="7">
                  <c:v>211</c:v>
                </c:pt>
                <c:pt idx="8">
                  <c:v>177</c:v>
                </c:pt>
              </c:numCache>
            </c:numRef>
          </c:val>
          <c:extLst>
            <c:ext xmlns:c16="http://schemas.microsoft.com/office/drawing/2014/chart" uri="{C3380CC4-5D6E-409C-BE32-E72D297353CC}">
              <c16:uniqueId val="{00000001-1666-4E0A-8987-A26E353321A8}"/>
            </c:ext>
          </c:extLst>
        </c:ser>
        <c:dLbls>
          <c:showLegendKey val="0"/>
          <c:showVal val="0"/>
          <c:showCatName val="0"/>
          <c:showSerName val="0"/>
          <c:showPercent val="0"/>
          <c:showBubbleSize val="0"/>
        </c:dLbls>
        <c:gapWidth val="182"/>
        <c:axId val="25303711"/>
        <c:axId val="25305791"/>
        <c:extLst/>
      </c:barChart>
      <c:catAx>
        <c:axId val="25303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25305791"/>
        <c:crosses val="autoZero"/>
        <c:auto val="1"/>
        <c:lblAlgn val="ctr"/>
        <c:lblOffset val="100"/>
        <c:noMultiLvlLbl val="0"/>
      </c:catAx>
      <c:valAx>
        <c:axId val="253057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303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strRef>
          <c:f>'[1]Website oneM2M'!$E$44</c:f>
          <c:strCache>
            <c:ptCount val="1"/>
            <c:pt idx="0">
              <c:v>oneM2M - Top ten viewed pages (total page views this month = 6 968)</c:v>
            </c:pt>
          </c:strCache>
        </c:strRef>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bar"/>
        <c:grouping val="clustered"/>
        <c:varyColors val="0"/>
        <c:ser>
          <c:idx val="0"/>
          <c:order val="0"/>
          <c:spPr>
            <a:solidFill>
              <a:schemeClr val="accent4">
                <a:shade val="76000"/>
              </a:schemeClr>
            </a:solidFill>
            <a:ln>
              <a:noFill/>
            </a:ln>
            <a:effectLst/>
          </c:spPr>
          <c:invertIfNegative val="0"/>
          <c:cat>
            <c:strRef>
              <c:f>'[1]Website oneM2M'!$C$45:$C$54</c:f>
              <c:strCache>
                <c:ptCount val="10"/>
                <c:pt idx="0">
                  <c:v>Homepage</c:v>
                </c:pt>
                <c:pt idx="1">
                  <c:v>using-onem2m/what-is-onem2m</c:v>
                </c:pt>
                <c:pt idx="2">
                  <c:v>using-onem2m/developers/basics</c:v>
                </c:pt>
                <c:pt idx="3">
                  <c:v>technical</c:v>
                </c:pt>
                <c:pt idx="4">
                  <c:v>technical/published-specifications</c:v>
                </c:pt>
                <c:pt idx="5">
                  <c:v>using-onem2m/developers</c:v>
                </c:pt>
                <c:pt idx="6">
                  <c:v>using-onem2m/developers/api</c:v>
                </c:pt>
                <c:pt idx="7">
                  <c:v>using-onem2m/devices-examples</c:v>
                </c:pt>
                <c:pt idx="8">
                  <c:v>using-onem2m/developers/device-developers</c:v>
                </c:pt>
                <c:pt idx="9">
                  <c:v>iot-news/817-onem2m-outlines-8-techniques-for-sustainable-iot</c:v>
                </c:pt>
              </c:strCache>
            </c:strRef>
          </c:cat>
          <c:val>
            <c:numRef>
              <c:f>'[1]Website oneM2M'!$D$45:$D$54</c:f>
              <c:numCache>
                <c:formatCode>General</c:formatCode>
                <c:ptCount val="10"/>
              </c:numCache>
            </c:numRef>
          </c:val>
          <c:extLst xmlns:c15="http://schemas.microsoft.com/office/drawing/2012/chart">
            <c:ext xmlns:c16="http://schemas.microsoft.com/office/drawing/2014/chart" uri="{C3380CC4-5D6E-409C-BE32-E72D297353CC}">
              <c16:uniqueId val="{00000000-89B8-4DAF-B77B-BD872700B2D5}"/>
            </c:ext>
          </c:extLst>
        </c:ser>
        <c:ser>
          <c:idx val="1"/>
          <c:order val="1"/>
          <c:spPr>
            <a:solidFill>
              <a:srgbClr val="C00000"/>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dk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'[1]Website oneM2M'!$C$45:$C$54</c:f>
              <c:strCache>
                <c:ptCount val="10"/>
                <c:pt idx="0">
                  <c:v>Homepage</c:v>
                </c:pt>
                <c:pt idx="1">
                  <c:v>using-onem2m/what-is-onem2m</c:v>
                </c:pt>
                <c:pt idx="2">
                  <c:v>using-onem2m/developers/basics</c:v>
                </c:pt>
                <c:pt idx="3">
                  <c:v>technical</c:v>
                </c:pt>
                <c:pt idx="4">
                  <c:v>technical/published-specifications</c:v>
                </c:pt>
                <c:pt idx="5">
                  <c:v>using-onem2m/developers</c:v>
                </c:pt>
                <c:pt idx="6">
                  <c:v>using-onem2m/developers/api</c:v>
                </c:pt>
                <c:pt idx="7">
                  <c:v>using-onem2m/devices-examples</c:v>
                </c:pt>
                <c:pt idx="8">
                  <c:v>using-onem2m/developers/device-developers</c:v>
                </c:pt>
                <c:pt idx="9">
                  <c:v>iot-news/817-onem2m-outlines-8-techniques-for-sustainable-iot</c:v>
                </c:pt>
              </c:strCache>
            </c:strRef>
          </c:cat>
          <c:val>
            <c:numRef>
              <c:f>'[1]Website oneM2M'!$E$45:$E$54</c:f>
              <c:numCache>
                <c:formatCode>General</c:formatCode>
                <c:ptCount val="10"/>
                <c:pt idx="0">
                  <c:v>1625</c:v>
                </c:pt>
                <c:pt idx="1">
                  <c:v>623</c:v>
                </c:pt>
                <c:pt idx="2">
                  <c:v>460</c:v>
                </c:pt>
                <c:pt idx="3">
                  <c:v>405</c:v>
                </c:pt>
                <c:pt idx="4">
                  <c:v>383</c:v>
                </c:pt>
                <c:pt idx="5">
                  <c:v>256</c:v>
                </c:pt>
                <c:pt idx="6">
                  <c:v>211</c:v>
                </c:pt>
                <c:pt idx="7">
                  <c:v>195</c:v>
                </c:pt>
                <c:pt idx="8">
                  <c:v>177</c:v>
                </c:pt>
                <c:pt idx="9">
                  <c:v>166</c:v>
                </c:pt>
              </c:numCache>
            </c:numRef>
          </c:val>
          <c:extLst>
            <c:ext xmlns:c16="http://schemas.microsoft.com/office/drawing/2014/chart" uri="{C3380CC4-5D6E-409C-BE32-E72D297353CC}">
              <c16:uniqueId val="{00000001-89B8-4DAF-B77B-BD872700B2D5}"/>
            </c:ext>
          </c:extLst>
        </c:ser>
        <c:dLbls>
          <c:showLegendKey val="0"/>
          <c:showVal val="0"/>
          <c:showCatName val="0"/>
          <c:showSerName val="0"/>
          <c:showPercent val="0"/>
          <c:showBubbleSize val="0"/>
        </c:dLbls>
        <c:gapWidth val="0"/>
        <c:axId val="586919720"/>
        <c:axId val="586921032"/>
        <c:extLst/>
      </c:barChart>
      <c:catAx>
        <c:axId val="586919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6921032"/>
        <c:crosses val="autoZero"/>
        <c:auto val="1"/>
        <c:lblAlgn val="ctr"/>
        <c:lblOffset val="100"/>
        <c:noMultiLvlLbl val="0"/>
      </c:catAx>
      <c:valAx>
        <c:axId val="586921032"/>
        <c:scaling>
          <c:orientation val="minMax"/>
          <c:max val="1900"/>
          <c:min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69197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r>
              <a:rPr lang="en-US" dirty="0">
                <a:latin typeface="Myriad Pro" panose="020B0503030403020204" charset="0"/>
              </a:rPr>
              <a:t>No. of downloads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yriad Pro" panose="020B0503030403020204" charset="0"/>
              <a:ea typeface="+mn-ea"/>
              <a:cs typeface="+mn-cs"/>
            </a:defRPr>
          </a:pPr>
          <a:endParaRPr lang="en-US"/>
        </a:p>
      </c:txPr>
    </c:title>
    <c:autoTitleDeleted val="0"/>
    <c:plotArea>
      <c:layout>
        <c:manualLayout>
          <c:layoutTarget val="inner"/>
          <c:xMode val="edge"/>
          <c:yMode val="edge"/>
          <c:x val="8.5675261456852669E-2"/>
          <c:y val="0.22786155849684497"/>
          <c:w val="0.88262887363968134"/>
          <c:h val="0.64760181665182803"/>
        </c:manualLayout>
      </c:layout>
      <c:barChart>
        <c:barDir val="col"/>
        <c:grouping val="clustered"/>
        <c:varyColors val="0"/>
        <c:ser>
          <c:idx val="0"/>
          <c:order val="0"/>
          <c:tx>
            <c:strRef>
              <c:f>Sheet1!$B$1</c:f>
              <c:strCache>
                <c:ptCount val="1"/>
                <c:pt idx="0">
                  <c:v>No. of dwnlds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Jan'22</c:v>
                </c:pt>
                <c:pt idx="1">
                  <c:v>Feb'22</c:v>
                </c:pt>
                <c:pt idx="2">
                  <c:v>Mar'22</c:v>
                </c:pt>
                <c:pt idx="3">
                  <c:v>Apr'22</c:v>
                </c:pt>
                <c:pt idx="4">
                  <c:v>May'22</c:v>
                </c:pt>
                <c:pt idx="5">
                  <c:v>Jun'22</c:v>
                </c:pt>
                <c:pt idx="6">
                  <c:v>Jul'22</c:v>
                </c:pt>
                <c:pt idx="7">
                  <c:v>Aug'22</c:v>
                </c:pt>
                <c:pt idx="8">
                  <c:v>Sep'22</c:v>
                </c:pt>
                <c:pt idx="9">
                  <c:v>Oct'22</c:v>
                </c:pt>
              </c:strCache>
            </c:strRef>
          </c:cat>
          <c:val>
            <c:numRef>
              <c:f>Sheet1!$B$2:$B$11</c:f>
              <c:numCache>
                <c:formatCode>General</c:formatCode>
                <c:ptCount val="10"/>
                <c:pt idx="0">
                  <c:v>28</c:v>
                </c:pt>
                <c:pt idx="1">
                  <c:v>15</c:v>
                </c:pt>
                <c:pt idx="2">
                  <c:v>38</c:v>
                </c:pt>
                <c:pt idx="3">
                  <c:v>13</c:v>
                </c:pt>
                <c:pt idx="4">
                  <c:v>27</c:v>
                </c:pt>
                <c:pt idx="5">
                  <c:v>23</c:v>
                </c:pt>
                <c:pt idx="6">
                  <c:v>67</c:v>
                </c:pt>
                <c:pt idx="7">
                  <c:v>41</c:v>
                </c:pt>
                <c:pt idx="8">
                  <c:v>68</c:v>
                </c:pt>
                <c:pt idx="9">
                  <c:v>88</c:v>
                </c:pt>
              </c:numCache>
            </c:numRef>
          </c:val>
          <c:extLst>
            <c:ext xmlns:c16="http://schemas.microsoft.com/office/drawing/2014/chart" uri="{C3380CC4-5D6E-409C-BE32-E72D297353CC}">
              <c16:uniqueId val="{00000000-5682-4EF0-81A8-D7599F92B134}"/>
            </c:ext>
          </c:extLst>
        </c:ser>
        <c:dLbls>
          <c:dLblPos val="outEnd"/>
          <c:showLegendKey val="0"/>
          <c:showVal val="1"/>
          <c:showCatName val="0"/>
          <c:showSerName val="0"/>
          <c:showPercent val="0"/>
          <c:showBubbleSize val="0"/>
        </c:dLbls>
        <c:gapWidth val="219"/>
        <c:overlap val="-27"/>
        <c:axId val="1866299584"/>
        <c:axId val="1866310400"/>
      </c:barChart>
      <c:catAx>
        <c:axId val="186629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1866310400"/>
        <c:crosses val="autoZero"/>
        <c:auto val="1"/>
        <c:lblAlgn val="ctr"/>
        <c:lblOffset val="100"/>
        <c:noMultiLvlLbl val="0"/>
      </c:catAx>
      <c:valAx>
        <c:axId val="186631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charset="0"/>
                <a:ea typeface="+mn-ea"/>
                <a:cs typeface="+mn-cs"/>
              </a:defRPr>
            </a:pPr>
            <a:endParaRPr lang="en-US"/>
          </a:p>
        </c:txPr>
        <c:crossAx val="18662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0" i="0" u="none" strike="noStrike" baseline="0" dirty="0">
                <a:effectLst/>
                <a:latin typeface="Myriad Pro" panose="020B0503030403020204" charset="0"/>
              </a:rPr>
              <a:t>Metrics for the views on executive viewpoints</a:t>
            </a:r>
            <a:endParaRPr lang="en-US" dirty="0">
              <a:latin typeface="Myriad Pro" panose="020B050303040302020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592430062453525E-2"/>
          <c:y val="0.17202324833858046"/>
          <c:w val="0.93265106684546573"/>
          <c:h val="0.71583350892114239"/>
        </c:manualLayout>
      </c:layout>
      <c:barChart>
        <c:barDir val="col"/>
        <c:grouping val="clustered"/>
        <c:varyColors val="0"/>
        <c:ser>
          <c:idx val="0"/>
          <c:order val="0"/>
          <c:tx>
            <c:strRef>
              <c:f>Sheet1!$B$1</c:f>
              <c:strCache>
                <c:ptCount val="1"/>
                <c:pt idx="0">
                  <c:v>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Sheet1!$A$9:$A$18</c:f>
              <c:numCache>
                <c:formatCode>mmm\-yy</c:formatCode>
                <c:ptCount val="10"/>
                <c:pt idx="0">
                  <c:v>44562</c:v>
                </c:pt>
                <c:pt idx="1">
                  <c:v>44593</c:v>
                </c:pt>
                <c:pt idx="2">
                  <c:v>44621</c:v>
                </c:pt>
                <c:pt idx="3">
                  <c:v>44652</c:v>
                </c:pt>
                <c:pt idx="4">
                  <c:v>44682</c:v>
                </c:pt>
                <c:pt idx="5">
                  <c:v>44713</c:v>
                </c:pt>
                <c:pt idx="6">
                  <c:v>44743</c:v>
                </c:pt>
                <c:pt idx="7">
                  <c:v>44774</c:v>
                </c:pt>
                <c:pt idx="8">
                  <c:v>44805</c:v>
                </c:pt>
                <c:pt idx="9">
                  <c:v>44835</c:v>
                </c:pt>
              </c:numCache>
            </c:numRef>
          </c:cat>
          <c:val>
            <c:numRef>
              <c:f>Sheet1!$B$9:$B$18</c:f>
              <c:numCache>
                <c:formatCode>General</c:formatCode>
                <c:ptCount val="10"/>
                <c:pt idx="0">
                  <c:v>17</c:v>
                </c:pt>
                <c:pt idx="1">
                  <c:v>28</c:v>
                </c:pt>
                <c:pt idx="2">
                  <c:v>27</c:v>
                </c:pt>
                <c:pt idx="3">
                  <c:v>179</c:v>
                </c:pt>
                <c:pt idx="4">
                  <c:v>215</c:v>
                </c:pt>
                <c:pt idx="5">
                  <c:v>399</c:v>
                </c:pt>
                <c:pt idx="6">
                  <c:v>202</c:v>
                </c:pt>
                <c:pt idx="7">
                  <c:v>198</c:v>
                </c:pt>
                <c:pt idx="8">
                  <c:v>645</c:v>
                </c:pt>
                <c:pt idx="9">
                  <c:v>182</c:v>
                </c:pt>
              </c:numCache>
            </c:numRef>
          </c:val>
          <c:extLst>
            <c:ext xmlns:c16="http://schemas.microsoft.com/office/drawing/2014/chart" uri="{C3380CC4-5D6E-409C-BE32-E72D297353CC}">
              <c16:uniqueId val="{00000000-4F72-4CB2-A25D-BC6EFB76F391}"/>
            </c:ext>
          </c:extLst>
        </c:ser>
        <c:dLbls>
          <c:dLblPos val="outEnd"/>
          <c:showLegendKey val="0"/>
          <c:showVal val="1"/>
          <c:showCatName val="0"/>
          <c:showSerName val="0"/>
          <c:showPercent val="0"/>
          <c:showBubbleSize val="0"/>
        </c:dLbls>
        <c:gapWidth val="219"/>
        <c:overlap val="-27"/>
        <c:axId val="178339263"/>
        <c:axId val="178339679"/>
      </c:barChart>
      <c:dateAx>
        <c:axId val="17833926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a:ea typeface="+mn-ea"/>
                <a:cs typeface="+mn-cs"/>
              </a:defRPr>
            </a:pPr>
            <a:endParaRPr lang="en-US"/>
          </a:p>
        </c:txPr>
        <c:crossAx val="178339679"/>
        <c:crosses val="autoZero"/>
        <c:auto val="1"/>
        <c:lblOffset val="100"/>
        <c:baseTimeUnit val="months"/>
      </c:dateAx>
      <c:valAx>
        <c:axId val="178339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339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28-11-2022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tsi.org/events/2068-etsi-security-conference#pane-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futurecom.com.br/en/home.html" TargetMode="External"/><Relationship Id="rId4" Type="http://schemas.openxmlformats.org/officeDocument/2006/relationships/hyperlink" Target="https://onem2m.org/iot-events/event/780-etsi-iot-week-2022"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a:t>
            </a:fld>
            <a:endParaRPr lang="en-IN"/>
          </a:p>
        </p:txBody>
      </p:sp>
    </p:spTree>
    <p:extLst>
      <p:ext uri="{BB962C8B-B14F-4D97-AF65-F5344CB8AC3E}">
        <p14:creationId xmlns:p14="http://schemas.microsoft.com/office/powerpoint/2010/main" val="1961928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12</a:t>
            </a:fld>
            <a:endParaRPr lang="en-IN"/>
          </a:p>
        </p:txBody>
      </p:sp>
    </p:spTree>
    <p:extLst>
      <p:ext uri="{BB962C8B-B14F-4D97-AF65-F5344CB8AC3E}">
        <p14:creationId xmlns:p14="http://schemas.microsoft.com/office/powerpoint/2010/main" val="161548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13</a:t>
            </a:fld>
            <a:endParaRPr lang="en-IN"/>
          </a:p>
        </p:txBody>
      </p:sp>
    </p:spTree>
    <p:extLst>
      <p:ext uri="{BB962C8B-B14F-4D97-AF65-F5344CB8AC3E}">
        <p14:creationId xmlns:p14="http://schemas.microsoft.com/office/powerpoint/2010/main" val="1243857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15</a:t>
            </a:fld>
            <a:endParaRPr lang="en-US" dirty="0"/>
          </a:p>
        </p:txBody>
      </p:sp>
    </p:spTree>
    <p:extLst>
      <p:ext uri="{BB962C8B-B14F-4D97-AF65-F5344CB8AC3E}">
        <p14:creationId xmlns:p14="http://schemas.microsoft.com/office/powerpoint/2010/main" val="419075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SzPts val="1000"/>
              <a:buFont typeface="Symbol" panose="05050102010706020507" pitchFamily="18" charset="2"/>
              <a:buChar char=""/>
              <a:tabLst>
                <a:tab pos="457200" algn="l"/>
              </a:tabLst>
            </a:pPr>
            <a:r>
              <a:rPr lang="en-IN" sz="1800" dirty="0">
                <a:effectLst/>
                <a:latin typeface="Calibri" panose="020F0502020204030204" pitchFamily="34" charset="0"/>
                <a:ea typeface="Times New Roman" panose="02020603050405020304" pitchFamily="18" charset="0"/>
              </a:rPr>
              <a:t>4- EU (Spain, France, Austria)</a:t>
            </a:r>
            <a:endParaRPr lang="en-IN"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IN" sz="1800" dirty="0">
                <a:effectLst/>
                <a:latin typeface="Calibri" panose="020F0502020204030204" pitchFamily="34" charset="0"/>
                <a:ea typeface="Times New Roman" panose="02020603050405020304" pitchFamily="18" charset="0"/>
              </a:rPr>
              <a:t>5 – Korea</a:t>
            </a:r>
            <a:endParaRPr lang="en-IN"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IN" sz="1800" dirty="0">
                <a:effectLst/>
                <a:latin typeface="Calibri" panose="020F0502020204030204" pitchFamily="34" charset="0"/>
                <a:ea typeface="Times New Roman" panose="02020603050405020304" pitchFamily="18" charset="0"/>
              </a:rPr>
              <a:t>6 – India</a:t>
            </a:r>
            <a:endParaRPr lang="en-IN"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IN" sz="1800" dirty="0">
                <a:effectLst/>
                <a:latin typeface="Calibri" panose="020F0502020204030204" pitchFamily="34" charset="0"/>
                <a:ea typeface="Times New Roman" panose="02020603050405020304" pitchFamily="18" charset="0"/>
              </a:rPr>
              <a:t>2 – US</a:t>
            </a:r>
            <a:endParaRPr lang="en-IN" sz="1800" dirty="0">
              <a:effectLst/>
              <a:latin typeface="Calibri" panose="020F0502020204030204" pitchFamily="34" charset="0"/>
              <a:ea typeface="Calibri" panose="020F0502020204030204" pitchFamily="34" charset="0"/>
            </a:endParaRPr>
          </a:p>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3</a:t>
            </a:fld>
            <a:endParaRPr lang="en-IN"/>
          </a:p>
        </p:txBody>
      </p:sp>
    </p:spTree>
    <p:extLst>
      <p:ext uri="{BB962C8B-B14F-4D97-AF65-F5344CB8AC3E}">
        <p14:creationId xmlns:p14="http://schemas.microsoft.com/office/powerpoint/2010/main" val="206120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N" dirty="0"/>
              <a:t>Events – </a:t>
            </a:r>
          </a:p>
          <a:p>
            <a:pPr marL="228600" lvl="0" indent="-228600" algn="l" rtl="0">
              <a:spcBef>
                <a:spcPts val="0"/>
              </a:spcBef>
              <a:spcAft>
                <a:spcPts val="0"/>
              </a:spcAft>
              <a:buAutoNum type="arabicPeriod"/>
            </a:pPr>
            <a:r>
              <a:rPr lang="en-IN" dirty="0"/>
              <a:t>Partner: </a:t>
            </a:r>
          </a:p>
          <a:p>
            <a:pPr marL="685800" lvl="1" indent="-2286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3"/>
              </a:rPr>
              <a:t>3-5 Oct: ETSI Security Conference 2022 (ETSI Security Week 2022)</a:t>
            </a:r>
            <a:endParaRPr lang="en-US" sz="1800" i="0" u="sng" dirty="0">
              <a:solidFill>
                <a:srgbClr val="1155CC"/>
              </a:solidFill>
              <a:effectLst/>
              <a:latin typeface="Arial" panose="020B0604020202020204" pitchFamily="34" charset="0"/>
            </a:endParaRPr>
          </a:p>
          <a:p>
            <a:pPr marL="685800" lvl="1" indent="-228600" algn="l" rtl="0">
              <a:spcBef>
                <a:spcPts val="0"/>
              </a:spcBef>
              <a:spcAft>
                <a:spcPts val="0"/>
              </a:spcAft>
              <a:buAutoNum type="arabicPeriod"/>
            </a:pPr>
            <a:r>
              <a:rPr lang="en-US" sz="1800" i="1" dirty="0">
                <a:solidFill>
                  <a:srgbClr val="FF0000"/>
                </a:solidFill>
                <a:effectLst/>
                <a:latin typeface="Arial" panose="020B0604020202020204" pitchFamily="34" charset="0"/>
              </a:rPr>
              <a:t>20~22 Oct TTA- </a:t>
            </a:r>
            <a:r>
              <a:rPr lang="en-US" sz="1800" i="1" dirty="0" err="1">
                <a:solidFill>
                  <a:srgbClr val="FF0000"/>
                </a:solidFill>
                <a:effectLst/>
                <a:latin typeface="Arial" panose="020B0604020202020204" pitchFamily="34" charset="0"/>
              </a:rPr>
              <a:t>AIoT</a:t>
            </a:r>
            <a:r>
              <a:rPr lang="en-US" sz="1800" i="1" dirty="0">
                <a:solidFill>
                  <a:srgbClr val="FF0000"/>
                </a:solidFill>
                <a:effectLst/>
                <a:latin typeface="Arial" panose="020B0604020202020204" pitchFamily="34" charset="0"/>
              </a:rPr>
              <a:t> Week Korea - 20 Oct TTA seminar for oneM2M 10 years anniversary</a:t>
            </a:r>
          </a:p>
          <a:p>
            <a:pPr marL="685800" lvl="1"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4"/>
              </a:rPr>
              <a:t>ETSI IoT Week 2022</a:t>
            </a:r>
            <a:endParaRPr lang="en-US" sz="1800" i="1" u="sng" dirty="0">
              <a:solidFill>
                <a:srgbClr val="FF0000"/>
              </a:solidFill>
              <a:effectLst/>
              <a:latin typeface="Arial" panose="020B0604020202020204" pitchFamily="34" charset="0"/>
            </a:endParaRPr>
          </a:p>
          <a:p>
            <a:pPr marL="685800" lvl="1" indent="-228600" algn="l" rtl="0">
              <a:spcBef>
                <a:spcPts val="0"/>
              </a:spcBef>
              <a:spcAft>
                <a:spcPts val="0"/>
              </a:spcAft>
              <a:buAutoNum type="arabicPeriod"/>
            </a:pPr>
            <a:r>
              <a:rPr lang="en-IN" sz="1800" i="0" dirty="0">
                <a:solidFill>
                  <a:srgbClr val="FF0000"/>
                </a:solidFill>
                <a:effectLst/>
                <a:latin typeface="Arial" panose="020B0604020202020204" pitchFamily="34" charset="0"/>
              </a:rPr>
              <a:t>TTDD2022 (7-10 Nov'22)/online</a:t>
            </a:r>
            <a:endParaRPr lang="en-US" sz="1800" i="0" u="sng" dirty="0">
              <a:solidFill>
                <a:srgbClr val="1155CC"/>
              </a:solidFill>
              <a:effectLst/>
              <a:latin typeface="Arial" panose="020B0604020202020204" pitchFamily="34" charset="0"/>
            </a:endParaRPr>
          </a:p>
          <a:p>
            <a:pPr marL="685800" lvl="1" indent="-228600" algn="l" rtl="0">
              <a:spcBef>
                <a:spcPts val="0"/>
              </a:spcBef>
              <a:spcAft>
                <a:spcPts val="0"/>
              </a:spcAft>
              <a:buAutoNum type="arabicPeriod"/>
            </a:pPr>
            <a:endParaRPr lang="en-US"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US" sz="1800" i="0" u="none" dirty="0">
                <a:solidFill>
                  <a:srgbClr val="1155CC"/>
                </a:solidFill>
                <a:effectLst/>
                <a:latin typeface="Arial" panose="020B0604020202020204" pitchFamily="34" charset="0"/>
              </a:rPr>
              <a:t>Regional: </a:t>
            </a:r>
            <a:endParaRPr lang="en-IN" sz="1800" i="0" u="none" dirty="0">
              <a:solidFill>
                <a:srgbClr val="1155CC"/>
              </a:solidFill>
              <a:effectLst/>
              <a:latin typeface="Arial" panose="020B0604020202020204" pitchFamily="34" charset="0"/>
            </a:endParaRPr>
          </a:p>
          <a:p>
            <a:pPr marL="685800" lvl="1" indent="-228600" algn="l" rtl="0">
              <a:spcBef>
                <a:spcPts val="0"/>
              </a:spcBef>
              <a:spcAft>
                <a:spcPts val="0"/>
              </a:spcAft>
              <a:buAutoNum type="arabicPeriod"/>
            </a:pPr>
            <a:r>
              <a:rPr lang="en-IN" sz="1800" b="1" i="1" dirty="0">
                <a:solidFill>
                  <a:srgbClr val="EA4335"/>
                </a:solidFill>
                <a:effectLst/>
                <a:latin typeface="Arial" panose="020B0604020202020204" pitchFamily="34" charset="0"/>
              </a:rPr>
              <a:t>3OCt-28 Nov : oneM2M hackathon (TTA-ETSI)</a:t>
            </a:r>
            <a:endParaRPr lang="en-IN" sz="1800" b="1" i="0" u="sng" dirty="0">
              <a:solidFill>
                <a:srgbClr val="1155CC"/>
              </a:solidFill>
              <a:effectLst/>
              <a:latin typeface="Arial" panose="020B0604020202020204" pitchFamily="34" charset="0"/>
            </a:endParaRPr>
          </a:p>
          <a:p>
            <a:pPr marL="685800" lvl="1" indent="-228600" algn="l" rtl="0">
              <a:spcBef>
                <a:spcPts val="0"/>
              </a:spcBef>
              <a:spcAft>
                <a:spcPts val="0"/>
              </a:spcAft>
              <a:buAutoNum type="arabicPeriod"/>
            </a:pPr>
            <a:r>
              <a:rPr lang="en-US" sz="1800" i="1" u="sng" dirty="0">
                <a:solidFill>
                  <a:srgbClr val="EA4335"/>
                </a:solidFill>
                <a:effectLst/>
                <a:latin typeface="Arial" panose="020B0604020202020204" pitchFamily="34" charset="0"/>
                <a:hlinkClick r:id="rId5"/>
              </a:rPr>
              <a:t>18-20 Oct: </a:t>
            </a:r>
            <a:r>
              <a:rPr lang="en-US" sz="1800" i="1" u="sng" dirty="0" err="1">
                <a:solidFill>
                  <a:srgbClr val="EA4335"/>
                </a:solidFill>
                <a:effectLst/>
                <a:latin typeface="Arial" panose="020B0604020202020204" pitchFamily="34" charset="0"/>
                <a:hlinkClick r:id="rId5"/>
              </a:rPr>
              <a:t>FutureCom</a:t>
            </a:r>
            <a:r>
              <a:rPr lang="en-US" sz="1800" i="1" u="sng" dirty="0">
                <a:solidFill>
                  <a:srgbClr val="EA4335"/>
                </a:solidFill>
                <a:effectLst/>
                <a:latin typeface="Arial" panose="020B0604020202020204" pitchFamily="34" charset="0"/>
                <a:hlinkClick r:id="rId5"/>
              </a:rPr>
              <a:t> Brazil/Hybrid/</a:t>
            </a:r>
            <a:r>
              <a:rPr lang="en-US" sz="1800" i="1" u="sng" dirty="0" err="1">
                <a:solidFill>
                  <a:srgbClr val="EA4335"/>
                </a:solidFill>
                <a:effectLst/>
                <a:latin typeface="Arial" panose="020B0604020202020204" pitchFamily="34" charset="0"/>
                <a:hlinkClick r:id="rId5"/>
              </a:rPr>
              <a:t>SauPaolo</a:t>
            </a:r>
            <a:endParaRPr lang="en-US" sz="1800" i="1" u="sng" dirty="0">
              <a:solidFill>
                <a:srgbClr val="EA4335"/>
              </a:solidFill>
              <a:effectLst/>
              <a:latin typeface="Arial" panose="020B0604020202020204" pitchFamily="34" charset="0"/>
            </a:endParaRPr>
          </a:p>
          <a:p>
            <a:pPr marL="685800" lvl="1" indent="-228600" algn="l" rtl="0">
              <a:spcBef>
                <a:spcPts val="0"/>
              </a:spcBef>
              <a:spcAft>
                <a:spcPts val="0"/>
              </a:spcAft>
              <a:buAutoNum type="arabicPeriod"/>
            </a:pPr>
            <a:endParaRPr lang="en-US" sz="1800" i="1" u="sng" dirty="0">
              <a:solidFill>
                <a:srgbClr val="EA4335"/>
              </a:solidFill>
              <a:effectLst/>
              <a:latin typeface="Arial" panose="020B0604020202020204" pitchFamily="34" charset="0"/>
            </a:endParaRPr>
          </a:p>
          <a:p>
            <a:pPr marL="228600" lvl="0" indent="-228600" algn="l" rtl="0">
              <a:spcBef>
                <a:spcPts val="0"/>
              </a:spcBef>
              <a:spcAft>
                <a:spcPts val="0"/>
              </a:spcAft>
              <a:buAutoNum type="arabicPeriod"/>
            </a:pPr>
            <a:r>
              <a:rPr lang="en-IN" dirty="0"/>
              <a:t>Speaking Opportunities availed – Dale spoke at</a:t>
            </a:r>
          </a:p>
          <a:p>
            <a:pPr marL="685800" lvl="1" indent="-228600" algn="l" rtl="0">
              <a:spcBef>
                <a:spcPts val="0"/>
              </a:spcBef>
              <a:spcAft>
                <a:spcPts val="0"/>
              </a:spcAft>
              <a:buAutoNum type="arabicPeriod"/>
            </a:pPr>
            <a:r>
              <a:rPr lang="en-IN" dirty="0"/>
              <a:t>IEEE IoT WF – Tokyo</a:t>
            </a:r>
          </a:p>
          <a:p>
            <a:pPr marL="685800" lvl="1" indent="-228600" algn="l" rtl="0">
              <a:spcBef>
                <a:spcPts val="0"/>
              </a:spcBef>
              <a:spcAft>
                <a:spcPts val="0"/>
              </a:spcAft>
              <a:buAutoNum type="arabicPeriod"/>
            </a:pPr>
            <a:r>
              <a:rPr lang="en-IN" dirty="0"/>
              <a:t>TTDD 2022</a:t>
            </a:r>
            <a:endParaRPr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5</a:t>
            </a:fld>
            <a:endParaRPr lang="en-IN"/>
          </a:p>
        </p:txBody>
      </p:sp>
    </p:spTree>
    <p:extLst>
      <p:ext uri="{BB962C8B-B14F-4D97-AF65-F5344CB8AC3E}">
        <p14:creationId xmlns:p14="http://schemas.microsoft.com/office/powerpoint/2010/main" val="3960124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IN" dirty="0"/>
              <a:t>Interview in pipeline – </a:t>
            </a:r>
          </a:p>
          <a:p>
            <a:pPr marL="342900" indent="-342900">
              <a:buFontTx/>
              <a:buAutoNum type="arabicPeriod"/>
            </a:pPr>
            <a:r>
              <a:rPr lang="en-GB" sz="1800" u="sng" dirty="0">
                <a:solidFill>
                  <a:srgbClr val="0563C1"/>
                </a:solidFill>
                <a:effectLst/>
                <a:latin typeface="Calibri" panose="020F0502020204030204" pitchFamily="34" charset="0"/>
                <a:ea typeface="Calibri" panose="020F0502020204030204" pitchFamily="34" charset="0"/>
                <a:hlinkClick r:id="rId3"/>
              </a:rPr>
              <a:t>https://futureiot.tech/</a:t>
            </a:r>
            <a:r>
              <a:rPr lang="en-GB" sz="1800" dirty="0">
                <a:effectLst/>
                <a:latin typeface="Calibri" panose="020F0502020204030204" pitchFamily="34" charset="0"/>
                <a:ea typeface="Calibri" panose="020F0502020204030204" pitchFamily="34" charset="0"/>
              </a:rPr>
              <a:t> </a:t>
            </a:r>
          </a:p>
          <a:p>
            <a:pPr marL="228600" indent="-228600">
              <a:buFontTx/>
              <a:buAutoNum type="arabicPeriod"/>
            </a:pP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6</a:t>
            </a:fld>
            <a:endParaRPr lang="en-US" dirty="0"/>
          </a:p>
        </p:txBody>
      </p:sp>
    </p:spTree>
    <p:extLst>
      <p:ext uri="{BB962C8B-B14F-4D97-AF65-F5344CB8AC3E}">
        <p14:creationId xmlns:p14="http://schemas.microsoft.com/office/powerpoint/2010/main" val="541659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7</a:t>
            </a:fld>
            <a:endParaRPr lang="en-IN"/>
          </a:p>
        </p:txBody>
      </p:sp>
    </p:spTree>
    <p:extLst>
      <p:ext uri="{BB962C8B-B14F-4D97-AF65-F5344CB8AC3E}">
        <p14:creationId xmlns:p14="http://schemas.microsoft.com/office/powerpoint/2010/main" val="277923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8</a:t>
            </a:fld>
            <a:endParaRPr lang="en-US" dirty="0"/>
          </a:p>
        </p:txBody>
      </p:sp>
    </p:spTree>
    <p:extLst>
      <p:ext uri="{BB962C8B-B14F-4D97-AF65-F5344CB8AC3E}">
        <p14:creationId xmlns:p14="http://schemas.microsoft.com/office/powerpoint/2010/main" val="306123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957535793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957535793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19575357931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957535793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957535793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19575357931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11/28/2022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11/28/2022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11/28/2022</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11/28/2022</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11/28/2022</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zzbuzz.news/eco-buzz/this-is-how-enterprises-can-protect-their-iot-devices-from-cyber-threats-1160488"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iotbusinessnews.com/2022/04/06/71164-iot-and-sustainability" TargetMode="External"/><Relationship Id="rId4" Type="http://schemas.openxmlformats.org/officeDocument/2006/relationships/hyperlink" Target="https://pipelinepub.com/IoT-2022/intelligent-IoT-systems"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10.svg"/><Relationship Id="rId1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11.png"/><Relationship Id="rId10" Type="http://schemas.openxmlformats.org/officeDocument/2006/relationships/image" Target="../media/image8.svg"/><Relationship Id="rId19" Type="http://schemas.openxmlformats.org/officeDocument/2006/relationships/image" Target="../media/image14.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hyperlink" Target="https://wiki.onem2m.org/index.php?title=Main_Pag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hackster.io/"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onem2m.org/images/files/events/oneM2M-hackathon-Oct-2022-announcement.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tsi.org/e-brochure/Magazine/October-2022/mobile/index.html#p=4"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architectureandgovernance.com/applications-technology/what-to-expect-with-iot-in-2023/" TargetMode="External"/><Relationship Id="rId5" Type="http://schemas.openxmlformats.org/officeDocument/2006/relationships/hyperlink" Target="https://www.etsi.org/e-brochure/Magazine/October-2022/mobile/index.html#p=15" TargetMode="External"/><Relationship Id="rId4" Type="http://schemas.openxmlformats.org/officeDocument/2006/relationships/hyperlink" Target="https://www.etsi.org/e-brochure/Magazine/October-2022/mobile/index.html#p=21"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pipelinepub.com/IoT-2022/intelligent-IoT-systems" TargetMode="External"/><Relationship Id="rId13" Type="http://schemas.openxmlformats.org/officeDocument/2006/relationships/hyperlink" Target="https://www.etsi.org/e-brochure/Magazine/April-2022/mobile/index.html#p=21" TargetMode="External"/><Relationship Id="rId18"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onem2m.org/iot-news/777-a-scalable-standards-based-approach-for-iot-data-sharing-and-ecosystem-monetization" TargetMode="External"/><Relationship Id="rId7" Type="http://schemas.openxmlformats.org/officeDocument/2006/relationships/hyperlink" Target="https://aimagazine.com/technology/onem2m-power-iiot-and-artificial-intelligence" TargetMode="External"/><Relationship Id="rId12" Type="http://schemas.openxmlformats.org/officeDocument/2006/relationships/hyperlink" Target="https://tele.net.in/sustainable-smart-cities-using-a-national-standards-based-horizontal-framework/" TargetMode="External"/><Relationship Id="rId17" Type="http://schemas.openxmlformats.org/officeDocument/2006/relationships/hyperlink" Target="https://www.etsi.org/e-brochure/Magazine/October-2022/mobile/index.html#p=15" TargetMode="External"/><Relationship Id="rId2" Type="http://schemas.openxmlformats.org/officeDocument/2006/relationships/notesSlide" Target="../notesSlides/notesSlide4.xml"/><Relationship Id="rId16" Type="http://schemas.openxmlformats.org/officeDocument/2006/relationships/hyperlink" Target="https://www.etsi.org/e-brochure/Magazine/October-2022/mobile/index.html#p=21" TargetMode="External"/><Relationship Id="rId1" Type="http://schemas.openxmlformats.org/officeDocument/2006/relationships/slideLayout" Target="../slideLayouts/slideLayout4.xml"/><Relationship Id="rId6" Type="http://schemas.openxmlformats.org/officeDocument/2006/relationships/hyperlink" Target="7%20Mar%20-%20Briefing%20dscussion%20with%20ABI%20on%20Smart%20Cities%20(Roland,%20Bob,%20Dale,%20Ken)" TargetMode="External"/><Relationship Id="rId11" Type="http://schemas.openxmlformats.org/officeDocument/2006/relationships/hyperlink" Target="https://drive.google.com/file/d/1Bn6u5pMr9_-WB-D3Y1vwiR4-ddyLSfy2/view" TargetMode="External"/><Relationship Id="rId5" Type="http://schemas.openxmlformats.org/officeDocument/2006/relationships/hyperlink" Target="https://interoperability.news/2022/05/interoperability-of-things/" TargetMode="External"/><Relationship Id="rId15" Type="http://schemas.openxmlformats.org/officeDocument/2006/relationships/hyperlink" Target="https://www.etsi.org/e-brochure/Magazine/October-2022/mobile/index.html#p=4" TargetMode="External"/><Relationship Id="rId10" Type="http://schemas.openxmlformats.org/officeDocument/2006/relationships/hyperlink" Target="https://www.innovatingcanada.ca/technology/internet-of-things/iot-standardisation-for-long-term-innovation/" TargetMode="External"/><Relationship Id="rId4" Type="http://schemas.openxmlformats.org/officeDocument/2006/relationships/hyperlink" Target="https://iotbusinessnews.com/2022/04/06/71164-iot-and-sustainability/" TargetMode="External"/><Relationship Id="rId9" Type="http://schemas.openxmlformats.org/officeDocument/2006/relationships/hyperlink" Target="https://www.iotforall.com/streamline-messaging-take-the-load-off-sensors" TargetMode="External"/><Relationship Id="rId14" Type="http://schemas.openxmlformats.org/officeDocument/2006/relationships/hyperlink" Target="https://www.etsi.org/e-brochure/Magazine/July-2022/mobile/index.html#p=22"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onem2m.org/membership/executive-viewpoints/793-onem2m-roadmap-interview-hechwartner" TargetMode="External"/><Relationship Id="rId13"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www.onem2m.org/membership/executive-viewpoints/752-tp52-activities-and-accomplishments" TargetMode="External"/><Relationship Id="rId7" Type="http://schemas.openxmlformats.org/officeDocument/2006/relationships/hyperlink" Target="https://www.onem2m.org/membership/executive-viewpoints/785-m-wetterwald-interview" TargetMode="External"/><Relationship Id="rId12" Type="http://schemas.openxmlformats.org/officeDocument/2006/relationships/hyperlink" Target="https://onem2m.org/membership/executive-viewpoints/822-onem2m-interview-hechwartner-tp56"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onem2m.org/membership/executive-viewpoints/763-elizaveta-yachmeneva-and-thomas-carey-wilson-april-2022" TargetMode="External"/><Relationship Id="rId11" Type="http://schemas.openxmlformats.org/officeDocument/2006/relationships/hyperlink" Target="https://www.onem2m.org/membership/executive-viewpoints/813-onem2m-interview-rajaraman-vattem" TargetMode="External"/><Relationship Id="rId5" Type="http://schemas.openxmlformats.org/officeDocument/2006/relationships/hyperlink" Target="https://www.onem2m.org/membership/executive-viewpoints/758-onel-lopez-march-2022" TargetMode="External"/><Relationship Id="rId10" Type="http://schemas.openxmlformats.org/officeDocument/2006/relationships/hyperlink" Target="https://onem2m.org/membership/executive-viewpoints/803-onem2m-interview-mauro-dragoni" TargetMode="External"/><Relationship Id="rId4" Type="http://schemas.openxmlformats.org/officeDocument/2006/relationships/hyperlink" Target="https://www.onem2m.org/membership/executive-viewpoints/756-we-are-keeping-release-5-open-so-that-new-members-can-propose-their-ideas-use-cases-and-requirements" TargetMode="External"/><Relationship Id="rId9" Type="http://schemas.openxmlformats.org/officeDocument/2006/relationships/hyperlink" Target="https://onem2m.org/membership/executive-viewpoints/795-onem2m-interview-selvan-ss" TargetMode="External"/><Relationship Id="rId14" Type="http://schemas.openxmlformats.org/officeDocument/2006/relationships/hyperlink" Target="mailto:oneM2M_PressMedia@list.onem2m.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futurecom.com.br/en/home.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iotbusinessnews.com/2022/04/06/71164-iot-and-sustainability" TargetMode="External"/><Relationship Id="rId3" Type="http://schemas.openxmlformats.org/officeDocument/2006/relationships/hyperlink" Target="https://www.architectureandgovernance.com/applications-technology/what-to-expect-with-iot-in-2023/" TargetMode="External"/><Relationship Id="rId7" Type="http://schemas.openxmlformats.org/officeDocument/2006/relationships/hyperlink" Target="https://pipelinepub.com/IoT-2022/intelligent-IoT-system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bizzbuzz.news/eco-buzz/this-is-how-enterprises-can-protect-their-iot-devices-from-cyber-threats-1160488" TargetMode="External"/><Relationship Id="rId5" Type="http://schemas.openxmlformats.org/officeDocument/2006/relationships/hyperlink" Target="https://www.iotforall.com/streamline-messaging-take-the-load-off-sensors" TargetMode="External"/><Relationship Id="rId4" Type="http://schemas.openxmlformats.org/officeDocument/2006/relationships/hyperlink" Target="https://www.etsi.org/newsroom/magaz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p:txBody>
          <a:bodyPr/>
          <a:lstStyle/>
          <a:p>
            <a:r>
              <a:rPr lang="en-GB" dirty="0"/>
              <a:t>Marcom Report to TP 57</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p:txBody>
          <a:bodyPr/>
          <a:lstStyle/>
          <a:p>
            <a:r>
              <a:rPr lang="en-GB" dirty="0"/>
              <a:t>Bindoo Srivastava</a:t>
            </a:r>
          </a:p>
          <a:p>
            <a:r>
              <a:rPr lang="en-GB" dirty="0"/>
              <a:t>TSDSI</a:t>
            </a:r>
          </a:p>
          <a:p>
            <a:r>
              <a:rPr lang="en-GB" dirty="0"/>
              <a:t>28 November 2022</a:t>
            </a:r>
          </a:p>
          <a:p>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9575357931_0_12"/>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oneM2M in Press</a:t>
            </a:r>
            <a:endParaRPr/>
          </a:p>
        </p:txBody>
      </p:sp>
      <p:graphicFrame>
        <p:nvGraphicFramePr>
          <p:cNvPr id="144" name="Google Shape;144;g19575357931_0_12"/>
          <p:cNvGraphicFramePr/>
          <p:nvPr/>
        </p:nvGraphicFramePr>
        <p:xfrm>
          <a:off x="586301" y="1493838"/>
          <a:ext cx="7677925" cy="2817720"/>
        </p:xfrm>
        <a:graphic>
          <a:graphicData uri="http://schemas.openxmlformats.org/drawingml/2006/table">
            <a:tbl>
              <a:tblPr firstRow="1" bandRow="1">
                <a:noFill/>
              </a:tblPr>
              <a:tblGrid>
                <a:gridCol w="1627725">
                  <a:extLst>
                    <a:ext uri="{9D8B030D-6E8A-4147-A177-3AD203B41FA5}">
                      <a16:colId xmlns:a16="http://schemas.microsoft.com/office/drawing/2014/main" val="20000"/>
                    </a:ext>
                  </a:extLst>
                </a:gridCol>
                <a:gridCol w="6050200">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None/>
                      </a:pPr>
                      <a:endParaRPr sz="1800" b="0" i="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lvl="0" indent="0" algn="l" rtl="0">
                        <a:lnSpc>
                          <a:spcPct val="90000"/>
                        </a:lnSpc>
                        <a:spcBef>
                          <a:spcPts val="0"/>
                        </a:spcBef>
                        <a:spcAft>
                          <a:spcPts val="0"/>
                        </a:spcAft>
                        <a:buClr>
                          <a:schemeClr val="dk2"/>
                        </a:buClr>
                        <a:buSzPts val="1100"/>
                        <a:buFont typeface="Arial"/>
                        <a:buNone/>
                      </a:pPr>
                      <a:r>
                        <a:rPr lang="en-US" sz="1200" i="1">
                          <a:solidFill>
                            <a:srgbClr val="2E2E31"/>
                          </a:solidFill>
                          <a:highlight>
                            <a:srgbClr val="F5F5F6"/>
                          </a:highlight>
                          <a:latin typeface="Arial"/>
                          <a:ea typeface="Arial"/>
                          <a:cs typeface="Arial"/>
                          <a:sym typeface="Arial"/>
                        </a:rPr>
                        <a:t>18 October 2022</a:t>
                      </a:r>
                      <a:endParaRPr sz="1200">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US" sz="1200">
                          <a:solidFill>
                            <a:srgbClr val="B42025"/>
                          </a:solidFill>
                          <a:latin typeface="Arial"/>
                          <a:ea typeface="Arial"/>
                          <a:cs typeface="Arial"/>
                          <a:sym typeface="Arial"/>
                        </a:rPr>
                        <a:t>IOT STANDARDIZATION FOR DIGITAL AND GREEN TRANSFORMATION: SPEAKER PRESENTATIONS FROM ETSI IOT WEEK 2022</a:t>
                      </a:r>
                      <a:endParaRPr sz="1200">
                        <a:solidFill>
                          <a:srgbClr val="B42025"/>
                        </a:solidFill>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200" i="1">
                          <a:solidFill>
                            <a:srgbClr val="2E2E31"/>
                          </a:solidFill>
                          <a:highlight>
                            <a:srgbClr val="F5F5F6"/>
                          </a:highlight>
                          <a:latin typeface="Arial"/>
                          <a:ea typeface="Arial"/>
                          <a:cs typeface="Arial"/>
                          <a:sym typeface="Arial"/>
                        </a:rPr>
                        <a:t>17 October 2022</a:t>
                      </a:r>
                      <a:endParaRPr sz="1200">
                        <a:latin typeface="Open Sans"/>
                        <a:ea typeface="Open Sans"/>
                        <a:cs typeface="Open Sans"/>
                        <a:sym typeface="Open Sans"/>
                      </a:endParaRPr>
                    </a:p>
                  </a:txBody>
                  <a:tcPr marL="91450" marR="91450" marT="45725" marB="45725"/>
                </a:tc>
                <a:tc>
                  <a:txBody>
                    <a:bodyPr/>
                    <a:lstStyle/>
                    <a:p>
                      <a:pPr marL="190500" lvl="0" indent="0" algn="l" rtl="0">
                        <a:lnSpc>
                          <a:spcPct val="120000"/>
                        </a:lnSpc>
                        <a:spcBef>
                          <a:spcPts val="0"/>
                        </a:spcBef>
                        <a:spcAft>
                          <a:spcPts val="400"/>
                        </a:spcAft>
                        <a:buSzPts val="1100"/>
                        <a:buNone/>
                      </a:pPr>
                      <a:r>
                        <a:rPr lang="en-US" sz="1300">
                          <a:solidFill>
                            <a:srgbClr val="3C3E41"/>
                          </a:solidFill>
                          <a:highlight>
                            <a:srgbClr val="F5F5F6"/>
                          </a:highlight>
                          <a:latin typeface="Arial"/>
                          <a:ea typeface="Arial"/>
                          <a:cs typeface="Arial"/>
                          <a:sym typeface="Arial"/>
                        </a:rPr>
                        <a:t>INVITATION FOR oneM2M 8TH INTEROPERABILITY EVENT</a:t>
                      </a:r>
                      <a:endParaRPr sz="1200">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200" i="1">
                          <a:solidFill>
                            <a:srgbClr val="2E2E31"/>
                          </a:solidFill>
                          <a:highlight>
                            <a:srgbClr val="F5F5F6"/>
                          </a:highlight>
                          <a:latin typeface="Arial"/>
                          <a:ea typeface="Arial"/>
                          <a:cs typeface="Arial"/>
                          <a:sym typeface="Arial"/>
                        </a:rPr>
                        <a:t>10 October 2022</a:t>
                      </a:r>
                      <a:endParaRPr sz="1200">
                        <a:latin typeface="Open Sans"/>
                        <a:ea typeface="Open Sans"/>
                        <a:cs typeface="Open Sans"/>
                        <a:sym typeface="Open Sans"/>
                      </a:endParaRPr>
                    </a:p>
                  </a:txBody>
                  <a:tcPr marL="91450" marR="91450" marT="45725" marB="45725"/>
                </a:tc>
                <a:tc>
                  <a:txBody>
                    <a:bodyPr/>
                    <a:lstStyle/>
                    <a:p>
                      <a:pPr marL="190500" lvl="0" indent="0" algn="l" rtl="0">
                        <a:lnSpc>
                          <a:spcPct val="120000"/>
                        </a:lnSpc>
                        <a:spcBef>
                          <a:spcPts val="0"/>
                        </a:spcBef>
                        <a:spcAft>
                          <a:spcPts val="400"/>
                        </a:spcAft>
                        <a:buSzPts val="1100"/>
                        <a:buNone/>
                      </a:pPr>
                      <a:r>
                        <a:rPr lang="en-US" sz="1300">
                          <a:solidFill>
                            <a:srgbClr val="3C3E41"/>
                          </a:solidFill>
                          <a:highlight>
                            <a:srgbClr val="F5F5F6"/>
                          </a:highlight>
                          <a:latin typeface="Arial"/>
                          <a:ea typeface="Arial"/>
                          <a:cs typeface="Arial"/>
                          <a:sym typeface="Arial"/>
                        </a:rPr>
                        <a:t>oneM2M OUTLINES 8 TECHNIQUES FOR SUSTAINABLE IOT</a:t>
                      </a:r>
                      <a:endParaRPr sz="1200">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August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This is how enterprises can protect their IoT devices from cyber threats - BizzBuzz</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July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Internet of Things (IoT) systems involve combinations of connected devices and sensors.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April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IoT technologies provide the building blocks to address sustainability goals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 analysis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11" name="Chart 10">
            <a:extLst>
              <a:ext uri="{FF2B5EF4-FFF2-40B4-BE49-F238E27FC236}">
                <a16:creationId xmlns:a16="http://schemas.microsoft.com/office/drawing/2014/main" id="{57D99038-5D94-CCED-B67F-8D482773097D}"/>
              </a:ext>
            </a:extLst>
          </p:cNvPr>
          <p:cNvGraphicFramePr/>
          <p:nvPr>
            <p:extLst>
              <p:ext uri="{D42A27DB-BD31-4B8C-83A1-F6EECF244321}">
                <p14:modId xmlns:p14="http://schemas.microsoft.com/office/powerpoint/2010/main" val="3405339732"/>
              </p:ext>
            </p:extLst>
          </p:nvPr>
        </p:nvGraphicFramePr>
        <p:xfrm>
          <a:off x="0" y="1173570"/>
          <a:ext cx="5263744" cy="2995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7">
            <a:extLst>
              <a:ext uri="{FF2B5EF4-FFF2-40B4-BE49-F238E27FC236}">
                <a16:creationId xmlns:a16="http://schemas.microsoft.com/office/drawing/2014/main" id="{49AF0ADB-76DD-DD74-E777-29381D7A3C55}"/>
              </a:ext>
            </a:extLst>
          </p:cNvPr>
          <p:cNvGraphicFramePr>
            <a:graphicFrameLocks/>
          </p:cNvGraphicFramePr>
          <p:nvPr>
            <p:extLst>
              <p:ext uri="{D42A27DB-BD31-4B8C-83A1-F6EECF244321}">
                <p14:modId xmlns:p14="http://schemas.microsoft.com/office/powerpoint/2010/main" val="3938389132"/>
              </p:ext>
            </p:extLst>
          </p:nvPr>
        </p:nvGraphicFramePr>
        <p:xfrm>
          <a:off x="4955077" y="3863974"/>
          <a:ext cx="6989736" cy="26289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CE5437C-4CC4-0289-6DAE-5CB46EAFF53D}"/>
              </a:ext>
            </a:extLst>
          </p:cNvPr>
          <p:cNvSpPr txBox="1"/>
          <p:nvPr/>
        </p:nvSpPr>
        <p:spPr>
          <a:xfrm>
            <a:off x="5850544" y="1371598"/>
            <a:ext cx="6094268" cy="307777"/>
          </a:xfrm>
          <a:prstGeom prst="rect">
            <a:avLst/>
          </a:prstGeom>
          <a:noFill/>
        </p:spPr>
        <p:txBody>
          <a:bodyPr wrap="square">
            <a:spAutoFit/>
          </a:bodyPr>
          <a:lstStyle/>
          <a:p>
            <a:pPr algn="ctr" rtl="0">
              <a:defRPr sz="1862" b="0" i="0" u="none" strike="noStrike" kern="1200" spc="0" baseline="0">
                <a:solidFill>
                  <a:srgbClr val="545054">
                    <a:lumMod val="65000"/>
                    <a:lumOff val="35000"/>
                  </a:srgbClr>
                </a:solidFill>
                <a:latin typeface="+mn-lt"/>
                <a:ea typeface="+mn-ea"/>
                <a:cs typeface="+mn-cs"/>
              </a:defRPr>
            </a:pPr>
            <a:r>
              <a:rPr lang="en-IN" sz="1400" b="0" i="0" baseline="0" dirty="0">
                <a:effectLst/>
                <a:latin typeface="Myriad Pro" panose="020B0503030403020204" charset="0"/>
              </a:rPr>
              <a:t>Top 10 countries from where people visited website in Oct’22</a:t>
            </a:r>
            <a:endParaRPr lang="en-IN" dirty="0">
              <a:effectLst/>
              <a:latin typeface="Myriad Pro" panose="020B0503030403020204" charset="0"/>
            </a:endParaRPr>
          </a:p>
        </p:txBody>
      </p:sp>
      <p:graphicFrame>
        <p:nvGraphicFramePr>
          <p:cNvPr id="6" name="Chart 5">
            <a:extLst>
              <a:ext uri="{FF2B5EF4-FFF2-40B4-BE49-F238E27FC236}">
                <a16:creationId xmlns:a16="http://schemas.microsoft.com/office/drawing/2014/main" id="{521026C7-7D21-4A75-A196-98EBC824BAB6}"/>
              </a:ext>
            </a:extLst>
          </p:cNvPr>
          <p:cNvGraphicFramePr>
            <a:graphicFrameLocks/>
          </p:cNvGraphicFramePr>
          <p:nvPr>
            <p:extLst>
              <p:ext uri="{D42A27DB-BD31-4B8C-83A1-F6EECF244321}">
                <p14:modId xmlns:p14="http://schemas.microsoft.com/office/powerpoint/2010/main" val="3755198953"/>
              </p:ext>
            </p:extLst>
          </p:nvPr>
        </p:nvGraphicFramePr>
        <p:xfrm>
          <a:off x="191539" y="4039593"/>
          <a:ext cx="4572000" cy="2606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B7827770-9890-4A0C-A99B-70779178B1AE}"/>
              </a:ext>
            </a:extLst>
          </p:cNvPr>
          <p:cNvGraphicFramePr>
            <a:graphicFrameLocks/>
          </p:cNvGraphicFramePr>
          <p:nvPr>
            <p:extLst>
              <p:ext uri="{D42A27DB-BD31-4B8C-83A1-F6EECF244321}">
                <p14:modId xmlns:p14="http://schemas.microsoft.com/office/powerpoint/2010/main" val="3687721940"/>
              </p:ext>
            </p:extLst>
          </p:nvPr>
        </p:nvGraphicFramePr>
        <p:xfrm>
          <a:off x="5263744" y="1173569"/>
          <a:ext cx="6593560" cy="2866023"/>
        </p:xfrm>
        <a:graphic>
          <a:graphicData uri="http://schemas.openxmlformats.org/drawingml/2006/chart">
            <c:chart xmlns:c="http://schemas.openxmlformats.org/drawingml/2006/chart" xmlns:r="http://schemas.openxmlformats.org/officeDocument/2006/relationships" r:id="rId5"/>
          </a:graphicData>
        </a:graphic>
      </p:graphicFrame>
      <p:cxnSp>
        <p:nvCxnSpPr>
          <p:cNvPr id="13" name="Straight Arrow Connector 12">
            <a:extLst>
              <a:ext uri="{FF2B5EF4-FFF2-40B4-BE49-F238E27FC236}">
                <a16:creationId xmlns:a16="http://schemas.microsoft.com/office/drawing/2014/main" id="{997CDF38-B2E3-0F77-DE0F-6AAE356F8288}"/>
              </a:ext>
            </a:extLst>
          </p:cNvPr>
          <p:cNvCxnSpPr/>
          <p:nvPr/>
        </p:nvCxnSpPr>
        <p:spPr>
          <a:xfrm>
            <a:off x="11206480" y="2804160"/>
            <a:ext cx="193040" cy="487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5C9F637-7213-2089-BA38-BD9907F7157D}"/>
              </a:ext>
            </a:extLst>
          </p:cNvPr>
          <p:cNvSpPr/>
          <p:nvPr/>
        </p:nvSpPr>
        <p:spPr>
          <a:xfrm>
            <a:off x="9618172" y="2092960"/>
            <a:ext cx="2336800" cy="719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Netherlands for 1</a:t>
            </a:r>
            <a:r>
              <a:rPr lang="en-IN" baseline="30000" dirty="0"/>
              <a:t>st</a:t>
            </a:r>
            <a:r>
              <a:rPr lang="en-IN" dirty="0"/>
              <a:t> time</a:t>
            </a:r>
          </a:p>
        </p:txBody>
      </p:sp>
    </p:spTree>
    <p:extLst>
      <p:ext uri="{BB962C8B-B14F-4D97-AF65-F5344CB8AC3E}">
        <p14:creationId xmlns:p14="http://schemas.microsoft.com/office/powerpoint/2010/main" val="317578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4" name="Content Placeholder 11">
            <a:extLst>
              <a:ext uri="{FF2B5EF4-FFF2-40B4-BE49-F238E27FC236}">
                <a16:creationId xmlns:a16="http://schemas.microsoft.com/office/drawing/2014/main" id="{C6826DA7-F0D7-A298-7DC3-0D71CDB10FDF}"/>
              </a:ext>
            </a:extLst>
          </p:cNvPr>
          <p:cNvGraphicFramePr>
            <a:graphicFrameLocks/>
          </p:cNvGraphicFramePr>
          <p:nvPr>
            <p:extLst>
              <p:ext uri="{D42A27DB-BD31-4B8C-83A1-F6EECF244321}">
                <p14:modId xmlns:p14="http://schemas.microsoft.com/office/powerpoint/2010/main" val="2734857309"/>
              </p:ext>
            </p:extLst>
          </p:nvPr>
        </p:nvGraphicFramePr>
        <p:xfrm>
          <a:off x="1" y="1173570"/>
          <a:ext cx="5891644" cy="5319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EB130288-6F1E-4400-8080-A9BDAAE3A243}"/>
              </a:ext>
            </a:extLst>
          </p:cNvPr>
          <p:cNvGraphicFramePr>
            <a:graphicFrameLocks/>
          </p:cNvGraphicFramePr>
          <p:nvPr>
            <p:extLst>
              <p:ext uri="{D42A27DB-BD31-4B8C-83A1-F6EECF244321}">
                <p14:modId xmlns:p14="http://schemas.microsoft.com/office/powerpoint/2010/main" val="4123315575"/>
              </p:ext>
            </p:extLst>
          </p:nvPr>
        </p:nvGraphicFramePr>
        <p:xfrm>
          <a:off x="5750561" y="1270781"/>
          <a:ext cx="6146800" cy="522945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E2161D2F-E0F2-0658-A719-C944C55CB4EB}"/>
              </a:ext>
            </a:extLst>
          </p:cNvPr>
          <p:cNvSpPr txBox="1"/>
          <p:nvPr/>
        </p:nvSpPr>
        <p:spPr>
          <a:xfrm>
            <a:off x="10893134" y="3885507"/>
            <a:ext cx="1298865" cy="1015663"/>
          </a:xfrm>
          <a:prstGeom prst="rect">
            <a:avLst/>
          </a:prstGeom>
          <a:noFill/>
        </p:spPr>
        <p:txBody>
          <a:bodyPr wrap="square">
            <a:spAutoFit/>
          </a:bodyPr>
          <a:lstStyle/>
          <a:p>
            <a:pPr algn="ctr" rtl="0">
              <a:defRPr sz="1400" b="0" i="0" u="none" strike="noStrike" kern="1200" spc="0" baseline="0">
                <a:solidFill>
                  <a:srgbClr val="545054">
                    <a:lumMod val="65000"/>
                    <a:lumOff val="35000"/>
                  </a:srgbClr>
                </a:solidFill>
                <a:latin typeface="Myriad Pro" panose="020B0503030403020204" charset="0"/>
                <a:ea typeface="+mn-ea"/>
                <a:cs typeface="+mn-cs"/>
              </a:defRPr>
            </a:pPr>
            <a:r>
              <a:rPr lang="en-IN" sz="1200" dirty="0">
                <a:latin typeface="Myriad Pro" panose="020B0503030403020204" charset="0"/>
              </a:rPr>
              <a:t>oneM2M – Top ten viewed pages in Oct’22</a:t>
            </a:r>
          </a:p>
          <a:p>
            <a:pPr algn="ctr" rtl="0">
              <a:defRPr sz="1400" b="0" i="0" u="none" strike="noStrike" kern="1200" spc="0" baseline="0">
                <a:solidFill>
                  <a:srgbClr val="545054">
                    <a:lumMod val="65000"/>
                    <a:lumOff val="35000"/>
                  </a:srgbClr>
                </a:solidFill>
                <a:latin typeface="Myriad Pro" panose="020B0503030403020204" charset="0"/>
                <a:ea typeface="+mn-ea"/>
                <a:cs typeface="+mn-cs"/>
              </a:defRPr>
            </a:pPr>
            <a:r>
              <a:rPr lang="en-IN" sz="1200" dirty="0">
                <a:latin typeface="Myriad Pro" panose="020B0503030403020204" charset="0"/>
              </a:rPr>
              <a:t>Total page views in Oct’22 = 6968</a:t>
            </a:r>
          </a:p>
        </p:txBody>
      </p:sp>
    </p:spTree>
    <p:extLst>
      <p:ext uri="{BB962C8B-B14F-4D97-AF65-F5344CB8AC3E}">
        <p14:creationId xmlns:p14="http://schemas.microsoft.com/office/powerpoint/2010/main" val="2896884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lstStyle/>
          <a:p>
            <a:r>
              <a:rPr lang="en-IN" sz="4400" dirty="0"/>
              <a:t>Website - Visits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7" name="Content Placeholder 7">
            <a:extLst>
              <a:ext uri="{FF2B5EF4-FFF2-40B4-BE49-F238E27FC236}">
                <a16:creationId xmlns:a16="http://schemas.microsoft.com/office/drawing/2014/main" id="{556381A7-5561-7DE1-29B6-E5EEC694FCC8}"/>
              </a:ext>
            </a:extLst>
          </p:cNvPr>
          <p:cNvGraphicFramePr>
            <a:graphicFrameLocks noGrp="1"/>
          </p:cNvGraphicFramePr>
          <p:nvPr>
            <p:ph idx="1"/>
            <p:extLst>
              <p:ext uri="{D42A27DB-BD31-4B8C-83A1-F6EECF244321}">
                <p14:modId xmlns:p14="http://schemas.microsoft.com/office/powerpoint/2010/main" val="1966288293"/>
              </p:ext>
            </p:extLst>
          </p:nvPr>
        </p:nvGraphicFramePr>
        <p:xfrm>
          <a:off x="133489" y="1239043"/>
          <a:ext cx="3276138" cy="2744021"/>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B5BBBB51-5AE5-0DDC-0465-C22A4CCBCBE8}"/>
              </a:ext>
            </a:extLst>
          </p:cNvPr>
          <p:cNvCxnSpPr>
            <a:cxnSpLocks/>
          </p:cNvCxnSpPr>
          <p:nvPr/>
        </p:nvCxnSpPr>
        <p:spPr>
          <a:xfrm>
            <a:off x="3456122" y="1173570"/>
            <a:ext cx="0" cy="531930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Google Shape;155;p10">
            <a:extLst>
              <a:ext uri="{FF2B5EF4-FFF2-40B4-BE49-F238E27FC236}">
                <a16:creationId xmlns:a16="http://schemas.microsoft.com/office/drawing/2014/main" id="{F942B765-E01F-9FCB-49BE-20C680A48204}"/>
              </a:ext>
            </a:extLst>
          </p:cNvPr>
          <p:cNvGraphicFramePr/>
          <p:nvPr>
            <p:extLst>
              <p:ext uri="{D42A27DB-BD31-4B8C-83A1-F6EECF244321}">
                <p14:modId xmlns:p14="http://schemas.microsoft.com/office/powerpoint/2010/main" val="4124871961"/>
              </p:ext>
            </p:extLst>
          </p:nvPr>
        </p:nvGraphicFramePr>
        <p:xfrm>
          <a:off x="3367198" y="1239043"/>
          <a:ext cx="8740827" cy="4438906"/>
        </p:xfrm>
        <a:graphic>
          <a:graphicData uri="http://schemas.openxmlformats.org/drawingml/2006/chart">
            <c:chart xmlns:c="http://schemas.openxmlformats.org/drawingml/2006/chart" xmlns:r="http://schemas.openxmlformats.org/officeDocument/2006/relationships" r:id="rId4"/>
          </a:graphicData>
        </a:graphic>
      </p:graphicFrame>
      <p:sp>
        <p:nvSpPr>
          <p:cNvPr id="10" name="Google Shape;157;p10">
            <a:extLst>
              <a:ext uri="{FF2B5EF4-FFF2-40B4-BE49-F238E27FC236}">
                <a16:creationId xmlns:a16="http://schemas.microsoft.com/office/drawing/2014/main" id="{71082327-DFC4-265A-F87A-9421EDB5A4B3}"/>
              </a:ext>
            </a:extLst>
          </p:cNvPr>
          <p:cNvSpPr txBox="1"/>
          <p:nvPr/>
        </p:nvSpPr>
        <p:spPr>
          <a:xfrm>
            <a:off x="6053571" y="6118444"/>
            <a:ext cx="4252051" cy="378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62" b="0" i="0" u="none" strike="noStrike" dirty="0">
                <a:solidFill>
                  <a:schemeClr val="dk2"/>
                </a:solidFill>
                <a:latin typeface="Myriad Pro" panose="020B0503030403020204"/>
                <a:ea typeface="Open Sans"/>
                <a:cs typeface="Open Sans"/>
                <a:sym typeface="Open Sans"/>
              </a:rPr>
              <a:t>#Viewpoints published every month</a:t>
            </a:r>
            <a:endParaRPr dirty="0">
              <a:latin typeface="Myriad Pro" panose="020B0503030403020204"/>
            </a:endParaRPr>
          </a:p>
        </p:txBody>
      </p:sp>
      <p:graphicFrame>
        <p:nvGraphicFramePr>
          <p:cNvPr id="11" name="Google Shape;156;p10">
            <a:extLst>
              <a:ext uri="{FF2B5EF4-FFF2-40B4-BE49-F238E27FC236}">
                <a16:creationId xmlns:a16="http://schemas.microsoft.com/office/drawing/2014/main" id="{95090D6C-E1E7-EF54-8E3C-2E3C129E5F25}"/>
              </a:ext>
            </a:extLst>
          </p:cNvPr>
          <p:cNvGraphicFramePr/>
          <p:nvPr>
            <p:extLst>
              <p:ext uri="{D42A27DB-BD31-4B8C-83A1-F6EECF244321}">
                <p14:modId xmlns:p14="http://schemas.microsoft.com/office/powerpoint/2010/main" val="2663435906"/>
              </p:ext>
            </p:extLst>
          </p:nvPr>
        </p:nvGraphicFramePr>
        <p:xfrm>
          <a:off x="4064624" y="5677950"/>
          <a:ext cx="7924173" cy="365770"/>
        </p:xfrm>
        <a:graphic>
          <a:graphicData uri="http://schemas.openxmlformats.org/drawingml/2006/table">
            <a:tbl>
              <a:tblPr firstRow="1" bandRow="1">
                <a:noFill/>
              </a:tblPr>
              <a:tblGrid>
                <a:gridCol w="649616">
                  <a:extLst>
                    <a:ext uri="{9D8B030D-6E8A-4147-A177-3AD203B41FA5}">
                      <a16:colId xmlns:a16="http://schemas.microsoft.com/office/drawing/2014/main" val="20007"/>
                    </a:ext>
                  </a:extLst>
                </a:gridCol>
                <a:gridCol w="797245">
                  <a:extLst>
                    <a:ext uri="{9D8B030D-6E8A-4147-A177-3AD203B41FA5}">
                      <a16:colId xmlns:a16="http://schemas.microsoft.com/office/drawing/2014/main" val="20008"/>
                    </a:ext>
                  </a:extLst>
                </a:gridCol>
                <a:gridCol w="868995">
                  <a:extLst>
                    <a:ext uri="{9D8B030D-6E8A-4147-A177-3AD203B41FA5}">
                      <a16:colId xmlns:a16="http://schemas.microsoft.com/office/drawing/2014/main" val="20009"/>
                    </a:ext>
                  </a:extLst>
                </a:gridCol>
                <a:gridCol w="792480">
                  <a:extLst>
                    <a:ext uri="{9D8B030D-6E8A-4147-A177-3AD203B41FA5}">
                      <a16:colId xmlns:a16="http://schemas.microsoft.com/office/drawing/2014/main" val="20010"/>
                    </a:ext>
                  </a:extLst>
                </a:gridCol>
                <a:gridCol w="833120">
                  <a:extLst>
                    <a:ext uri="{9D8B030D-6E8A-4147-A177-3AD203B41FA5}">
                      <a16:colId xmlns:a16="http://schemas.microsoft.com/office/drawing/2014/main" val="20011"/>
                    </a:ext>
                  </a:extLst>
                </a:gridCol>
                <a:gridCol w="833120">
                  <a:extLst>
                    <a:ext uri="{9D8B030D-6E8A-4147-A177-3AD203B41FA5}">
                      <a16:colId xmlns:a16="http://schemas.microsoft.com/office/drawing/2014/main" val="883930877"/>
                    </a:ext>
                  </a:extLst>
                </a:gridCol>
                <a:gridCol w="772160">
                  <a:extLst>
                    <a:ext uri="{9D8B030D-6E8A-4147-A177-3AD203B41FA5}">
                      <a16:colId xmlns:a16="http://schemas.microsoft.com/office/drawing/2014/main" val="3861565536"/>
                    </a:ext>
                  </a:extLst>
                </a:gridCol>
                <a:gridCol w="843280">
                  <a:extLst>
                    <a:ext uri="{9D8B030D-6E8A-4147-A177-3AD203B41FA5}">
                      <a16:colId xmlns:a16="http://schemas.microsoft.com/office/drawing/2014/main" val="4167163782"/>
                    </a:ext>
                  </a:extLst>
                </a:gridCol>
                <a:gridCol w="890036">
                  <a:extLst>
                    <a:ext uri="{9D8B030D-6E8A-4147-A177-3AD203B41FA5}">
                      <a16:colId xmlns:a16="http://schemas.microsoft.com/office/drawing/2014/main" val="4173847677"/>
                    </a:ext>
                  </a:extLst>
                </a:gridCol>
                <a:gridCol w="644121">
                  <a:extLst>
                    <a:ext uri="{9D8B030D-6E8A-4147-A177-3AD203B41FA5}">
                      <a16:colId xmlns:a16="http://schemas.microsoft.com/office/drawing/2014/main" val="2912805261"/>
                    </a:ext>
                  </a:extLst>
                </a:gridCol>
              </a:tblGrid>
              <a:tr h="320775">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0</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2</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sz="1800"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sz="1800" b="1" dirty="0">
                          <a:solidFill>
                            <a:schemeClr val="bg1"/>
                          </a:solidFill>
                          <a:latin typeface="Myriad Pro" panose="020B0503030403020204"/>
                        </a:rPr>
                        <a:t>1</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2</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1</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0</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2</a:t>
                      </a:r>
                      <a:endParaRPr b="1" dirty="0">
                        <a:solidFill>
                          <a:schemeClr val="bg1"/>
                        </a:solidFill>
                        <a:latin typeface="Myriad Pro" panose="020B0503030403020204"/>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n-IN" b="1" dirty="0">
                          <a:solidFill>
                            <a:schemeClr val="bg1"/>
                          </a:solidFill>
                          <a:latin typeface="Myriad Pro" panose="020B0503030403020204"/>
                        </a:rPr>
                        <a:t>1</a:t>
                      </a:r>
                      <a:endParaRPr b="1" dirty="0">
                        <a:solidFill>
                          <a:schemeClr val="bg1"/>
                        </a:solidFill>
                        <a:latin typeface="Myriad Pro" panose="020B0503030403020204"/>
                      </a:endParaRPr>
                    </a:p>
                  </a:txBody>
                  <a:tcPr marL="91450" marR="91450" marT="45725" marB="45725">
                    <a:solidFill>
                      <a:schemeClr val="accent1"/>
                    </a:solidFill>
                  </a:tcPr>
                </a:tc>
                <a:extLst>
                  <a:ext uri="{0D108BD9-81ED-4DB2-BD59-A6C34878D82A}">
                    <a16:rowId xmlns:a16="http://schemas.microsoft.com/office/drawing/2014/main" val="10000"/>
                  </a:ext>
                </a:extLst>
              </a:tr>
            </a:tbl>
          </a:graphicData>
        </a:graphic>
      </p:graphicFrame>
      <p:graphicFrame>
        <p:nvGraphicFramePr>
          <p:cNvPr id="2" name="Table 1">
            <a:extLst>
              <a:ext uri="{FF2B5EF4-FFF2-40B4-BE49-F238E27FC236}">
                <a16:creationId xmlns:a16="http://schemas.microsoft.com/office/drawing/2014/main" id="{19F43B29-98F9-C5AA-6315-CDB76F4531C2}"/>
              </a:ext>
            </a:extLst>
          </p:cNvPr>
          <p:cNvGraphicFramePr>
            <a:graphicFrameLocks noGrp="1"/>
          </p:cNvGraphicFramePr>
          <p:nvPr>
            <p:extLst>
              <p:ext uri="{D42A27DB-BD31-4B8C-83A1-F6EECF244321}">
                <p14:modId xmlns:p14="http://schemas.microsoft.com/office/powerpoint/2010/main" val="1669795307"/>
              </p:ext>
            </p:extLst>
          </p:nvPr>
        </p:nvGraphicFramePr>
        <p:xfrm>
          <a:off x="83973" y="4664075"/>
          <a:ext cx="3372148" cy="1828800"/>
        </p:xfrm>
        <a:graphic>
          <a:graphicData uri="http://schemas.openxmlformats.org/drawingml/2006/table">
            <a:tbl>
              <a:tblPr>
                <a:tableStyleId>{5C22544A-7EE6-4342-B048-85BDC9FD1C3A}</a:tableStyleId>
              </a:tblPr>
              <a:tblGrid>
                <a:gridCol w="2045401">
                  <a:extLst>
                    <a:ext uri="{9D8B030D-6E8A-4147-A177-3AD203B41FA5}">
                      <a16:colId xmlns:a16="http://schemas.microsoft.com/office/drawing/2014/main" val="1640993024"/>
                    </a:ext>
                  </a:extLst>
                </a:gridCol>
                <a:gridCol w="1326747">
                  <a:extLst>
                    <a:ext uri="{9D8B030D-6E8A-4147-A177-3AD203B41FA5}">
                      <a16:colId xmlns:a16="http://schemas.microsoft.com/office/drawing/2014/main" val="19117615"/>
                    </a:ext>
                  </a:extLst>
                </a:gridCol>
              </a:tblGrid>
              <a:tr h="303475">
                <a:tc>
                  <a:txBody>
                    <a:bodyPr/>
                    <a:lstStyle/>
                    <a:p>
                      <a:pPr algn="r" fontAlgn="b"/>
                      <a:r>
                        <a:rPr lang="en-IN" sz="2000" u="none" strike="noStrike" dirty="0">
                          <a:effectLst/>
                          <a:latin typeface="Myanmar Text" panose="020B0502040204020203" pitchFamily="34" charset="0"/>
                          <a:cs typeface="Myanmar Text" panose="020B0502040204020203" pitchFamily="34" charset="0"/>
                        </a:rPr>
                        <a:t>Sep-22</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l" fontAlgn="b"/>
                      <a:r>
                        <a:rPr lang="en-IN" sz="2000" u="none" strike="noStrike" dirty="0">
                          <a:effectLst/>
                          <a:latin typeface="Myanmar Text" panose="020B0502040204020203" pitchFamily="34" charset="0"/>
                          <a:cs typeface="Myanmar Text" panose="020B0502040204020203" pitchFamily="34" charset="0"/>
                        </a:rPr>
                        <a:t> </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3632743458"/>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 </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l" fontAlgn="b"/>
                      <a:r>
                        <a:rPr lang="en-IN" sz="2000" u="none" strike="noStrike" dirty="0">
                          <a:effectLst/>
                          <a:latin typeface="Myanmar Text" panose="020B0502040204020203" pitchFamily="34" charset="0"/>
                          <a:cs typeface="Myanmar Text" panose="020B0502040204020203" pitchFamily="34" charset="0"/>
                        </a:rPr>
                        <a:t> </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1232325761"/>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Organic search</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817</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3601678582"/>
                  </a:ext>
                </a:extLst>
              </a:tr>
              <a:tr h="303475">
                <a:tc>
                  <a:txBody>
                    <a:bodyPr/>
                    <a:lstStyle/>
                    <a:p>
                      <a:pPr algn="l" fontAlgn="b"/>
                      <a:r>
                        <a:rPr lang="en-IN" sz="2000" u="none" strike="noStrike" dirty="0">
                          <a:effectLst/>
                          <a:latin typeface="Myanmar Text" panose="020B0502040204020203" pitchFamily="34" charset="0"/>
                          <a:cs typeface="Myanmar Text" panose="020B0502040204020203" pitchFamily="34" charset="0"/>
                        </a:rPr>
                        <a:t>Direct</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589</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1003808501"/>
                  </a:ext>
                </a:extLst>
              </a:tr>
              <a:tr h="303475">
                <a:tc>
                  <a:txBody>
                    <a:bodyPr/>
                    <a:lstStyle/>
                    <a:p>
                      <a:pPr algn="l" fontAlgn="b"/>
                      <a:r>
                        <a:rPr lang="en-IN" sz="2000" u="none" strike="noStrike">
                          <a:effectLst/>
                          <a:latin typeface="Myanmar Text" panose="020B0502040204020203" pitchFamily="34" charset="0"/>
                          <a:cs typeface="Myanmar Text" panose="020B0502040204020203" pitchFamily="34" charset="0"/>
                        </a:rPr>
                        <a:t>Referral</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u="none" strike="noStrike" dirty="0">
                          <a:effectLst/>
                          <a:latin typeface="Myanmar Text" panose="020B0502040204020203" pitchFamily="34" charset="0"/>
                          <a:cs typeface="Myanmar Text" panose="020B0502040204020203" pitchFamily="34" charset="0"/>
                        </a:rPr>
                        <a:t>52</a:t>
                      </a:r>
                      <a:endParaRPr lang="en-IN" sz="2000" b="0" i="0" u="none" strike="noStrike" dirty="0">
                        <a:solidFill>
                          <a:srgbClr val="000000"/>
                        </a:solidFill>
                        <a:effectLst/>
                        <a:latin typeface="Myanmar Text" panose="020B0502040204020203" pitchFamily="34" charset="0"/>
                        <a:cs typeface="Myanmar Text" panose="020B0502040204020203" pitchFamily="34" charset="0"/>
                      </a:endParaRPr>
                    </a:p>
                  </a:txBody>
                  <a:tcPr marL="0" marR="0" marT="0" marB="0" anchor="b"/>
                </a:tc>
                <a:extLst>
                  <a:ext uri="{0D108BD9-81ED-4DB2-BD59-A6C34878D82A}">
                    <a16:rowId xmlns:a16="http://schemas.microsoft.com/office/drawing/2014/main" val="2258315234"/>
                  </a:ext>
                </a:extLst>
              </a:tr>
              <a:tr h="303475">
                <a:tc>
                  <a:txBody>
                    <a:bodyPr/>
                    <a:lstStyle/>
                    <a:p>
                      <a:pPr algn="l" fontAlgn="b"/>
                      <a:r>
                        <a:rPr lang="en-IN" sz="2000" u="none" strike="noStrike">
                          <a:effectLst/>
                          <a:latin typeface="Myanmar Text" panose="020B0502040204020203" pitchFamily="34" charset="0"/>
                          <a:cs typeface="Myanmar Text" panose="020B0502040204020203" pitchFamily="34" charset="0"/>
                        </a:rPr>
                        <a:t>Social</a:t>
                      </a:r>
                      <a:endParaRPr lang="en-IN" sz="2000" b="0" i="0" u="none" strike="noStrike">
                        <a:solidFill>
                          <a:srgbClr val="000000"/>
                        </a:solidFill>
                        <a:effectLst/>
                        <a:latin typeface="Myanmar Text" panose="020B0502040204020203" pitchFamily="34" charset="0"/>
                        <a:cs typeface="Myanmar Text" panose="020B0502040204020203" pitchFamily="34" charset="0"/>
                      </a:endParaRPr>
                    </a:p>
                  </a:txBody>
                  <a:tcPr marL="0" marR="0" marT="0" marB="0" anchor="b"/>
                </a:tc>
                <a:tc>
                  <a:txBody>
                    <a:bodyPr/>
                    <a:lstStyle/>
                    <a:p>
                      <a:pPr algn="r" fontAlgn="b"/>
                      <a:r>
                        <a:rPr lang="en-IN" sz="2000" b="0" i="0" u="none" strike="noStrike" dirty="0">
                          <a:solidFill>
                            <a:srgbClr val="000000"/>
                          </a:solidFill>
                          <a:effectLst/>
                          <a:latin typeface="Myanmar Text" panose="020B0502040204020203" pitchFamily="34" charset="0"/>
                          <a:cs typeface="Myanmar Text" panose="020B0502040204020203" pitchFamily="34" charset="0"/>
                        </a:rPr>
                        <a:t>32</a:t>
                      </a:r>
                    </a:p>
                  </a:txBody>
                  <a:tcPr marL="0" marR="0" marT="0" marB="0" anchor="b"/>
                </a:tc>
                <a:extLst>
                  <a:ext uri="{0D108BD9-81ED-4DB2-BD59-A6C34878D82A}">
                    <a16:rowId xmlns:a16="http://schemas.microsoft.com/office/drawing/2014/main" val="1489220670"/>
                  </a:ext>
                </a:extLst>
              </a:tr>
            </a:tbl>
          </a:graphicData>
        </a:graphic>
      </p:graphicFrame>
      <p:sp>
        <p:nvSpPr>
          <p:cNvPr id="4" name="TextBox 3">
            <a:extLst>
              <a:ext uri="{FF2B5EF4-FFF2-40B4-BE49-F238E27FC236}">
                <a16:creationId xmlns:a16="http://schemas.microsoft.com/office/drawing/2014/main" id="{ADBF8546-67D1-B541-E2E4-B96E307D6E77}"/>
              </a:ext>
            </a:extLst>
          </p:cNvPr>
          <p:cNvSpPr txBox="1"/>
          <p:nvPr/>
        </p:nvSpPr>
        <p:spPr>
          <a:xfrm>
            <a:off x="-22823" y="3999099"/>
            <a:ext cx="3496817" cy="665439"/>
          </a:xfrm>
          <a:prstGeom prst="rect">
            <a:avLst/>
          </a:prstGeom>
          <a:noFill/>
        </p:spPr>
        <p:txBody>
          <a:bodyPr wrap="square">
            <a:spAutoFit/>
          </a:bodyPr>
          <a:lstStyle/>
          <a:p>
            <a:r>
              <a:rPr lang="en-US" sz="1862" dirty="0">
                <a:solidFill>
                  <a:srgbClr val="545054">
                    <a:lumMod val="65000"/>
                    <a:lumOff val="35000"/>
                  </a:srgbClr>
                </a:solidFill>
                <a:latin typeface="Myriad Pro" panose="020B0503030403020204" charset="0"/>
              </a:rPr>
              <a:t>Where do visits come from (monthly): </a:t>
            </a:r>
            <a:endParaRPr lang="en-IN" sz="1862" dirty="0">
              <a:solidFill>
                <a:srgbClr val="545054">
                  <a:lumMod val="65000"/>
                  <a:lumOff val="35000"/>
                </a:srgbClr>
              </a:solidFill>
              <a:latin typeface="Myriad Pro" panose="020B0503030403020204" charset="0"/>
            </a:endParaRPr>
          </a:p>
        </p:txBody>
      </p:sp>
    </p:spTree>
    <p:extLst>
      <p:ext uri="{BB962C8B-B14F-4D97-AF65-F5344CB8AC3E}">
        <p14:creationId xmlns:p14="http://schemas.microsoft.com/office/powerpoint/2010/main" val="66695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Reference Slides</a:t>
            </a:r>
          </a:p>
        </p:txBody>
      </p:sp>
    </p:spTree>
    <p:extLst>
      <p:ext uri="{BB962C8B-B14F-4D97-AF65-F5344CB8AC3E}">
        <p14:creationId xmlns:p14="http://schemas.microsoft.com/office/powerpoint/2010/main" val="2734964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800A-72B0-471B-A678-EBB803A3CAEA}"/>
              </a:ext>
            </a:extLst>
          </p:cNvPr>
          <p:cNvSpPr>
            <a:spLocks noGrp="1"/>
          </p:cNvSpPr>
          <p:nvPr>
            <p:ph type="title"/>
          </p:nvPr>
        </p:nvSpPr>
        <p:spPr>
          <a:xfrm>
            <a:off x="340964" y="123986"/>
            <a:ext cx="8750274" cy="1328554"/>
          </a:xfrm>
        </p:spPr>
        <p:txBody>
          <a:bodyPr>
            <a:normAutofit/>
          </a:bodyPr>
          <a:lstStyle/>
          <a:p>
            <a:r>
              <a:rPr lang="en-US" sz="3600" dirty="0"/>
              <a:t>MARCOM Approach </a:t>
            </a:r>
            <a:endParaRPr lang="en-IN" sz="3600" dirty="0"/>
          </a:p>
        </p:txBody>
      </p:sp>
      <p:sp>
        <p:nvSpPr>
          <p:cNvPr id="8" name="Content Placeholder 2">
            <a:extLst>
              <a:ext uri="{FF2B5EF4-FFF2-40B4-BE49-F238E27FC236}">
                <a16:creationId xmlns:a16="http://schemas.microsoft.com/office/drawing/2014/main" id="{80DC3D57-6F2B-7BA2-756D-25D25D327F66}"/>
              </a:ext>
            </a:extLst>
          </p:cNvPr>
          <p:cNvSpPr>
            <a:spLocks noGrp="1"/>
          </p:cNvSpPr>
          <p:nvPr>
            <p:ph idx="1"/>
          </p:nvPr>
        </p:nvSpPr>
        <p:spPr>
          <a:xfrm>
            <a:off x="334696" y="1173570"/>
            <a:ext cx="10697098" cy="5129576"/>
          </a:xfrm>
        </p:spPr>
        <p:txBody>
          <a:bodyPr>
            <a:normAutofit lnSpcReduction="10000"/>
          </a:bodyPr>
          <a:lstStyle/>
          <a:p>
            <a:pPr marL="0" indent="0">
              <a:buNone/>
            </a:pPr>
            <a:r>
              <a:rPr lang="en-GB" sz="2300" b="1" dirty="0">
                <a:latin typeface="Myriad Pro" panose="020B0503030403020204" charset="0"/>
              </a:rPr>
              <a:t>MARCOM Goals </a:t>
            </a:r>
          </a:p>
          <a:p>
            <a:pPr marL="342900" lvl="0" indent="-342900">
              <a:lnSpc>
                <a:spcPct val="107000"/>
              </a:lnSpc>
              <a:buFont typeface="Symbol" panose="05050102010706020507" pitchFamily="18" charset="2"/>
              <a:buChar char=""/>
            </a:pPr>
            <a:r>
              <a:rPr lang="en-GB" sz="2300" dirty="0">
                <a:latin typeface="Myriad Pro" panose="020B0503030403020204" charset="0"/>
              </a:rPr>
              <a:t>Provide sustained Market Visibility for oneM2M; </a:t>
            </a:r>
            <a:endParaRPr lang="en-IN" sz="2300" dirty="0">
              <a:latin typeface="Myriad Pro" panose="020B0503030403020204" charset="0"/>
            </a:endParaRPr>
          </a:p>
          <a:p>
            <a:pPr marL="342900" lvl="0" indent="-342900">
              <a:lnSpc>
                <a:spcPct val="107000"/>
              </a:lnSpc>
              <a:buFont typeface="Symbol" panose="05050102010706020507" pitchFamily="18" charset="2"/>
              <a:buChar char=""/>
            </a:pPr>
            <a:r>
              <a:rPr lang="en-GB" sz="2300" dirty="0">
                <a:latin typeface="Myriad Pro" panose="020B0503030403020204" charset="0"/>
              </a:rPr>
              <a:t>to increase the understanding of oneM2M both as a technical standard and as an organization for developing and maintaining a standardization roadmap; and, </a:t>
            </a:r>
            <a:endParaRPr lang="en-IN" sz="2300" dirty="0">
              <a:latin typeface="Myriad Pro" panose="020B0503030403020204" charset="0"/>
            </a:endParaRPr>
          </a:p>
          <a:p>
            <a:pPr marL="342900" lvl="0" indent="-342900">
              <a:lnSpc>
                <a:spcPct val="107000"/>
              </a:lnSpc>
              <a:buFont typeface="Symbol" panose="05050102010706020507" pitchFamily="18" charset="2"/>
              <a:buChar char=""/>
            </a:pPr>
            <a:r>
              <a:rPr lang="en-GB" sz="2300" dirty="0">
                <a:latin typeface="Myriad Pro" panose="020B0503030403020204" charset="0"/>
              </a:rPr>
              <a:t>develop the market for oneM2M solutions.</a:t>
            </a:r>
            <a:endParaRPr lang="en-IN" sz="2300" dirty="0">
              <a:latin typeface="Myriad Pro" panose="020B0503030403020204" charset="0"/>
            </a:endParaRPr>
          </a:p>
          <a:p>
            <a:pPr marL="0" indent="0">
              <a:buNone/>
            </a:pPr>
            <a:endParaRPr lang="en-IN" sz="2300" dirty="0">
              <a:latin typeface="Myriad Pro" panose="020B0503030403020204" charset="0"/>
              <a:ea typeface="Calibri" panose="020F0502020204030204" pitchFamily="34" charset="0"/>
            </a:endParaRPr>
          </a:p>
          <a:p>
            <a:pPr marL="0" indent="0">
              <a:buNone/>
            </a:pPr>
            <a:r>
              <a:rPr lang="en-IN" sz="2300" b="1" dirty="0">
                <a:latin typeface="Myriad Pro" panose="020B0503030403020204" charset="0"/>
                <a:ea typeface="Calibri" panose="020F0502020204030204" pitchFamily="34" charset="0"/>
              </a:rPr>
              <a:t>Approach</a:t>
            </a:r>
          </a:p>
          <a:p>
            <a:r>
              <a:rPr lang="en-IN" sz="2300" dirty="0">
                <a:latin typeface="Myriad Pro" panose="020B0503030403020204" charset="0"/>
                <a:ea typeface="Calibri" panose="020F0502020204030204" pitchFamily="34" charset="0"/>
              </a:rPr>
              <a:t>Global (oneM2M level), Partner level and Regional activities</a:t>
            </a:r>
          </a:p>
          <a:p>
            <a:r>
              <a:rPr lang="en-IN" sz="2300" dirty="0">
                <a:latin typeface="Myriad Pro" panose="020B0503030403020204" charset="0"/>
                <a:ea typeface="Calibri" panose="020F0502020204030204" pitchFamily="34" charset="0"/>
              </a:rPr>
              <a:t>Articles &amp; Speaking Opportunities in targeted journals/periodicals and Events</a:t>
            </a:r>
          </a:p>
          <a:p>
            <a:r>
              <a:rPr lang="en-IN" sz="2300" dirty="0">
                <a:latin typeface="Myriad Pro" panose="020B0503030403020204" charset="0"/>
                <a:ea typeface="Calibri" panose="020F0502020204030204" pitchFamily="34" charset="0"/>
              </a:rPr>
              <a:t>Support development of collateral for Developers</a:t>
            </a:r>
          </a:p>
          <a:p>
            <a:pPr marL="0" indent="0">
              <a:buNone/>
            </a:pPr>
            <a:endParaRPr lang="en-IN" sz="2300" dirty="0">
              <a:latin typeface="Myriad Pro" panose="020B0503030403020204" charset="0"/>
              <a:ea typeface="Calibri" panose="020F0502020204030204" pitchFamily="34" charset="0"/>
            </a:endParaRPr>
          </a:p>
          <a:p>
            <a:pPr marL="0" indent="0">
              <a:buNone/>
            </a:pPr>
            <a:r>
              <a:rPr lang="en-IN" sz="2300" dirty="0">
                <a:latin typeface="Myriad Pro" panose="020B0503030403020204" charset="0"/>
                <a:ea typeface="Calibri" panose="020F0502020204030204" pitchFamily="34" charset="0"/>
              </a:rPr>
              <a:t>Interactions being held with Partner and oneM2M experts</a:t>
            </a:r>
          </a:p>
        </p:txBody>
      </p:sp>
      <p:sp>
        <p:nvSpPr>
          <p:cNvPr id="4" name="Footer Placeholder 38">
            <a:extLst>
              <a:ext uri="{FF2B5EF4-FFF2-40B4-BE49-F238E27FC236}">
                <a16:creationId xmlns:a16="http://schemas.microsoft.com/office/drawing/2014/main" id="{99B81CA2-4A57-E690-AC79-B94EA289DC59}"/>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1224725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7850299" cy="1173570"/>
          </a:xfrm>
        </p:spPr>
        <p:txBody>
          <a:bodyPr>
            <a:normAutofit/>
          </a:bodyPr>
          <a:lstStyle/>
          <a:p>
            <a:r>
              <a:rPr lang="en-IN" dirty="0"/>
              <a:t>10</a:t>
            </a:r>
            <a:r>
              <a:rPr lang="en-IN" baseline="30000" dirty="0"/>
              <a:t>th</a:t>
            </a:r>
            <a:r>
              <a:rPr lang="en-IN" dirty="0"/>
              <a:t> Anniversary Celebrations</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graphicFrame>
        <p:nvGraphicFramePr>
          <p:cNvPr id="4" name="Table 7">
            <a:extLst>
              <a:ext uri="{FF2B5EF4-FFF2-40B4-BE49-F238E27FC236}">
                <a16:creationId xmlns:a16="http://schemas.microsoft.com/office/drawing/2014/main" id="{A2E63F4C-B763-CA41-40AC-13B401BDAC20}"/>
              </a:ext>
            </a:extLst>
          </p:cNvPr>
          <p:cNvGraphicFramePr>
            <a:graphicFrameLocks noGrp="1"/>
          </p:cNvGraphicFramePr>
          <p:nvPr>
            <p:extLst>
              <p:ext uri="{D42A27DB-BD31-4B8C-83A1-F6EECF244321}">
                <p14:modId xmlns:p14="http://schemas.microsoft.com/office/powerpoint/2010/main" val="3143114590"/>
              </p:ext>
            </p:extLst>
          </p:nvPr>
        </p:nvGraphicFramePr>
        <p:xfrm>
          <a:off x="579482" y="1324099"/>
          <a:ext cx="10901318" cy="5186680"/>
        </p:xfrm>
        <a:graphic>
          <a:graphicData uri="http://schemas.openxmlformats.org/drawingml/2006/table">
            <a:tbl>
              <a:tblPr firstRow="1" bandRow="1">
                <a:tableStyleId>{5C22544A-7EE6-4342-B048-85BDC9FD1C3A}</a:tableStyleId>
              </a:tblPr>
              <a:tblGrid>
                <a:gridCol w="3945525">
                  <a:extLst>
                    <a:ext uri="{9D8B030D-6E8A-4147-A177-3AD203B41FA5}">
                      <a16:colId xmlns:a16="http://schemas.microsoft.com/office/drawing/2014/main" val="112981697"/>
                    </a:ext>
                  </a:extLst>
                </a:gridCol>
                <a:gridCol w="6955793">
                  <a:extLst>
                    <a:ext uri="{9D8B030D-6E8A-4147-A177-3AD203B41FA5}">
                      <a16:colId xmlns:a16="http://schemas.microsoft.com/office/drawing/2014/main" val="3019250696"/>
                    </a:ext>
                  </a:extLst>
                </a:gridCol>
              </a:tblGrid>
              <a:tr h="370840">
                <a:tc>
                  <a:txBody>
                    <a:bodyPr/>
                    <a:lstStyle/>
                    <a:p>
                      <a:r>
                        <a:rPr lang="en-US" b="1" dirty="0">
                          <a:latin typeface="Myriad Pro" panose="020B0503030403020204" charset="0"/>
                        </a:rPr>
                        <a:t>Event</a:t>
                      </a:r>
                      <a:endParaRPr lang="en-IN" b="1" dirty="0">
                        <a:latin typeface="Myriad Pro" panose="020B0503030403020204" charset="0"/>
                      </a:endParaRPr>
                    </a:p>
                  </a:txBody>
                  <a:tcPr/>
                </a:tc>
                <a:tc>
                  <a:txBody>
                    <a:bodyPr/>
                    <a:lstStyle/>
                    <a:p>
                      <a:r>
                        <a:rPr lang="en-US" dirty="0">
                          <a:latin typeface="Myriad Pro" panose="020B0503030403020204" charset="0"/>
                        </a:rPr>
                        <a:t>Activities</a:t>
                      </a:r>
                      <a:endParaRPr lang="en-IN" dirty="0">
                        <a:latin typeface="Myriad Pro" panose="020B0503030403020204" charset="0"/>
                      </a:endParaRPr>
                    </a:p>
                  </a:txBody>
                  <a:tcPr/>
                </a:tc>
                <a:extLst>
                  <a:ext uri="{0D108BD9-81ED-4DB2-BD59-A6C34878D82A}">
                    <a16:rowId xmlns:a16="http://schemas.microsoft.com/office/drawing/2014/main" val="1511933058"/>
                  </a:ext>
                </a:extLst>
              </a:tr>
              <a:tr h="0">
                <a:tc>
                  <a:txBody>
                    <a:bodyPr/>
                    <a:lstStyle/>
                    <a:p>
                      <a:r>
                        <a:rPr lang="en-US" dirty="0">
                          <a:latin typeface="Myriad Pro" panose="020B0503030403020204" charset="0"/>
                        </a:rPr>
                        <a:t>Launched celebrations with dedicated segment on  website</a:t>
                      </a:r>
                    </a:p>
                    <a:p>
                      <a:endParaRPr lang="en-IN" dirty="0">
                        <a:latin typeface="Myriad Pro" panose="020B0503030403020204" charset="0"/>
                      </a:endParaRPr>
                    </a:p>
                  </a:txBody>
                  <a:tcPr/>
                </a:tc>
                <a:tc>
                  <a:txBody>
                    <a:bodyPr/>
                    <a:lstStyle/>
                    <a:p>
                      <a:pPr marL="285750" indent="-285750">
                        <a:buFontTx/>
                        <a:buChar char="-"/>
                      </a:pPr>
                      <a:r>
                        <a:rPr lang="en-IN" b="0" dirty="0">
                          <a:latin typeface="Myriad Pro" panose="020B0503030403020204" charset="0"/>
                        </a:rPr>
                        <a:t>Congratulatory messages from Partners</a:t>
                      </a:r>
                    </a:p>
                    <a:p>
                      <a:pPr marL="285750" indent="-285750">
                        <a:buFontTx/>
                        <a:buChar char="-"/>
                      </a:pPr>
                      <a:r>
                        <a:rPr lang="en-IN" b="0" dirty="0">
                          <a:latin typeface="Myriad Pro" panose="020B0503030403020204" charset="0"/>
                        </a:rPr>
                        <a:t>Published an Article on 10 years of oneM2M with timeline</a:t>
                      </a:r>
                    </a:p>
                    <a:p>
                      <a:pPr marL="285750" indent="-285750">
                        <a:buFontTx/>
                        <a:buChar char="-"/>
                      </a:pPr>
                      <a:r>
                        <a:rPr lang="en-IN" b="0" dirty="0">
                          <a:latin typeface="Myriad Pro" panose="020B0503030403020204" charset="0"/>
                        </a:rPr>
                        <a:t>Issued Press Release</a:t>
                      </a:r>
                    </a:p>
                  </a:txBody>
                  <a:tcPr/>
                </a:tc>
                <a:extLst>
                  <a:ext uri="{0D108BD9-81ED-4DB2-BD59-A6C34878D82A}">
                    <a16:rowId xmlns:a16="http://schemas.microsoft.com/office/drawing/2014/main" val="177917625"/>
                  </a:ext>
                </a:extLst>
              </a:tr>
              <a:tr h="579120">
                <a:tc>
                  <a:txBody>
                    <a:bodyPr/>
                    <a:lstStyle/>
                    <a:p>
                      <a:r>
                        <a:rPr lang="en-IN" dirty="0">
                          <a:latin typeface="Myriad Pro" panose="020B0503030403020204" charset="0"/>
                        </a:rPr>
                        <a:t>Remembering launch of oneM2M</a:t>
                      </a:r>
                    </a:p>
                  </a:txBody>
                  <a:tcPr/>
                </a:tc>
                <a:tc>
                  <a:txBody>
                    <a:bodyPr/>
                    <a:lstStyle/>
                    <a:p>
                      <a:pPr marL="285750" indent="-285750">
                        <a:buFontTx/>
                        <a:buChar char="-"/>
                      </a:pPr>
                      <a:r>
                        <a:rPr lang="en-IN" b="0" dirty="0">
                          <a:latin typeface="Myriad Pro" panose="020B0503030403020204" charset="0"/>
                        </a:rPr>
                        <a:t>Remembering launch of oneM2M at SC 62</a:t>
                      </a:r>
                    </a:p>
                  </a:txBody>
                  <a:tcPr/>
                </a:tc>
                <a:extLst>
                  <a:ext uri="{0D108BD9-81ED-4DB2-BD59-A6C34878D82A}">
                    <a16:rowId xmlns:a16="http://schemas.microsoft.com/office/drawing/2014/main" val="2109712105"/>
                  </a:ext>
                </a:extLst>
              </a:tr>
              <a:tr h="579120">
                <a:tc>
                  <a:txBody>
                    <a:bodyPr/>
                    <a:lstStyle/>
                    <a:p>
                      <a:endParaRPr lang="en-IN" dirty="0">
                        <a:latin typeface="Myriad Pro" panose="020B0503030403020204" charset="0"/>
                      </a:endParaRPr>
                    </a:p>
                  </a:txBody>
                  <a:tcPr/>
                </a:tc>
                <a:tc>
                  <a:txBody>
                    <a:bodyPr/>
                    <a:lstStyle/>
                    <a:p>
                      <a:pPr marL="285750" indent="-285750">
                        <a:buFontTx/>
                        <a:buChar char="-"/>
                      </a:pPr>
                      <a:r>
                        <a:rPr lang="en-IN" b="0" dirty="0">
                          <a:latin typeface="Myriad Pro" panose="020B0503030403020204" charset="0"/>
                        </a:rPr>
                        <a:t>oneM2M Webinar on 8 Sep ’22</a:t>
                      </a:r>
                    </a:p>
                  </a:txBody>
                  <a:tcPr/>
                </a:tc>
                <a:extLst>
                  <a:ext uri="{0D108BD9-81ED-4DB2-BD59-A6C34878D82A}">
                    <a16:rowId xmlns:a16="http://schemas.microsoft.com/office/drawing/2014/main" val="1104734897"/>
                  </a:ext>
                </a:extLst>
              </a:tr>
              <a:tr h="579120">
                <a:tc>
                  <a:txBody>
                    <a:bodyPr/>
                    <a:lstStyle/>
                    <a:p>
                      <a:r>
                        <a:rPr lang="en-US" dirty="0">
                          <a:latin typeface="Myriad Pro" panose="020B0503030403020204" charset="0"/>
                        </a:rPr>
                        <a:t>Revisit TP#1 in ETSI HQ in the TP56 meeting on 26 Sep’22</a:t>
                      </a:r>
                      <a:endParaRPr lang="en-IN" dirty="0">
                        <a:latin typeface="Myriad Pro" panose="020B0503030403020204" charset="0"/>
                      </a:endParaRPr>
                    </a:p>
                  </a:txBody>
                  <a:tcPr/>
                </a:tc>
                <a:tc>
                  <a:txBody>
                    <a:bodyPr/>
                    <a:lstStyle/>
                    <a:p>
                      <a:pPr marL="285750" indent="-285750">
                        <a:buFontTx/>
                        <a:buChar char="-"/>
                      </a:pPr>
                      <a:r>
                        <a:rPr lang="en-US" dirty="0">
                          <a:latin typeface="Myriad Pro" panose="020B0503030403020204" charset="0"/>
                        </a:rPr>
                        <a:t>Felicitated long serving experts and Past leaders</a:t>
                      </a:r>
                    </a:p>
                    <a:p>
                      <a:pPr marL="285750" indent="-285750">
                        <a:buFontTx/>
                        <a:buChar char="-"/>
                      </a:pPr>
                      <a:r>
                        <a:rPr lang="en-IN" dirty="0">
                          <a:latin typeface="Myriad Pro" panose="020B0503030403020204" charset="0"/>
                        </a:rPr>
                        <a:t>Sponsored Social Event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IN" dirty="0">
                          <a:latin typeface="Myriad Pro" panose="020B0503030403020204" charset="0"/>
                        </a:rPr>
                        <a:t>Souvenirs distribution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b="1" dirty="0">
                          <a:latin typeface="Myriad Pro" panose="020B0503030403020204" charset="0"/>
                        </a:rPr>
                        <a:t>oneM2M Short Videos Series for Developers Launched</a:t>
                      </a:r>
                    </a:p>
                    <a:p>
                      <a:pPr marL="285750" indent="-285750">
                        <a:buFontTx/>
                        <a:buChar char="-"/>
                      </a:pPr>
                      <a:r>
                        <a:rPr lang="en-IN" b="1" dirty="0">
                          <a:latin typeface="Myriad Pro" panose="020B0503030403020204" charset="0"/>
                        </a:rPr>
                        <a:t>SSC white paper Launched</a:t>
                      </a:r>
                    </a:p>
                  </a:txBody>
                  <a:tcPr/>
                </a:tc>
                <a:extLst>
                  <a:ext uri="{0D108BD9-81ED-4DB2-BD59-A6C34878D82A}">
                    <a16:rowId xmlns:a16="http://schemas.microsoft.com/office/drawing/2014/main" val="1218839749"/>
                  </a:ext>
                </a:extLst>
              </a:tr>
              <a:tr h="320040">
                <a:tc>
                  <a:txBody>
                    <a:bodyPr/>
                    <a:lstStyle/>
                    <a:p>
                      <a:r>
                        <a:rPr lang="en-US" dirty="0">
                          <a:latin typeface="Myriad Pro" panose="020B0503030403020204" charset="0"/>
                        </a:rPr>
                        <a:t>2</a:t>
                      </a:r>
                      <a:r>
                        <a:rPr lang="en-US" baseline="30000" dirty="0">
                          <a:latin typeface="Myriad Pro" panose="020B0503030403020204" charset="0"/>
                        </a:rPr>
                        <a:t>nd</a:t>
                      </a:r>
                      <a:r>
                        <a:rPr lang="en-US" dirty="0">
                          <a:latin typeface="Myriad Pro" panose="020B0503030403020204" charset="0"/>
                        </a:rPr>
                        <a:t> oneM2M International Hackathon (4 Oct-28 Nov 22)</a:t>
                      </a:r>
                      <a:endParaRPr lang="en-IN" dirty="0">
                        <a:latin typeface="Myriad Pro" panose="020B0503030403020204" charset="0"/>
                      </a:endParaRPr>
                    </a:p>
                  </a:txBody>
                  <a:tcPr/>
                </a:tc>
                <a:tc>
                  <a:txBody>
                    <a:bodyPr/>
                    <a:lstStyle/>
                    <a:p>
                      <a:r>
                        <a:rPr lang="en-IN" dirty="0">
                          <a:latin typeface="Myriad Pro" panose="020B0503030403020204" charset="0"/>
                        </a:rPr>
                        <a:t>Organised by TTA and ETSI</a:t>
                      </a:r>
                    </a:p>
                  </a:txBody>
                  <a:tcPr/>
                </a:tc>
                <a:extLst>
                  <a:ext uri="{0D108BD9-81ED-4DB2-BD59-A6C34878D82A}">
                    <a16:rowId xmlns:a16="http://schemas.microsoft.com/office/drawing/2014/main" val="3598666154"/>
                  </a:ext>
                </a:extLst>
              </a:tr>
              <a:tr h="320040">
                <a:tc>
                  <a:txBody>
                    <a:bodyPr/>
                    <a:lstStyle/>
                    <a:p>
                      <a:r>
                        <a:rPr lang="en-US" dirty="0">
                          <a:latin typeface="Myriad Pro" panose="020B0503030403020204" charset="0"/>
                        </a:rPr>
                        <a:t>oneM2M Conference: 1-2 Dec’ 22</a:t>
                      </a:r>
                      <a:endParaRPr lang="en-IN" dirty="0">
                        <a:latin typeface="Myriad Pro" panose="020B0503030403020204" charset="0"/>
                      </a:endParaRPr>
                    </a:p>
                  </a:txBody>
                  <a:tcPr/>
                </a:tc>
                <a:tc>
                  <a:txBody>
                    <a:bodyPr/>
                    <a:lstStyle/>
                    <a:p>
                      <a:r>
                        <a:rPr lang="en-US" dirty="0">
                          <a:latin typeface="Myriad Pro" panose="020B0503030403020204" charset="0"/>
                        </a:rPr>
                        <a:t>Hybrid Conference with support from TTA in Seoul co-located with PT57</a:t>
                      </a:r>
                      <a:endParaRPr lang="en-IN" dirty="0">
                        <a:latin typeface="Myriad Pro" panose="020B0503030403020204" charset="0"/>
                      </a:endParaRPr>
                    </a:p>
                  </a:txBody>
                  <a:tcPr/>
                </a:tc>
                <a:extLst>
                  <a:ext uri="{0D108BD9-81ED-4DB2-BD59-A6C34878D82A}">
                    <a16:rowId xmlns:a16="http://schemas.microsoft.com/office/drawing/2014/main" val="2090898417"/>
                  </a:ext>
                </a:extLst>
              </a:tr>
            </a:tbl>
          </a:graphicData>
        </a:graphic>
      </p:graphicFrame>
    </p:spTree>
    <p:extLst>
      <p:ext uri="{BB962C8B-B14F-4D97-AF65-F5344CB8AC3E}">
        <p14:creationId xmlns:p14="http://schemas.microsoft.com/office/powerpoint/2010/main" val="421595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p:txBody>
          <a:bodyPr>
            <a:normAutofit fontScale="90000"/>
          </a:bodyPr>
          <a:lstStyle/>
          <a:p>
            <a:r>
              <a:rPr lang="en-IN" dirty="0"/>
              <a:t>oneM2M International Hackathon</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r>
              <a:rPr lang="en-IN" b="1" dirty="0"/>
              <a:t>Date – </a:t>
            </a:r>
            <a:r>
              <a:rPr lang="en-IN" dirty="0"/>
              <a:t>4</a:t>
            </a:r>
            <a:r>
              <a:rPr lang="en-IN" baseline="30000" dirty="0"/>
              <a:t>th</a:t>
            </a:r>
            <a:r>
              <a:rPr lang="en-IN" dirty="0"/>
              <a:t> October to 28</a:t>
            </a:r>
            <a:r>
              <a:rPr lang="en-IN" baseline="30000" dirty="0"/>
              <a:t>th</a:t>
            </a:r>
            <a:r>
              <a:rPr lang="en-IN" dirty="0"/>
              <a:t> November 2022</a:t>
            </a:r>
          </a:p>
          <a:p>
            <a:r>
              <a:rPr lang="en-IN" b="1" dirty="0"/>
              <a:t>Mode – </a:t>
            </a:r>
            <a:r>
              <a:rPr lang="en-IN" dirty="0"/>
              <a:t>Online</a:t>
            </a:r>
          </a:p>
          <a:p>
            <a:pPr algn="just"/>
            <a:r>
              <a:rPr lang="en-IN" b="1" dirty="0"/>
              <a:t>Theme – </a:t>
            </a:r>
            <a:r>
              <a:rPr lang="en-IN" dirty="0"/>
              <a:t>Build IoT Solutions that can help citizens solve major environmental and society issues using any oneM2M platform</a:t>
            </a:r>
          </a:p>
          <a:p>
            <a:pPr algn="just"/>
            <a:r>
              <a:rPr lang="en-IN" b="1" dirty="0"/>
              <a:t>Participation – 17 teams from 6 countries</a:t>
            </a:r>
            <a:endParaRPr lang="en-IN" dirty="0"/>
          </a:p>
          <a:p>
            <a:pPr algn="just"/>
            <a:r>
              <a:rPr lang="en-IN" sz="1900" i="1" dirty="0"/>
              <a:t>Any other details that can be provided:</a:t>
            </a:r>
          </a:p>
          <a:p>
            <a:pPr algn="just"/>
            <a:r>
              <a:rPr lang="en-IN" sz="1900" i="1" dirty="0"/>
              <a:t>Deliverable submission: 21</a:t>
            </a:r>
            <a:r>
              <a:rPr lang="en-IN" sz="1900" i="1" baseline="30000" dirty="0"/>
              <a:t>st</a:t>
            </a:r>
            <a:r>
              <a:rPr lang="en-IN" sz="1900" i="1" dirty="0"/>
              <a:t> Nov’22 (8 AM UTC), </a:t>
            </a:r>
            <a:r>
              <a:rPr lang="en-IN" sz="1900" i="1" dirty="0">
                <a:hlinkClick r:id="rId3"/>
              </a:rPr>
              <a:t>hackster.io</a:t>
            </a:r>
            <a:endParaRPr lang="en-IN" sz="1900" i="1" dirty="0"/>
          </a:p>
          <a:p>
            <a:pPr lvl="1"/>
            <a:r>
              <a:rPr lang="en-IN" sz="1900" i="1" dirty="0"/>
              <a:t>Awards Ceremony: 28</a:t>
            </a:r>
            <a:r>
              <a:rPr lang="en-IN" sz="1900" i="1" baseline="30000" dirty="0"/>
              <a:t>th</a:t>
            </a:r>
            <a:r>
              <a:rPr lang="en-IN" sz="1900" i="1" dirty="0"/>
              <a:t> Nov’22 (8 AM UTC), zoom &amp; in personal in Seoul, S. Korea</a:t>
            </a: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
        <p:nvSpPr>
          <p:cNvPr id="6" name="TextBox 5">
            <a:extLst>
              <a:ext uri="{FF2B5EF4-FFF2-40B4-BE49-F238E27FC236}">
                <a16:creationId xmlns:a16="http://schemas.microsoft.com/office/drawing/2014/main" id="{BE796EA9-4C9E-FDA4-7EF4-EF8DA56E0C75}"/>
              </a:ext>
            </a:extLst>
          </p:cNvPr>
          <p:cNvSpPr txBox="1"/>
          <p:nvPr/>
        </p:nvSpPr>
        <p:spPr>
          <a:xfrm>
            <a:off x="2067660" y="5987022"/>
            <a:ext cx="6096000" cy="369332"/>
          </a:xfrm>
          <a:prstGeom prst="rect">
            <a:avLst/>
          </a:prstGeom>
          <a:noFill/>
        </p:spPr>
        <p:txBody>
          <a:bodyPr wrap="square">
            <a:spAutoFit/>
          </a:bodyPr>
          <a:lstStyle/>
          <a:p>
            <a:r>
              <a:rPr lang="en-US" sz="1800" b="1" i="0" dirty="0">
                <a:solidFill>
                  <a:srgbClr val="2E2E31"/>
                </a:solidFill>
                <a:effectLst/>
                <a:latin typeface="Myriad Pro" panose="020B0503030403020204" charset="0"/>
              </a:rPr>
              <a:t>Please find more details in </a:t>
            </a:r>
            <a:r>
              <a:rPr lang="en-US" sz="1800" b="1" i="0" u="none" strike="noStrike" dirty="0">
                <a:solidFill>
                  <a:srgbClr val="B42025"/>
                </a:solidFill>
                <a:effectLst/>
                <a:latin typeface="Myriad Pro" panose="020B0503030403020204" charset="0"/>
                <a:hlinkClick r:id="rId4"/>
              </a:rPr>
              <a:t>this announcement (PDF)</a:t>
            </a:r>
            <a:r>
              <a:rPr lang="en-US" sz="1800" b="1" i="0" dirty="0">
                <a:solidFill>
                  <a:srgbClr val="2E2E31"/>
                </a:solidFill>
                <a:effectLst/>
                <a:latin typeface="Myriad Pro" panose="020B0503030403020204" charset="0"/>
              </a:rPr>
              <a:t>.</a:t>
            </a:r>
            <a:endParaRPr lang="en-IN" sz="1800" b="1" dirty="0">
              <a:latin typeface="Myriad Pro" panose="020B0503030403020204" charset="0"/>
            </a:endParaRPr>
          </a:p>
        </p:txBody>
      </p:sp>
    </p:spTree>
    <p:extLst>
      <p:ext uri="{BB962C8B-B14F-4D97-AF65-F5344CB8AC3E}">
        <p14:creationId xmlns:p14="http://schemas.microsoft.com/office/powerpoint/2010/main" val="315745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Highlights - CY’22 (Nov’22)</a:t>
            </a:r>
            <a:endParaRPr dirty="0"/>
          </a:p>
        </p:txBody>
      </p:sp>
      <p:sp>
        <p:nvSpPr>
          <p:cNvPr id="91" name="Google Shape;91;g19bea0c9e96_0_1"/>
          <p:cNvSpPr txBox="1"/>
          <p:nvPr/>
        </p:nvSpPr>
        <p:spPr>
          <a:xfrm>
            <a:off x="132750" y="1111815"/>
            <a:ext cx="12059250" cy="532450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000" b="1" dirty="0">
                <a:solidFill>
                  <a:schemeClr val="dk1"/>
                </a:solidFill>
              </a:rPr>
              <a:t>Thought Leadership:</a:t>
            </a:r>
            <a:r>
              <a:rPr lang="en-US" sz="2000" dirty="0">
                <a:solidFill>
                  <a:schemeClr val="dk1"/>
                </a:solidFill>
              </a:rPr>
              <a:t> ETSI Enjoy article submitted for Feb 2023, </a:t>
            </a:r>
            <a:r>
              <a:rPr lang="en-US" sz="1800" i="0" u="sng" dirty="0">
                <a:solidFill>
                  <a:srgbClr val="1155CC"/>
                </a:solidFill>
                <a:effectLst/>
                <a:latin typeface="Arial" panose="020B0604020202020204" pitchFamily="34" charset="0"/>
                <a:hlinkClick r:id="rId3"/>
              </a:rPr>
              <a:t>SDO Interviews</a:t>
            </a:r>
            <a:r>
              <a:rPr lang="en-US" sz="2000" dirty="0">
                <a:solidFill>
                  <a:schemeClr val="dk1"/>
                </a:solidFill>
              </a:rPr>
              <a:t>, </a:t>
            </a:r>
            <a:r>
              <a:rPr lang="en-IN" u="sng" dirty="0">
                <a:solidFill>
                  <a:srgbClr val="1155CC"/>
                </a:solidFill>
                <a:latin typeface="Arial" panose="020B0604020202020204" pitchFamily="34" charset="0"/>
                <a:hlinkClick r:id="rId4"/>
              </a:rPr>
              <a:t>10-year celebration</a:t>
            </a:r>
            <a:r>
              <a:rPr lang="en-IN" sz="2000" dirty="0">
                <a:solidFill>
                  <a:schemeClr val="dk1"/>
                </a:solidFill>
              </a:rPr>
              <a:t>, &amp; </a:t>
            </a:r>
            <a:r>
              <a:rPr lang="en-US" sz="1800" i="0" u="sng" dirty="0">
                <a:solidFill>
                  <a:srgbClr val="1155CC"/>
                </a:solidFill>
                <a:effectLst/>
                <a:latin typeface="Arial" panose="020B0604020202020204" pitchFamily="34" charset="0"/>
                <a:hlinkClick r:id="rId5"/>
              </a:rPr>
              <a:t>oneM2M deployments and Market Impact </a:t>
            </a:r>
            <a:r>
              <a:rPr lang="en-US" sz="2000" dirty="0">
                <a:solidFill>
                  <a:schemeClr val="dk1"/>
                </a:solidFill>
              </a:rPr>
              <a:t>published in ETSI Enjoy</a:t>
            </a:r>
          </a:p>
          <a:p>
            <a:pPr marL="0" lvl="0" indent="0" algn="l" rtl="0">
              <a:lnSpc>
                <a:spcPct val="90000"/>
              </a:lnSpc>
              <a:spcBef>
                <a:spcPts val="1000"/>
              </a:spcBef>
              <a:spcAft>
                <a:spcPts val="0"/>
              </a:spcAft>
              <a:buNone/>
            </a:pPr>
            <a:r>
              <a:rPr lang="en-US" sz="2000" b="1" dirty="0">
                <a:solidFill>
                  <a:schemeClr val="dk1"/>
                </a:solidFill>
              </a:rPr>
              <a:t>Pitches: </a:t>
            </a:r>
            <a:r>
              <a:rPr lang="en-IN" sz="1800" i="0" u="sng" dirty="0">
                <a:solidFill>
                  <a:srgbClr val="1155CC"/>
                </a:solidFill>
                <a:effectLst/>
                <a:latin typeface="Arial" panose="020B0604020202020204" pitchFamily="34" charset="0"/>
                <a:hlinkClick r:id="rId6"/>
              </a:rPr>
              <a:t>2023 IoT trends for A&amp;G via </a:t>
            </a:r>
            <a:r>
              <a:rPr lang="en-IN" sz="1800" i="0" u="sng" dirty="0" err="1">
                <a:solidFill>
                  <a:srgbClr val="1155CC"/>
                </a:solidFill>
                <a:effectLst/>
                <a:latin typeface="Arial" panose="020B0604020202020204" pitchFamily="34" charset="0"/>
                <a:hlinkClick r:id="rId6"/>
              </a:rPr>
              <a:t>PrPR</a:t>
            </a:r>
            <a:endParaRPr sz="2000" dirty="0">
              <a:solidFill>
                <a:schemeClr val="dk1"/>
              </a:solidFill>
            </a:endParaRPr>
          </a:p>
          <a:p>
            <a:pPr marL="0" lvl="0" indent="0" algn="l" rtl="0">
              <a:lnSpc>
                <a:spcPct val="90000"/>
              </a:lnSpc>
              <a:spcBef>
                <a:spcPts val="1000"/>
              </a:spcBef>
              <a:spcAft>
                <a:spcPts val="0"/>
              </a:spcAft>
              <a:buNone/>
            </a:pPr>
            <a:r>
              <a:rPr lang="en-US" sz="2000" b="1" dirty="0">
                <a:solidFill>
                  <a:schemeClr val="dk1"/>
                </a:solidFill>
              </a:rPr>
              <a:t>Engagement:</a:t>
            </a:r>
            <a:endParaRPr sz="2000" b="1" dirty="0">
              <a:solidFill>
                <a:schemeClr val="dk1"/>
              </a:solidFill>
            </a:endParaRPr>
          </a:p>
          <a:p>
            <a:pPr marL="0" lvl="0" indent="0" algn="l" rtl="0">
              <a:lnSpc>
                <a:spcPct val="90000"/>
              </a:lnSpc>
              <a:spcBef>
                <a:spcPts val="1000"/>
              </a:spcBef>
              <a:spcAft>
                <a:spcPts val="0"/>
              </a:spcAft>
              <a:buNone/>
            </a:pPr>
            <a:r>
              <a:rPr lang="en-US" sz="2000" dirty="0">
                <a:solidFill>
                  <a:schemeClr val="dk1"/>
                </a:solidFill>
              </a:rPr>
              <a:t>1 Executive Insights published in October, 1 in Pipeline</a:t>
            </a:r>
            <a:endParaRPr sz="2000" dirty="0">
              <a:solidFill>
                <a:schemeClr val="dk1"/>
              </a:solidFill>
            </a:endParaRPr>
          </a:p>
          <a:p>
            <a:pPr marL="0" lvl="0" indent="0" algn="l" rtl="0">
              <a:lnSpc>
                <a:spcPct val="90000"/>
              </a:lnSpc>
              <a:spcBef>
                <a:spcPts val="1000"/>
              </a:spcBef>
              <a:spcAft>
                <a:spcPts val="0"/>
              </a:spcAft>
              <a:buNone/>
            </a:pPr>
            <a:r>
              <a:rPr lang="en-US" sz="2000" b="1" dirty="0">
                <a:solidFill>
                  <a:schemeClr val="dk1"/>
                </a:solidFill>
              </a:rPr>
              <a:t>Visibility:</a:t>
            </a:r>
            <a:endParaRPr sz="2000" b="1" dirty="0">
              <a:solidFill>
                <a:schemeClr val="dk1"/>
              </a:solidFill>
            </a:endParaRPr>
          </a:p>
          <a:p>
            <a:pPr marL="0" lvl="0" indent="0" algn="l" rtl="0">
              <a:lnSpc>
                <a:spcPct val="90000"/>
              </a:lnSpc>
              <a:spcBef>
                <a:spcPts val="1000"/>
              </a:spcBef>
              <a:spcAft>
                <a:spcPts val="0"/>
              </a:spcAft>
              <a:buNone/>
            </a:pPr>
            <a:r>
              <a:rPr lang="en-US" sz="2000" dirty="0">
                <a:solidFill>
                  <a:schemeClr val="dk1"/>
                </a:solidFill>
              </a:rPr>
              <a:t>Total Events organized ( </a:t>
            </a:r>
            <a:r>
              <a:rPr lang="en-US" sz="2000" b="1" dirty="0">
                <a:solidFill>
                  <a:schemeClr val="dk1"/>
                </a:solidFill>
              </a:rPr>
              <a:t>0@oneM2M, 4@Partner, 2@Regional level</a:t>
            </a:r>
            <a:r>
              <a:rPr lang="en-US" sz="2000" dirty="0">
                <a:solidFill>
                  <a:schemeClr val="dk1"/>
                </a:solidFill>
              </a:rPr>
              <a:t>) (in Oct – Nov22)</a:t>
            </a:r>
            <a:endParaRPr sz="2000" dirty="0">
              <a:solidFill>
                <a:schemeClr val="dk1"/>
              </a:solidFill>
            </a:endParaRPr>
          </a:p>
          <a:p>
            <a:pPr marL="0" lvl="0" indent="0" algn="l" rtl="0">
              <a:lnSpc>
                <a:spcPct val="90000"/>
              </a:lnSpc>
              <a:spcBef>
                <a:spcPts val="1000"/>
              </a:spcBef>
              <a:spcAft>
                <a:spcPts val="0"/>
              </a:spcAft>
              <a:buNone/>
            </a:pPr>
            <a:r>
              <a:rPr lang="en-US" sz="2000" dirty="0">
                <a:solidFill>
                  <a:schemeClr val="dk1"/>
                </a:solidFill>
              </a:rPr>
              <a:t>Speaking Opportunities – 2 availed in Nov</a:t>
            </a:r>
            <a:endParaRPr sz="2000" dirty="0">
              <a:solidFill>
                <a:schemeClr val="dk1"/>
              </a:solidFill>
            </a:endParaRPr>
          </a:p>
          <a:p>
            <a:pPr marL="0" lvl="0" indent="0" algn="l" rtl="0">
              <a:lnSpc>
                <a:spcPct val="90000"/>
              </a:lnSpc>
              <a:spcBef>
                <a:spcPts val="1000"/>
              </a:spcBef>
              <a:spcAft>
                <a:spcPts val="0"/>
              </a:spcAft>
              <a:buNone/>
            </a:pPr>
            <a:r>
              <a:rPr lang="en-US" sz="2000" b="1" dirty="0">
                <a:solidFill>
                  <a:schemeClr val="dk1"/>
                </a:solidFill>
              </a:rPr>
              <a:t>Social Media:</a:t>
            </a:r>
            <a:endParaRPr sz="2000" b="1" dirty="0">
              <a:solidFill>
                <a:schemeClr val="dk1"/>
              </a:solidFill>
            </a:endParaRPr>
          </a:p>
          <a:p>
            <a:pPr marL="0" lvl="0" indent="0" algn="l" rtl="0">
              <a:lnSpc>
                <a:spcPct val="90000"/>
              </a:lnSpc>
              <a:spcBef>
                <a:spcPts val="1000"/>
              </a:spcBef>
              <a:spcAft>
                <a:spcPts val="0"/>
              </a:spcAft>
              <a:buNone/>
            </a:pPr>
            <a:r>
              <a:rPr lang="en-US" sz="2000" dirty="0">
                <a:solidFill>
                  <a:schemeClr val="dk1"/>
                </a:solidFill>
              </a:rPr>
              <a:t>1445 Twitter followers (+6 in CY’22), 33 posts	1282 LinkedIn followers (+11 in CY22), 7 + 1 Promoted posts</a:t>
            </a:r>
            <a:endParaRPr sz="2000" dirty="0">
              <a:solidFill>
                <a:schemeClr val="dk1"/>
              </a:solidFill>
            </a:endParaRPr>
          </a:p>
          <a:p>
            <a:pPr marL="0" lvl="0" indent="0" algn="l" rtl="0">
              <a:lnSpc>
                <a:spcPct val="90000"/>
              </a:lnSpc>
              <a:spcBef>
                <a:spcPts val="1000"/>
              </a:spcBef>
              <a:spcAft>
                <a:spcPts val="0"/>
              </a:spcAft>
              <a:buNone/>
            </a:pPr>
            <a:r>
              <a:rPr lang="en-US" sz="2000" b="1" dirty="0">
                <a:solidFill>
                  <a:schemeClr val="dk1"/>
                </a:solidFill>
              </a:rPr>
              <a:t>Communiques &amp; PRs:</a:t>
            </a:r>
            <a:endParaRPr sz="2000" b="1" dirty="0">
              <a:solidFill>
                <a:schemeClr val="dk1"/>
              </a:solidFill>
            </a:endParaRPr>
          </a:p>
          <a:p>
            <a:pPr>
              <a:lnSpc>
                <a:spcPct val="90000"/>
              </a:lnSpc>
              <a:spcBef>
                <a:spcPts val="1000"/>
              </a:spcBef>
            </a:pPr>
            <a:r>
              <a:rPr lang="en-US" sz="2000" dirty="0">
                <a:solidFill>
                  <a:schemeClr val="dk1"/>
                </a:solidFill>
              </a:rPr>
              <a:t>oneM2M in the News – 1204 followers		</a:t>
            </a:r>
            <a:r>
              <a:rPr lang="en-US" sz="2000" b="1" dirty="0">
                <a:solidFill>
                  <a:schemeClr val="dk1"/>
                </a:solidFill>
              </a:rPr>
              <a:t>News Items Published:  3 published - Oct’22; 0 in Nov’22 </a:t>
            </a:r>
            <a:endParaRPr sz="2000" dirty="0">
              <a:solidFill>
                <a:schemeClr val="dk1"/>
              </a:solidFill>
            </a:endParaRPr>
          </a:p>
          <a:p>
            <a:pPr marL="0" lvl="0" indent="0" algn="l" rtl="0">
              <a:lnSpc>
                <a:spcPct val="90000"/>
              </a:lnSpc>
              <a:spcBef>
                <a:spcPts val="1000"/>
              </a:spcBef>
              <a:spcAft>
                <a:spcPts val="0"/>
              </a:spcAft>
              <a:buNone/>
            </a:pPr>
            <a:r>
              <a:rPr lang="en-US" sz="2000" dirty="0">
                <a:solidFill>
                  <a:schemeClr val="dk1"/>
                </a:solidFill>
              </a:rPr>
              <a:t>PR issued – 0 issued for SSC whitepaper in Nov’22		</a:t>
            </a:r>
            <a:endParaRPr sz="2000" b="1" dirty="0">
              <a:solidFill>
                <a:schemeClr val="dk1"/>
              </a:solidFill>
              <a:highlight>
                <a:srgbClr val="FF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p:txBody>
          <a:bodyPr>
            <a:normAutofit/>
          </a:bodyPr>
          <a:lstStyle/>
          <a:p>
            <a:r>
              <a:rPr lang="en-GB" dirty="0"/>
              <a:t>Thought Leadership – Articles</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fontScale="70000" lnSpcReduction="20000"/>
          </a:bodyPr>
          <a:lstStyle/>
          <a:p>
            <a:pPr marL="457200" lvl="1" indent="0">
              <a:buNone/>
            </a:pPr>
            <a:r>
              <a:rPr lang="en-GB" sz="2300" i="1" dirty="0">
                <a:latin typeface="Myriad Pro" panose="020B0503030403020204" charset="0"/>
              </a:rPr>
              <a:t>Global Journals</a:t>
            </a:r>
          </a:p>
          <a:p>
            <a:pPr marL="800100" lvl="1" indent="-342900">
              <a:buFont typeface="Arial" panose="020B0604020202020204" pitchFamily="34" charset="0"/>
              <a:buChar char="•"/>
            </a:pPr>
            <a:r>
              <a:rPr lang="en-US" sz="2300" i="0" u="sng" dirty="0">
                <a:effectLst/>
                <a:latin typeface="Myriad Pro" panose="020B0503030403020204" charset="0"/>
                <a:hlinkClick r:id="rId3">
                  <a:extLst>
                    <a:ext uri="{A12FA001-AC4F-418D-AE19-62706E023703}">
                      <ahyp:hlinkClr xmlns:ahyp="http://schemas.microsoft.com/office/drawing/2018/hyperlinkcolor" val="tx"/>
                    </a:ext>
                  </a:extLst>
                </a:hlinkClick>
              </a:rPr>
              <a:t>Paper in IEEE Internet of Things Journal</a:t>
            </a:r>
            <a:endParaRPr lang="en-US" sz="2300" i="0" u="sng" dirty="0">
              <a:effectLst/>
              <a:latin typeface="Myriad Pro" panose="020B0503030403020204" charset="0"/>
            </a:endParaRPr>
          </a:p>
          <a:p>
            <a:pPr marL="457200" lvl="1" indent="0">
              <a:buNone/>
            </a:pPr>
            <a:endParaRPr lang="en-US" sz="2300" u="sng" dirty="0">
              <a:latin typeface="Myriad Pro" panose="020B0503030403020204" charset="0"/>
            </a:endParaRPr>
          </a:p>
          <a:p>
            <a:pPr marL="457200" lvl="1" indent="0">
              <a:buNone/>
            </a:pPr>
            <a:r>
              <a:rPr lang="en-US" sz="2300" i="1" dirty="0">
                <a:latin typeface="Myriad Pro" panose="020B0503030403020204" charset="0"/>
              </a:rPr>
              <a:t>Trade Journals</a:t>
            </a:r>
          </a:p>
          <a:p>
            <a:pPr marL="800100" lvl="1" indent="-342900">
              <a:buFont typeface="Arial" panose="020B0604020202020204" pitchFamily="34" charset="0"/>
              <a:buChar char="•"/>
            </a:pPr>
            <a:r>
              <a:rPr lang="en-US" sz="2300" i="0" u="sng" dirty="0">
                <a:effectLst/>
                <a:latin typeface="Myriad Pro" panose="020B0503030403020204" charset="0"/>
                <a:hlinkClick r:id="rId4">
                  <a:extLst>
                    <a:ext uri="{A12FA001-AC4F-418D-AE19-62706E023703}">
                      <ahyp:hlinkClr xmlns:ahyp="http://schemas.microsoft.com/office/drawing/2018/hyperlinkcolor" val="tx"/>
                    </a:ext>
                  </a:extLst>
                </a:hlinkClick>
              </a:rPr>
              <a:t>oneM2M and sustainability - IoT Business News</a:t>
            </a:r>
            <a:r>
              <a:rPr lang="en-US" sz="2300" u="sng" dirty="0">
                <a:latin typeface="Myriad Pro" panose="020B0503030403020204" charset="0"/>
              </a:rPr>
              <a:t>;</a:t>
            </a:r>
            <a:r>
              <a:rPr lang="en-US" sz="2300" i="0" u="sng" dirty="0">
                <a:effectLst/>
                <a:latin typeface="Myriad Pro" panose="020B0503030403020204" charset="0"/>
              </a:rPr>
              <a:t> </a:t>
            </a:r>
          </a:p>
          <a:p>
            <a:pPr marL="800100" lvl="1" indent="-342900">
              <a:buFont typeface="Arial" panose="020B0604020202020204" pitchFamily="34" charset="0"/>
              <a:buChar char="•"/>
            </a:pPr>
            <a:r>
              <a:rPr lang="en-US" sz="2300" i="0" u="sng" dirty="0">
                <a:effectLst/>
                <a:latin typeface="Myriad Pro" panose="020B0503030403020204" charset="0"/>
                <a:hlinkClick r:id="rId5">
                  <a:extLst>
                    <a:ext uri="{A12FA001-AC4F-418D-AE19-62706E023703}">
                      <ahyp:hlinkClr xmlns:ahyp="http://schemas.microsoft.com/office/drawing/2018/hyperlinkcolor" val="tx"/>
                    </a:ext>
                  </a:extLst>
                </a:hlinkClick>
              </a:rPr>
              <a:t>Open Standards article for Interoperability News EU</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dirty="0">
                <a:effectLst/>
                <a:latin typeface="Myriad Pro" panose="020B0503030403020204" charset="0"/>
                <a:ea typeface="Calibri" panose="020F0502020204030204" pitchFamily="34" charset="0"/>
                <a:hlinkClick r:id="rId6" action="ppaction://hlinkfile">
                  <a:extLst>
                    <a:ext uri="{A12FA001-AC4F-418D-AE19-62706E023703}">
                      <ahyp:hlinkClr xmlns:ahyp="http://schemas.microsoft.com/office/drawing/2018/hyperlinkcolor" val="tx"/>
                    </a:ext>
                  </a:extLst>
                </a:hlinkClick>
              </a:rPr>
              <a:t>ABI Research interview with oneM2M for their Smart Cities research program</a:t>
            </a:r>
            <a:endParaRPr lang="en-IN" sz="2300" dirty="0">
              <a:effectLst/>
              <a:latin typeface="Myriad Pro" panose="020B0503030403020204" charset="0"/>
              <a:ea typeface="Calibri" panose="020F0502020204030204" pitchFamily="3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7">
                  <a:extLst>
                    <a:ext uri="{A12FA001-AC4F-418D-AE19-62706E023703}">
                      <ahyp:hlinkClr xmlns:ahyp="http://schemas.microsoft.com/office/drawing/2018/hyperlinkcolor" val="tx"/>
                    </a:ext>
                  </a:extLst>
                </a:hlinkClick>
              </a:rPr>
              <a:t>Comments on Industrial IoT submitted to AI Magazine</a:t>
            </a:r>
            <a:endParaRPr lang="en-IN" sz="2300" b="0" i="0" u="none" strike="noStrike" dirty="0">
              <a:effectLst/>
              <a:latin typeface="Myriad Pro" panose="020B0503030403020204" charset="0"/>
            </a:endParaRPr>
          </a:p>
          <a:p>
            <a:pPr marL="800100" lvl="1" indent="-342900">
              <a:buFont typeface="Arial" panose="020B0604020202020204" pitchFamily="34" charset="0"/>
              <a:buChar char="•"/>
            </a:pPr>
            <a:r>
              <a:rPr lang="en-IN" sz="2300" dirty="0">
                <a:latin typeface="Myriad Pro" panose="020B0503030403020204" charset="0"/>
                <a:hlinkClick r:id="rId8">
                  <a:extLst>
                    <a:ext uri="{A12FA001-AC4F-418D-AE19-62706E023703}">
                      <ahyp:hlinkClr xmlns:ahyp="http://schemas.microsoft.com/office/drawing/2018/hyperlinkcolor" val="tx"/>
                    </a:ext>
                  </a:extLst>
                </a:hlinkClick>
              </a:rPr>
              <a:t>Pipeline Magazine - Making IoT Intelligent</a:t>
            </a:r>
            <a:endParaRPr lang="en-IN" sz="2300" dirty="0">
              <a:latin typeface="Myriad Pro" panose="020B0503030403020204" charset="0"/>
            </a:endParaRPr>
          </a:p>
          <a:p>
            <a:pPr marL="800100" lvl="1" indent="-342900">
              <a:buFont typeface="Arial" panose="020B0604020202020204" pitchFamily="34" charset="0"/>
              <a:buChar char="•"/>
            </a:pPr>
            <a:r>
              <a:rPr lang="en-IN" sz="2300" dirty="0" err="1">
                <a:latin typeface="Myriad Pro" panose="020B0503030403020204" charset="0"/>
                <a:hlinkClick r:id="rId9">
                  <a:extLst>
                    <a:ext uri="{A12FA001-AC4F-418D-AE19-62706E023703}">
                      <ahyp:hlinkClr xmlns:ahyp="http://schemas.microsoft.com/office/drawing/2018/hyperlinkcolor" val="tx"/>
                    </a:ext>
                  </a:extLst>
                </a:hlinkClick>
              </a:rPr>
              <a:t>IoTforAll</a:t>
            </a:r>
            <a:r>
              <a:rPr lang="en-IN" sz="2300" dirty="0">
                <a:latin typeface="Myriad Pro" panose="020B0503030403020204" charset="0"/>
                <a:hlinkClick r:id="rId9">
                  <a:extLst>
                    <a:ext uri="{A12FA001-AC4F-418D-AE19-62706E023703}">
                      <ahyp:hlinkClr xmlns:ahyp="http://schemas.microsoft.com/office/drawing/2018/hyperlinkcolor" val="tx"/>
                    </a:ext>
                  </a:extLst>
                </a:hlinkClick>
              </a:rPr>
              <a:t> - "efficient IoT messages"</a:t>
            </a:r>
            <a:endParaRPr lang="en-IN" sz="2300" dirty="0">
              <a:latin typeface="Myriad Pro" panose="020B0503030403020204" charset="0"/>
            </a:endParaRP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10">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0">
                  <a:extLst>
                    <a:ext uri="{A12FA001-AC4F-418D-AE19-62706E023703}">
                      <ahyp:hlinkClr xmlns:ahyp="http://schemas.microsoft.com/office/drawing/2018/hyperlinkcolor" val="tx"/>
                    </a:ext>
                  </a:extLst>
                </a:hlinkClick>
              </a:rPr>
              <a:t>Feature in National Post, Canada</a:t>
            </a:r>
            <a:r>
              <a:rPr lang="en-US" sz="2300" i="0" u="sng" dirty="0">
                <a:effectLst/>
                <a:latin typeface="Myriad Pro" panose="020B0503030403020204" charset="0"/>
              </a:rPr>
              <a:t>)</a:t>
            </a:r>
            <a:r>
              <a:rPr lang="en-GB" sz="2300" dirty="0">
                <a:latin typeface="Myriad Pro" panose="020B0503030403020204" charset="0"/>
              </a:rPr>
              <a:t> </a:t>
            </a:r>
          </a:p>
          <a:p>
            <a:pPr marL="800100" lvl="1" indent="-342900">
              <a:buFont typeface="Arial" panose="020B0604020202020204" pitchFamily="34" charset="0"/>
              <a:buChar char="•"/>
            </a:pPr>
            <a:r>
              <a:rPr lang="en-US" sz="2300" b="0" i="0" u="none" strike="noStrike" dirty="0">
                <a:effectLst/>
                <a:latin typeface="Myriad Pro" panose="020B0503030403020204" charset="0"/>
                <a:hlinkClick r:id="rId11">
                  <a:extLst>
                    <a:ext uri="{A12FA001-AC4F-418D-AE19-62706E023703}">
                      <ahyp:hlinkClr xmlns:ahyp="http://schemas.microsoft.com/office/drawing/2018/hyperlinkcolor" val="tx"/>
                    </a:ext>
                  </a:extLst>
                </a:hlinkClick>
              </a:rPr>
              <a:t>Voice &amp; Data, India Smart Cities Edition</a:t>
            </a:r>
            <a:endParaRPr lang="en-US" sz="2300" dirty="0">
              <a:latin typeface="Myriad Pro" panose="020B0503030403020204" charset="0"/>
            </a:endParaRPr>
          </a:p>
          <a:p>
            <a:pPr marL="800100" lvl="1" indent="-342900">
              <a:buFont typeface="Arial" panose="020B0604020202020204" pitchFamily="34" charset="0"/>
              <a:buChar char="•"/>
            </a:pPr>
            <a:r>
              <a:rPr lang="en-US" sz="2300" u="sng" dirty="0">
                <a:effectLst/>
                <a:latin typeface="Myriad Pro" panose="020B0503030403020204" charset="0"/>
                <a:hlinkClick r:id="rId12">
                  <a:extLst>
                    <a:ext uri="{A12FA001-AC4F-418D-AE19-62706E023703}">
                      <ahyp:hlinkClr xmlns:ahyp="http://schemas.microsoft.com/office/drawing/2018/hyperlinkcolor" val="tx"/>
                    </a:ext>
                  </a:extLst>
                </a:hlinkClick>
              </a:rPr>
              <a:t>oneM2M in context of smart cities for tele.net</a:t>
            </a:r>
            <a:r>
              <a:rPr lang="en-US" sz="2300" u="sng" dirty="0">
                <a:effectLst/>
                <a:latin typeface="Myriad Pro" panose="020B0503030403020204" charset="0"/>
              </a:rPr>
              <a:t>, India</a:t>
            </a: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endParaRPr lang="en-US" sz="2300" i="1" dirty="0">
              <a:latin typeface="Myriad Pro" panose="020B0503030403020204" charset="0"/>
              <a:hlinkClick r:id="rId13">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3">
                  <a:extLst>
                    <a:ext uri="{A12FA001-AC4F-418D-AE19-62706E023703}">
                      <ahyp:hlinkClr xmlns:ahyp="http://schemas.microsoft.com/office/drawing/2018/hyperlinkcolor" val="tx"/>
                    </a:ext>
                  </a:extLst>
                </a:hlinkClick>
              </a:rPr>
              <a:t>ETSI Enjoy - Addressing Societal Challenges with IoT</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7">
                  <a:extLst>
                    <a:ext uri="{A12FA001-AC4F-418D-AE19-62706E023703}">
                      <ahyp:hlinkClr xmlns:ahyp="http://schemas.microsoft.com/office/drawing/2018/hyperlinkcolor" val="tx"/>
                    </a:ext>
                  </a:extLst>
                </a:hlinkClick>
              </a:rPr>
              <a:t>ETSI Enjoy - IoT data for industrial verticals</a:t>
            </a:r>
            <a:endParaRPr lang="en-GB" sz="2300" dirty="0">
              <a:latin typeface="Myriad Pro" panose="020B0503030403020204" charset="0"/>
            </a:endParaRPr>
          </a:p>
          <a:p>
            <a:pPr marL="800100" lvl="1" indent="-342900">
              <a:buFont typeface="Arial" panose="020B0604020202020204" pitchFamily="34" charset="0"/>
              <a:buChar char="•"/>
            </a:pPr>
            <a:r>
              <a:rPr lang="en-US" sz="2300" dirty="0">
                <a:latin typeface="Myriad Pro" panose="020B0503030403020204" charset="0"/>
                <a:hlinkClick r:id="rId14"/>
              </a:rPr>
              <a:t>ETSI Enjoy: Standards to Support AI/ML Services</a:t>
            </a:r>
            <a:endParaRPr lang="en-US" sz="2300" dirty="0">
              <a:latin typeface="Myriad Pro" panose="020B0503030403020204" charset="0"/>
            </a:endParaRPr>
          </a:p>
          <a:p>
            <a:pPr marL="800100" lvl="1" indent="-342900">
              <a:buFont typeface="Arial" panose="020B0604020202020204" pitchFamily="34" charset="0"/>
              <a:buChar char="•"/>
            </a:pPr>
            <a:r>
              <a:rPr lang="en-US" sz="2300" i="0" u="sng" dirty="0">
                <a:solidFill>
                  <a:srgbClr val="1155CC"/>
                </a:solidFill>
                <a:effectLst/>
                <a:latin typeface="Myriad Pro" panose="020B0503030403020204" charset="0"/>
                <a:hlinkClick r:id="rId15"/>
              </a:rPr>
              <a:t>SDO Interviews</a:t>
            </a:r>
            <a:r>
              <a:rPr lang="en-US" sz="2300" i="0" dirty="0">
                <a:solidFill>
                  <a:srgbClr val="1155CC"/>
                </a:solidFill>
                <a:effectLst/>
                <a:latin typeface="Myriad Pro" panose="020B0503030403020204" charset="0"/>
              </a:rPr>
              <a:t>, </a:t>
            </a:r>
            <a:r>
              <a:rPr lang="en-IN" sz="2300" u="sng" dirty="0">
                <a:solidFill>
                  <a:srgbClr val="1155CC"/>
                </a:solidFill>
                <a:latin typeface="Myriad Pro" panose="020B0503030403020204" charset="0"/>
                <a:hlinkClick r:id="rId16"/>
              </a:rPr>
              <a:t>10-year celebration</a:t>
            </a:r>
            <a:r>
              <a:rPr lang="en-IN" sz="2300" dirty="0">
                <a:latin typeface="Myriad Pro" panose="020B0503030403020204" charset="0"/>
              </a:rPr>
              <a:t>, </a:t>
            </a:r>
            <a:r>
              <a:rPr lang="en-US" sz="2300" i="0" u="sng" dirty="0">
                <a:solidFill>
                  <a:srgbClr val="1155CC"/>
                </a:solidFill>
                <a:effectLst/>
                <a:latin typeface="Myriad Pro" panose="020B0503030403020204" charset="0"/>
                <a:hlinkClick r:id="rId17"/>
              </a:rPr>
              <a:t>oneM2M deployments and Market Impact for ETSI Enjoy!</a:t>
            </a:r>
            <a:endParaRPr lang="en-IN" sz="2300" b="0" i="0" u="none" strike="noStrike" dirty="0">
              <a:solidFill>
                <a:srgbClr val="000000"/>
              </a:solidFill>
              <a:effectLst/>
              <a:latin typeface="Myriad Pro" panose="020B0503030403020204" charset="0"/>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18">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51358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Interviews &amp; Executive Insights :</a:t>
            </a:r>
            <a:endParaRPr lang="en-GB" sz="2400" dirty="0">
              <a:highlight>
                <a:srgbClr val="FFFF00"/>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4801314"/>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Interviews </a:t>
            </a:r>
          </a:p>
          <a:p>
            <a:pPr lvl="1"/>
            <a:r>
              <a:rPr lang="en-IN" i="0" u="sng" dirty="0">
                <a:solidFill>
                  <a:srgbClr val="1155CC"/>
                </a:solidFill>
                <a:effectLst/>
                <a:latin typeface="Myriad Pro" panose="020B0503030403020204" charset="0"/>
              </a:rPr>
              <a:t>None</a:t>
            </a:r>
            <a:endParaRPr lang="en-GB" dirty="0">
              <a:latin typeface="Myriad Pro" panose="020B0503030403020204" charset="0"/>
            </a:endParaRPr>
          </a:p>
          <a:p>
            <a:pPr lvl="1"/>
            <a:endParaRPr lang="en-GB" dirty="0">
              <a:latin typeface="Myriad Pro" panose="020B0503030403020204" charset="0"/>
            </a:endParaRPr>
          </a:p>
          <a:p>
            <a:pPr lvl="1"/>
            <a:r>
              <a:rPr lang="en-GB" b="1" dirty="0">
                <a:latin typeface="Myriad Pro" panose="020B0503030403020204" charset="0"/>
              </a:rPr>
              <a:t>Executive Insights</a:t>
            </a:r>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3">
                  <a:extLst>
                    <a:ext uri="{A12FA001-AC4F-418D-AE19-62706E023703}">
                      <ahyp:hlinkClr xmlns:ahyp="http://schemas.microsoft.com/office/drawing/2018/hyperlinkcolor" val="tx"/>
                    </a:ext>
                  </a:extLst>
                </a:hlinkClick>
              </a:rPr>
              <a:t>Roland on TP#52</a:t>
            </a:r>
            <a:r>
              <a:rPr lang="en-IN" dirty="0">
                <a:latin typeface="Myriad Pro" panose="020B0503030403020204" charset="0"/>
              </a:rPr>
              <a:t> – 5</a:t>
            </a:r>
            <a:r>
              <a:rPr lang="en-IN" baseline="30000" dirty="0">
                <a:latin typeface="Myriad Pro" panose="020B0503030403020204" charset="0"/>
              </a:rPr>
              <a:t>th</a:t>
            </a:r>
            <a:r>
              <a:rPr lang="en-IN" dirty="0">
                <a:latin typeface="Myriad Pro" panose="020B0503030403020204" charset="0"/>
              </a:rPr>
              <a:t> Jan’22</a:t>
            </a:r>
          </a:p>
          <a:p>
            <a:pPr marL="742950" lvl="1" indent="-285750">
              <a:buFont typeface="Arial" panose="020B0604020202020204" pitchFamily="34" charset="0"/>
              <a:buChar char="•"/>
            </a:pPr>
            <a:r>
              <a:rPr lang="en-IN" dirty="0">
                <a:latin typeface="Myriad Pro" panose="020B0503030403020204" charset="0"/>
                <a:hlinkClick r:id="rId4">
                  <a:extLst>
                    <a:ext uri="{A12FA001-AC4F-418D-AE19-62706E023703}">
                      <ahyp:hlinkClr xmlns:ahyp="http://schemas.microsoft.com/office/drawing/2018/hyperlinkcolor" val="tx"/>
                    </a:ext>
                  </a:extLst>
                </a:hlinkClick>
              </a:rPr>
              <a:t>Roland on TP#53</a:t>
            </a:r>
            <a:r>
              <a:rPr lang="en-IN" b="0" i="0" u="none" strike="noStrike" dirty="0">
                <a:solidFill>
                  <a:srgbClr val="000000"/>
                </a:solidFill>
                <a:effectLst/>
                <a:latin typeface="Myriad Pro" panose="020B0503030403020204" charset="0"/>
              </a:rPr>
              <a:t>  - </a:t>
            </a:r>
            <a:r>
              <a:rPr lang="en-IN" dirty="0">
                <a:latin typeface="Myriad Pro" panose="020B0503030403020204" charset="0"/>
              </a:rPr>
              <a:t>9</a:t>
            </a:r>
            <a:r>
              <a:rPr lang="en-IN" baseline="30000" dirty="0">
                <a:latin typeface="Myriad Pro" panose="020B0503030403020204" charset="0"/>
              </a:rPr>
              <a:t>th</a:t>
            </a:r>
            <a:r>
              <a:rPr lang="en-IN" dirty="0">
                <a:latin typeface="Myriad Pro" panose="020B0503030403020204" charset="0"/>
              </a:rPr>
              <a:t> Mar’22</a:t>
            </a:r>
          </a:p>
          <a:p>
            <a:pPr marL="742950" lvl="1" indent="-285750">
              <a:buFont typeface="Arial" panose="020B0604020202020204" pitchFamily="34" charset="0"/>
              <a:buChar char="•"/>
            </a:pPr>
            <a:r>
              <a:rPr lang="en-US" dirty="0">
                <a:latin typeface="Myriad Pro" panose="020B0503030403020204" charset="0"/>
                <a:hlinkClick r:id="rId5">
                  <a:extLst>
                    <a:ext uri="{A12FA001-AC4F-418D-AE19-62706E023703}">
                      <ahyp:hlinkClr xmlns:ahyp="http://schemas.microsoft.com/office/drawing/2018/hyperlinkcolor" val="tx"/>
                    </a:ext>
                  </a:extLst>
                </a:hlinkClick>
              </a:rPr>
              <a:t>IoT and 6G interview with </a:t>
            </a:r>
            <a:r>
              <a:rPr lang="en-US" dirty="0" err="1">
                <a:latin typeface="Myriad Pro" panose="020B0503030403020204" charset="0"/>
                <a:hlinkClick r:id="rId5">
                  <a:extLst>
                    <a:ext uri="{A12FA001-AC4F-418D-AE19-62706E023703}">
                      <ahyp:hlinkClr xmlns:ahyp="http://schemas.microsoft.com/office/drawing/2018/hyperlinkcolor" val="tx"/>
                    </a:ext>
                  </a:extLst>
                </a:hlinkClick>
              </a:rPr>
              <a:t>Onel</a:t>
            </a:r>
            <a:r>
              <a:rPr lang="en-US" dirty="0">
                <a:latin typeface="Myriad Pro" panose="020B0503030403020204" charset="0"/>
                <a:hlinkClick r:id="rId5">
                  <a:extLst>
                    <a:ext uri="{A12FA001-AC4F-418D-AE19-62706E023703}">
                      <ahyp:hlinkClr xmlns:ahyp="http://schemas.microsoft.com/office/drawing/2018/hyperlinkcolor" val="tx"/>
                    </a:ext>
                  </a:extLst>
                </a:hlinkClick>
              </a:rPr>
              <a:t> Alcaraz López (Finland)</a:t>
            </a:r>
            <a:r>
              <a:rPr lang="en-US" dirty="0">
                <a:latin typeface="Myriad Pro" panose="020B0503030403020204" charset="0"/>
              </a:rPr>
              <a:t> 16</a:t>
            </a:r>
            <a:r>
              <a:rPr lang="en-US" baseline="30000" dirty="0">
                <a:latin typeface="Myriad Pro" panose="020B0503030403020204" charset="0"/>
              </a:rPr>
              <a:t>th</a:t>
            </a:r>
            <a:r>
              <a:rPr lang="en-US" dirty="0">
                <a:latin typeface="Myriad Pro" panose="020B0503030403020204" charset="0"/>
              </a:rPr>
              <a:t> Mar’22</a:t>
            </a:r>
            <a:endParaRPr lang="en-IN"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6">
                  <a:extLst>
                    <a:ext uri="{A12FA001-AC4F-418D-AE19-62706E023703}">
                      <ahyp:hlinkClr xmlns:ahyp="http://schemas.microsoft.com/office/drawing/2018/hyperlinkcolor" val="tx"/>
                    </a:ext>
                  </a:extLst>
                </a:hlinkClick>
              </a:rPr>
              <a:t>Interview about UCL standardization study</a:t>
            </a:r>
            <a:r>
              <a:rPr lang="en-US" dirty="0">
                <a:latin typeface="Myriad Pro" panose="020B0503030403020204" charset="0"/>
              </a:rPr>
              <a:t> 7</a:t>
            </a:r>
            <a:r>
              <a:rPr lang="en-US" baseline="30000" dirty="0">
                <a:latin typeface="Myriad Pro" panose="020B0503030403020204" charset="0"/>
              </a:rPr>
              <a:t>th</a:t>
            </a:r>
            <a:r>
              <a:rPr lang="en-US" dirty="0">
                <a:latin typeface="Myriad Pro" panose="020B0503030403020204" charset="0"/>
              </a:rPr>
              <a:t> Apr’22</a:t>
            </a:r>
          </a:p>
          <a:p>
            <a:pPr marL="742950" lvl="1" indent="-285750">
              <a:buFont typeface="Arial" panose="020B0604020202020204" pitchFamily="34" charset="0"/>
              <a:buChar char="•"/>
            </a:pPr>
            <a:r>
              <a:rPr lang="en-US" dirty="0">
                <a:latin typeface="Myriad Pro" panose="020B0503030403020204" charset="0"/>
                <a:hlinkClick r:id="rId7">
                  <a:extLst>
                    <a:ext uri="{A12FA001-AC4F-418D-AE19-62706E023703}">
                      <ahyp:hlinkClr xmlns:ahyp="http://schemas.microsoft.com/office/drawing/2018/hyperlinkcolor" val="tx"/>
                    </a:ext>
                  </a:extLst>
                </a:hlinkClick>
              </a:rPr>
              <a:t>SMARTM2M study on IoT data for AI - Michelle W</a:t>
            </a:r>
            <a:r>
              <a:rPr lang="en-US" dirty="0">
                <a:latin typeface="Myriad Pro" panose="020B0503030403020204" charset="0"/>
              </a:rPr>
              <a:t> 25</a:t>
            </a:r>
            <a:r>
              <a:rPr lang="en-US" baseline="30000" dirty="0">
                <a:latin typeface="Myriad Pro" panose="020B0503030403020204" charset="0"/>
              </a:rPr>
              <a:t>th</a:t>
            </a:r>
            <a:r>
              <a:rPr lang="en-US" dirty="0">
                <a:latin typeface="Myriad Pro" panose="020B0503030403020204" charset="0"/>
              </a:rPr>
              <a:t> May’22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3</a:t>
            </a:r>
            <a:r>
              <a:rPr lang="en-IN" baseline="30000" dirty="0">
                <a:latin typeface="Myriad Pro" panose="020B0503030403020204" charset="0"/>
              </a:rPr>
              <a:t>rd</a:t>
            </a:r>
            <a:r>
              <a:rPr lang="en-IN" dirty="0">
                <a:latin typeface="Myriad Pro" panose="020B0503030403020204" charset="0"/>
              </a:rPr>
              <a:t> Jun’22</a:t>
            </a:r>
            <a:endParaRPr lang="en-US" dirty="0">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9">
                  <a:extLst>
                    <a:ext uri="{A12FA001-AC4F-418D-AE19-62706E023703}">
                      <ahyp:hlinkClr xmlns:ahyp="http://schemas.microsoft.com/office/drawing/2018/hyperlinkcolor" val="tx"/>
                    </a:ext>
                  </a:extLst>
                </a:hlinkClick>
              </a:rPr>
              <a:t>Interview with TCS (</a:t>
            </a:r>
            <a:r>
              <a:rPr lang="en-IN" dirty="0" err="1">
                <a:latin typeface="Myriad Pro" panose="020B0503030403020204" charset="0"/>
                <a:hlinkClick r:id="rId9">
                  <a:extLst>
                    <a:ext uri="{A12FA001-AC4F-418D-AE19-62706E023703}">
                      <ahyp:hlinkClr xmlns:ahyp="http://schemas.microsoft.com/office/drawing/2018/hyperlinkcolor" val="tx"/>
                    </a:ext>
                  </a:extLst>
                </a:hlinkClick>
              </a:rPr>
              <a:t>DigiFleet</a:t>
            </a:r>
            <a:r>
              <a:rPr lang="en-IN" dirty="0">
                <a:latin typeface="Myriad Pro" panose="020B0503030403020204" charset="0"/>
                <a:hlinkClick r:id="rId9">
                  <a:extLst>
                    <a:ext uri="{A12FA001-AC4F-418D-AE19-62706E023703}">
                      <ahyp:hlinkClr xmlns:ahyp="http://schemas.microsoft.com/office/drawing/2018/hyperlinkcolor" val="tx"/>
                    </a:ext>
                  </a:extLst>
                </a:hlinkClick>
              </a:rPr>
              <a:t>)</a:t>
            </a:r>
            <a:r>
              <a:rPr lang="en-IN" dirty="0">
                <a:latin typeface="Myriad Pro" panose="020B0503030403020204" charset="0"/>
              </a:rPr>
              <a:t> </a:t>
            </a:r>
            <a:r>
              <a:rPr lang="en-IN" dirty="0">
                <a:latin typeface="Myriad Pro" panose="020B0503030403020204" charset="0"/>
                <a:hlinkClick r:id="rId6">
                  <a:extLst>
                    <a:ext uri="{A12FA001-AC4F-418D-AE19-62706E023703}">
                      <ahyp:hlinkClr xmlns:ahyp="http://schemas.microsoft.com/office/drawing/2018/hyperlinkcolor" val="tx"/>
                    </a:ext>
                  </a:extLst>
                </a:hlinkClick>
              </a:rPr>
              <a:t>–</a:t>
            </a:r>
            <a:r>
              <a:rPr lang="en-IN" dirty="0">
                <a:latin typeface="Myriad Pro" panose="020B0503030403020204" charset="0"/>
              </a:rPr>
              <a:t> 23</a:t>
            </a:r>
            <a:r>
              <a:rPr lang="en-IN" baseline="30000" dirty="0">
                <a:latin typeface="Myriad Pro" panose="020B0503030403020204" charset="0"/>
              </a:rPr>
              <a:t>rd</a:t>
            </a:r>
            <a:r>
              <a:rPr lang="en-IN" dirty="0">
                <a:latin typeface="Myriad Pro" panose="020B0503030403020204" charset="0"/>
              </a:rPr>
              <a:t> Jun</a:t>
            </a:r>
            <a:r>
              <a:rPr lang="en-IN" dirty="0">
                <a:latin typeface="Myriad Pro" panose="020B0503030403020204" charset="0"/>
                <a:hlinkClick r:id="rId6">
                  <a:extLst>
                    <a:ext uri="{A12FA001-AC4F-418D-AE19-62706E023703}">
                      <ahyp:hlinkClr xmlns:ahyp="http://schemas.microsoft.com/office/drawing/2018/hyperlinkcolor" val="tx"/>
                    </a:ext>
                  </a:extLst>
                </a:hlinkClick>
              </a:rPr>
              <a:t>’22</a:t>
            </a:r>
          </a:p>
          <a:p>
            <a:pPr marL="742950" lvl="1" indent="-285750">
              <a:buFont typeface="Arial" panose="020B0604020202020204" pitchFamily="34" charset="0"/>
              <a:buChar char="•"/>
            </a:pPr>
            <a:r>
              <a:rPr lang="en-US" dirty="0">
                <a:latin typeface="Myriad Pro" panose="020B0503030403020204" charset="0"/>
                <a:hlinkClick r:id="rId10"/>
              </a:rPr>
              <a:t>Mauro </a:t>
            </a:r>
            <a:r>
              <a:rPr lang="en-US" dirty="0" err="1">
                <a:latin typeface="Myriad Pro" panose="020B0503030403020204" charset="0"/>
                <a:hlinkClick r:id="rId10"/>
              </a:rPr>
              <a:t>Dragoni</a:t>
            </a:r>
            <a:r>
              <a:rPr lang="en-US" dirty="0">
                <a:latin typeface="Myriad Pro" panose="020B0503030403020204" charset="0"/>
                <a:hlinkClick r:id="rId10"/>
              </a:rPr>
              <a:t> – his activities in IoT industry and his project related to SAREF – </a:t>
            </a:r>
            <a:r>
              <a:rPr lang="en-US" dirty="0">
                <a:latin typeface="Myriad Pro" panose="020B0503030403020204" charset="0"/>
              </a:rPr>
              <a:t>27</a:t>
            </a:r>
            <a:r>
              <a:rPr lang="en-US" baseline="30000" dirty="0">
                <a:latin typeface="Myriad Pro" panose="020B0503030403020204" charset="0"/>
              </a:rPr>
              <a:t>th</a:t>
            </a:r>
            <a:r>
              <a:rPr lang="en-US" dirty="0">
                <a:latin typeface="Myriad Pro" panose="020B0503030403020204" charset="0"/>
              </a:rPr>
              <a:t> Jul’22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7</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1"/>
              </a:rPr>
              <a:t>IUDX-oneM2M pilot </a:t>
            </a:r>
            <a:r>
              <a:rPr lang="en-IN" dirty="0">
                <a:latin typeface="Myriad Pro" panose="020B0503030403020204" charset="0"/>
              </a:rPr>
              <a:t>– 12</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2"/>
              </a:rPr>
              <a:t>Roland on TP#56 </a:t>
            </a:r>
            <a:r>
              <a:rPr lang="en-IN" dirty="0">
                <a:latin typeface="Myriad Pro" panose="020B0503030403020204" charset="0"/>
              </a:rPr>
              <a:t>– 25</a:t>
            </a:r>
            <a:r>
              <a:rPr lang="en-IN" baseline="30000" dirty="0">
                <a:latin typeface="Myriad Pro" panose="020B0503030403020204" charset="0"/>
              </a:rPr>
              <a:t>th</a:t>
            </a:r>
            <a:r>
              <a:rPr lang="en-IN" dirty="0">
                <a:latin typeface="Myriad Pro" panose="020B0503030403020204" charset="0"/>
              </a:rPr>
              <a:t> Oct’22</a:t>
            </a:r>
          </a:p>
          <a:p>
            <a:pPr marL="742950" lvl="1" indent="-285750">
              <a:buFont typeface="Arial" panose="020B0604020202020204" pitchFamily="34" charset="0"/>
              <a:buChar char="•"/>
            </a:pP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13">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339102"/>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1204 Subscribers</a:t>
            </a:r>
          </a:p>
          <a:p>
            <a:endParaRPr lang="en-GB" dirty="0">
              <a:latin typeface="Myriad Pro" panose="020B0503030403020204" charset="0"/>
            </a:endParaRPr>
          </a:p>
          <a:p>
            <a:r>
              <a:rPr lang="en-GB" dirty="0">
                <a:latin typeface="Myriad Pro" panose="020B0503030403020204" charset="0"/>
              </a:rPr>
              <a:t>Press Releases – 0</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14"/>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383850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E798-8086-EBBC-6009-401E8E9B6FE6}"/>
              </a:ext>
            </a:extLst>
          </p:cNvPr>
          <p:cNvSpPr>
            <a:spLocks noGrp="1"/>
          </p:cNvSpPr>
          <p:nvPr>
            <p:ph type="title"/>
          </p:nvPr>
        </p:nvSpPr>
        <p:spPr>
          <a:xfrm>
            <a:off x="334696" y="0"/>
            <a:ext cx="9697071" cy="1173570"/>
          </a:xfrm>
        </p:spPr>
        <p:txBody>
          <a:bodyPr>
            <a:normAutofit/>
          </a:bodyPr>
          <a:lstStyle/>
          <a:p>
            <a:r>
              <a:rPr lang="en-IN" sz="4400" dirty="0">
                <a:highlight>
                  <a:schemeClr val="lt1"/>
                </a:highlight>
                <a:latin typeface="Myriad Pro"/>
                <a:sym typeface="Open Sans"/>
              </a:rPr>
              <a:t>VISIBILITY – </a:t>
            </a:r>
            <a:r>
              <a:rPr lang="en-IN" sz="4400" dirty="0">
                <a:latin typeface="Myriad Pro"/>
                <a:sym typeface="Open Sans"/>
              </a:rPr>
              <a:t>Events (</a:t>
            </a:r>
            <a:r>
              <a:rPr lang="en-IN" sz="4400" dirty="0" err="1">
                <a:latin typeface="Myriad Pro"/>
                <a:sym typeface="Open Sans"/>
              </a:rPr>
              <a:t>Upcoiming</a:t>
            </a:r>
            <a:r>
              <a:rPr lang="en-IN" sz="4400" dirty="0">
                <a:latin typeface="Myriad Pro"/>
                <a:sym typeface="Open Sans"/>
              </a:rPr>
              <a:t>):</a:t>
            </a:r>
            <a:endParaRPr lang="en-IN" dirty="0">
              <a:highlight>
                <a:srgbClr val="FFFF00"/>
              </a:highlight>
            </a:endParaRPr>
          </a:p>
        </p:txBody>
      </p:sp>
      <p:sp>
        <p:nvSpPr>
          <p:cNvPr id="4" name="Footer Placeholder 3">
            <a:extLst>
              <a:ext uri="{FF2B5EF4-FFF2-40B4-BE49-F238E27FC236}">
                <a16:creationId xmlns:a16="http://schemas.microsoft.com/office/drawing/2014/main" id="{4A4956B8-9185-5ABB-B40E-873B19C05E5E}"/>
              </a:ext>
            </a:extLst>
          </p:cNvPr>
          <p:cNvSpPr>
            <a:spLocks noGrp="1"/>
          </p:cNvSpPr>
          <p:nvPr>
            <p:ph type="ftr" sz="quarter" idx="11"/>
          </p:nvPr>
        </p:nvSpPr>
        <p:spPr/>
        <p:txBody>
          <a:bodyPr/>
          <a:lstStyle/>
          <a:p>
            <a:endParaRPr lang="en-US"/>
          </a:p>
          <a:p>
            <a:r>
              <a:rPr lang="en-US"/>
              <a:t>© 2022 oneM2M</a:t>
            </a:r>
            <a:endParaRPr lang="en-US" dirty="0"/>
          </a:p>
        </p:txBody>
      </p:sp>
      <p:graphicFrame>
        <p:nvGraphicFramePr>
          <p:cNvPr id="6" name="Google Shape;97;p4">
            <a:extLst>
              <a:ext uri="{FF2B5EF4-FFF2-40B4-BE49-F238E27FC236}">
                <a16:creationId xmlns:a16="http://schemas.microsoft.com/office/drawing/2014/main" id="{DDA57822-6E64-1A37-975F-E4C17C82F145}"/>
              </a:ext>
            </a:extLst>
          </p:cNvPr>
          <p:cNvGraphicFramePr/>
          <p:nvPr>
            <p:extLst>
              <p:ext uri="{D42A27DB-BD31-4B8C-83A1-F6EECF244321}">
                <p14:modId xmlns:p14="http://schemas.microsoft.com/office/powerpoint/2010/main" val="2937872259"/>
              </p:ext>
            </p:extLst>
          </p:nvPr>
        </p:nvGraphicFramePr>
        <p:xfrm>
          <a:off x="0" y="1973002"/>
          <a:ext cx="12192000" cy="2050893"/>
        </p:xfrm>
        <a:graphic>
          <a:graphicData uri="http://schemas.openxmlformats.org/drawingml/2006/table">
            <a:tbl>
              <a:tblPr firstRow="1" bandRow="1">
                <a:tableStyleId>{5202B0CA-FC54-4496-8BCA-5EF66A818D29}</a:tableStyleId>
              </a:tblPr>
              <a:tblGrid>
                <a:gridCol w="1902065">
                  <a:extLst>
                    <a:ext uri="{9D8B030D-6E8A-4147-A177-3AD203B41FA5}">
                      <a16:colId xmlns:a16="http://schemas.microsoft.com/office/drawing/2014/main" val="20000"/>
                    </a:ext>
                  </a:extLst>
                </a:gridCol>
                <a:gridCol w="2902801">
                  <a:extLst>
                    <a:ext uri="{9D8B030D-6E8A-4147-A177-3AD203B41FA5}">
                      <a16:colId xmlns:a16="http://schemas.microsoft.com/office/drawing/2014/main" val="20001"/>
                    </a:ext>
                  </a:extLst>
                </a:gridCol>
                <a:gridCol w="4265951">
                  <a:extLst>
                    <a:ext uri="{9D8B030D-6E8A-4147-A177-3AD203B41FA5}">
                      <a16:colId xmlns:a16="http://schemas.microsoft.com/office/drawing/2014/main" val="20002"/>
                    </a:ext>
                  </a:extLst>
                </a:gridCol>
                <a:gridCol w="3121183">
                  <a:extLst>
                    <a:ext uri="{9D8B030D-6E8A-4147-A177-3AD203B41FA5}">
                      <a16:colId xmlns:a16="http://schemas.microsoft.com/office/drawing/2014/main" val="20003"/>
                    </a:ext>
                  </a:extLst>
                </a:gridCol>
              </a:tblGrid>
              <a:tr h="403715">
                <a:tc>
                  <a:txBody>
                    <a:bodyPr/>
                    <a:lstStyle/>
                    <a:p>
                      <a:pPr marL="0" marR="0" lvl="0" indent="0" algn="l" rtl="0">
                        <a:spcBef>
                          <a:spcPts val="0"/>
                        </a:spcBef>
                        <a:spcAft>
                          <a:spcPts val="0"/>
                        </a:spcAft>
                        <a:buNone/>
                      </a:pPr>
                      <a:r>
                        <a:rPr lang="en-IN" sz="1800" b="1" u="none" strike="noStrike" cap="none" dirty="0">
                          <a:solidFill>
                            <a:schemeClr val="bg1"/>
                          </a:solidFill>
                          <a:latin typeface="Myriad Pro" panose="020B0503030403020204" charset="0"/>
                          <a:sym typeface="Open Sans"/>
                        </a:rPr>
                        <a:t>VISIBILITY</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oneM2M </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Partner driven</a:t>
                      </a:r>
                      <a:endParaRPr sz="1800" b="1" dirty="0">
                        <a:solidFill>
                          <a:schemeClr val="bg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IN" sz="1800" b="1" dirty="0">
                          <a:solidFill>
                            <a:schemeClr val="bg1"/>
                          </a:solidFill>
                          <a:latin typeface="Myriad Pro" panose="020B0503030403020204" charset="0"/>
                          <a:sym typeface="Open Sans"/>
                        </a:rPr>
                        <a:t>Regional</a:t>
                      </a:r>
                      <a:endParaRPr sz="1800" b="1" dirty="0">
                        <a:solidFill>
                          <a:schemeClr val="bg1"/>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1647178">
                <a:tc>
                  <a:txBody>
                    <a:bodyPr/>
                    <a:lstStyle/>
                    <a:p>
                      <a:pPr marL="0" marR="0" lvl="0" indent="0" algn="l" rtl="0">
                        <a:spcBef>
                          <a:spcPts val="0"/>
                        </a:spcBef>
                        <a:spcAft>
                          <a:spcPts val="0"/>
                        </a:spcAft>
                        <a:buNone/>
                      </a:pPr>
                      <a:r>
                        <a:rPr lang="en-IN" sz="1700" b="1" dirty="0">
                          <a:latin typeface="Myriad Pro" panose="020B0503030403020204" charset="0"/>
                          <a:sym typeface="Open Sans"/>
                        </a:rPr>
                        <a:t>Events </a:t>
                      </a:r>
                      <a:endParaRPr sz="1700" b="1" dirty="0">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700" dirty="0">
                          <a:solidFill>
                            <a:schemeClr val="dk1"/>
                          </a:solidFill>
                          <a:highlight>
                            <a:srgbClr val="FFFF00"/>
                          </a:highlight>
                          <a:latin typeface="Myriad Pro" panose="020B0503030403020204" charset="0"/>
                          <a:sym typeface="Open Sans"/>
                        </a:rPr>
                        <a:t>oneM2M Conference (1-2 Dec’22) in Korea</a:t>
                      </a:r>
                      <a:endParaRPr lang="en-IN" sz="1700" dirty="0">
                        <a:highlight>
                          <a:srgbClr val="FFFF00"/>
                        </a:highlight>
                        <a:latin typeface="Myriad Pro" panose="020B0503030403020204" charset="0"/>
                        <a:ea typeface="Open Sans"/>
                        <a:cs typeface="Open Sans"/>
                        <a:sym typeface="Open Sans"/>
                      </a:endParaRPr>
                    </a:p>
                    <a:p>
                      <a:pPr marL="0" marR="0" lvl="0" indent="0" algn="l" rtl="0">
                        <a:spcBef>
                          <a:spcPts val="0"/>
                        </a:spcBef>
                        <a:spcAft>
                          <a:spcPts val="0"/>
                        </a:spcAft>
                        <a:buNone/>
                      </a:pPr>
                      <a:endParaRPr lang="en-IN" sz="1700" dirty="0">
                        <a:solidFill>
                          <a:schemeClr val="dk1"/>
                        </a:solidFill>
                        <a:latin typeface="Myriad Pro" panose="020B0503030403020204" charset="0"/>
                        <a:sym typeface="Open Sans"/>
                      </a:endParaRPr>
                    </a:p>
                    <a:p>
                      <a:pPr marL="0" marR="0" lvl="0" indent="0" algn="l" rtl="0">
                        <a:spcBef>
                          <a:spcPts val="0"/>
                        </a:spcBef>
                        <a:spcAft>
                          <a:spcPts val="0"/>
                        </a:spcAft>
                        <a:buNone/>
                      </a:pPr>
                      <a:r>
                        <a:rPr lang="en-IN" sz="1700" dirty="0">
                          <a:solidFill>
                            <a:schemeClr val="dk1"/>
                          </a:solidFill>
                          <a:highlight>
                            <a:srgbClr val="FFFF00"/>
                          </a:highlight>
                          <a:latin typeface="Myriad Pro" panose="020B0503030403020204" charset="0"/>
                          <a:sym typeface="Open Sans"/>
                        </a:rPr>
                        <a:t>Interop #8 hosted by TTA in Dec’22 (5 – 7 Dec’22)</a:t>
                      </a:r>
                      <a:endParaRPr sz="1700" dirty="0">
                        <a:solidFill>
                          <a:schemeClr val="dk1"/>
                        </a:solidFill>
                        <a:highlight>
                          <a:srgbClr val="FFFF00"/>
                        </a:highlight>
                        <a:latin typeface="Myriad Pro" panose="020B0503030403020204" charset="0"/>
                        <a:sym typeface="Open Sans"/>
                      </a:endParaRPr>
                    </a:p>
                    <a:p>
                      <a:pPr marL="0" marR="0" lvl="0" indent="0" algn="l" rtl="0">
                        <a:spcBef>
                          <a:spcPts val="0"/>
                        </a:spcBef>
                        <a:spcAft>
                          <a:spcPts val="0"/>
                        </a:spcAft>
                        <a:buNone/>
                      </a:pPr>
                      <a:endParaRPr sz="1700" dirty="0">
                        <a:latin typeface="Myriad Pro" panose="020B0503030403020204" charset="0"/>
                        <a:sym typeface="Open Sans"/>
                      </a:endParaRPr>
                    </a:p>
                  </a:txBody>
                  <a:tcPr marL="91450" marR="91450" marT="45725" marB="45725"/>
                </a:tc>
                <a:tc>
                  <a:txBody>
                    <a:bodyPr/>
                    <a:lstStyle/>
                    <a:p>
                      <a:pPr marL="457200" lvl="0" indent="-336550" algn="l" rtl="0">
                        <a:spcBef>
                          <a:spcPts val="0"/>
                        </a:spcBef>
                        <a:spcAft>
                          <a:spcPts val="0"/>
                        </a:spcAft>
                        <a:buClr>
                          <a:schemeClr val="dk1"/>
                        </a:buClr>
                        <a:buSzPts val="1700"/>
                        <a:buFont typeface="Open Sans"/>
                        <a:buChar char="-"/>
                      </a:pPr>
                      <a:endParaRPr lang="en-IN" sz="1700" b="0" i="0" u="none" strike="noStrike" cap="none" dirty="0">
                        <a:solidFill>
                          <a:schemeClr val="tx1">
                            <a:lumMod val="75000"/>
                          </a:schemeClr>
                        </a:solidFill>
                        <a:latin typeface="Myriad Pro" panose="020B0503030403020204" charset="0"/>
                        <a:ea typeface="Open Sans"/>
                        <a:cs typeface="Open Sans"/>
                        <a:sym typeface="Open Sans"/>
                      </a:endParaRPr>
                    </a:p>
                  </a:txBody>
                  <a:tcPr marL="91450" marR="91450" marT="45725" marB="45725"/>
                </a:tc>
                <a:tc>
                  <a:txBody>
                    <a:bodyPr/>
                    <a:lstStyle/>
                    <a:p>
                      <a:pPr marL="457200" lvl="0" indent="-336550" algn="l" rtl="0">
                        <a:spcBef>
                          <a:spcPts val="0"/>
                        </a:spcBef>
                        <a:spcAft>
                          <a:spcPts val="0"/>
                        </a:spcAft>
                        <a:buClr>
                          <a:schemeClr val="dk1"/>
                        </a:buClr>
                        <a:buSzPts val="1700"/>
                        <a:buFont typeface="Open Sans"/>
                        <a:buChar char="-"/>
                      </a:pPr>
                      <a:r>
                        <a:rPr lang="en-IN" sz="1800" kern="1200" dirty="0">
                          <a:solidFill>
                            <a:schemeClr val="dk1"/>
                          </a:solidFill>
                          <a:effectLst/>
                          <a:latin typeface="+mn-lt"/>
                          <a:ea typeface="+mn-ea"/>
                          <a:cs typeface="+mn-cs"/>
                        </a:rPr>
                        <a:t> </a:t>
                      </a:r>
                      <a:endParaRPr sz="1700" b="0" i="0" u="sng" strike="noStrike" cap="none" dirty="0">
                        <a:solidFill>
                          <a:srgbClr val="FF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1880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14748"/>
            <a:ext cx="8986285" cy="1173570"/>
          </a:xfrm>
        </p:spPr>
        <p:txBody>
          <a:bodyPr>
            <a:noAutofit/>
          </a:bodyPr>
          <a:lstStyle/>
          <a:p>
            <a:r>
              <a:rPr lang="en-GB" sz="2400" dirty="0"/>
              <a:t>Key Speaking Opportunities</a:t>
            </a:r>
          </a:p>
        </p:txBody>
      </p:sp>
      <p:sp>
        <p:nvSpPr>
          <p:cNvPr id="5" name="TextBox 4">
            <a:extLst>
              <a:ext uri="{FF2B5EF4-FFF2-40B4-BE49-F238E27FC236}">
                <a16:creationId xmlns:a16="http://schemas.microsoft.com/office/drawing/2014/main" id="{3CB70B99-4F92-4F7C-BCED-812D4AACAF49}"/>
              </a:ext>
            </a:extLst>
          </p:cNvPr>
          <p:cNvSpPr txBox="1"/>
          <p:nvPr/>
        </p:nvSpPr>
        <p:spPr>
          <a:xfrm>
            <a:off x="334696" y="1259326"/>
            <a:ext cx="11196043" cy="5406224"/>
          </a:xfrm>
          <a:prstGeom prst="rect">
            <a:avLst/>
          </a:prstGeom>
          <a:noFill/>
        </p:spPr>
        <p:txBody>
          <a:bodyPr wrap="square" rtlCol="0">
            <a:spAutoFit/>
          </a:bodyPr>
          <a:lstStyle/>
          <a:p>
            <a:r>
              <a:rPr lang="en-GB" sz="2000" b="1" dirty="0">
                <a:effectLst/>
                <a:latin typeface="Myriad Pro" panose="020B0503030403020204"/>
                <a:ea typeface="Times New Roman" panose="02020603050405020304" pitchFamily="18" charset="0"/>
              </a:rPr>
              <a:t>Global and Regional Events </a:t>
            </a:r>
            <a:endParaRPr lang="en-IN" sz="1600" dirty="0">
              <a:latin typeface="Myriad Pro" panose="020B0503030403020204"/>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N" sz="1600" dirty="0">
                <a:latin typeface="Myriad Pro" panose="020B0503030403020204"/>
                <a:cs typeface="Times New Roman" panose="02020603050405020304" pitchFamily="18" charset="0"/>
              </a:rPr>
              <a:t>Embedded Technologies Convention </a:t>
            </a:r>
          </a:p>
          <a:p>
            <a:pPr marL="285750" indent="-285750">
              <a:lnSpc>
                <a:spcPct val="107000"/>
              </a:lnSpc>
              <a:spcAft>
                <a:spcPts val="800"/>
              </a:spcAft>
              <a:buFont typeface="Arial" panose="020B0604020202020204" pitchFamily="34" charset="0"/>
              <a:buChar char="•"/>
            </a:pPr>
            <a:r>
              <a:rPr lang="en-IN" sz="1600" dirty="0">
                <a:latin typeface="Myriad Pro" panose="020B0503030403020204"/>
                <a:cs typeface="Times New Roman" panose="02020603050405020304" pitchFamily="18" charset="0"/>
              </a:rPr>
              <a:t>IEEE 8</a:t>
            </a:r>
            <a:r>
              <a:rPr lang="en-IN" sz="1600" baseline="30000" dirty="0">
                <a:latin typeface="Myriad Pro" panose="020B0503030403020204"/>
                <a:cs typeface="Times New Roman" panose="02020603050405020304" pitchFamily="18" charset="0"/>
              </a:rPr>
              <a:t>th</a:t>
            </a:r>
            <a:r>
              <a:rPr lang="en-IN" sz="1600" dirty="0">
                <a:latin typeface="Myriad Pro" panose="020B0503030403020204"/>
                <a:cs typeface="Times New Roman" panose="02020603050405020304" pitchFamily="18" charset="0"/>
              </a:rPr>
              <a:t> IoT World Forum (26 Oct-11 Nov’22 // Yokohama, Japan  (in person and hybrid)</a:t>
            </a:r>
          </a:p>
          <a:p>
            <a:pPr marL="285750" indent="-285750">
              <a:lnSpc>
                <a:spcPct val="107000"/>
              </a:lnSpc>
              <a:spcAft>
                <a:spcPts val="800"/>
              </a:spcAft>
              <a:buFont typeface="Arial" panose="020B0604020202020204" pitchFamily="34" charset="0"/>
              <a:buChar char="•"/>
            </a:pPr>
            <a:r>
              <a:rPr lang="en-IN" sz="1600" strike="sngStrike" dirty="0" err="1">
                <a:latin typeface="Myriad Pro" panose="020B0503030403020204"/>
                <a:cs typeface="Times New Roman" panose="02020603050405020304" pitchFamily="18" charset="0"/>
                <a:hlinkClick r:id="rId3">
                  <a:extLst>
                    <a:ext uri="{A12FA001-AC4F-418D-AE19-62706E023703}">
                      <ahyp:hlinkClr xmlns:ahyp="http://schemas.microsoft.com/office/drawing/2018/hyperlinkcolor" val="tx"/>
                    </a:ext>
                  </a:extLst>
                </a:hlinkClick>
              </a:rPr>
              <a:t>Futurecom</a:t>
            </a:r>
            <a:r>
              <a:rPr lang="en-IN" sz="1600" strike="sngStrike" dirty="0">
                <a:latin typeface="Myriad Pro" panose="020B0503030403020204"/>
                <a:cs typeface="Times New Roman" panose="02020603050405020304" pitchFamily="18" charset="0"/>
                <a:hlinkClick r:id="rId3">
                  <a:extLst>
                    <a:ext uri="{A12FA001-AC4F-418D-AE19-62706E023703}">
                      <ahyp:hlinkClr xmlns:ahyp="http://schemas.microsoft.com/office/drawing/2018/hyperlinkcolor" val="tx"/>
                    </a:ext>
                  </a:extLst>
                </a:hlinkClick>
              </a:rPr>
              <a:t> 2022</a:t>
            </a:r>
            <a:r>
              <a:rPr lang="en-IN" sz="1600" strike="sngStrike" dirty="0">
                <a:latin typeface="Myriad Pro" panose="020B0503030403020204"/>
                <a:cs typeface="Times New Roman" panose="02020603050405020304" pitchFamily="18" charset="0"/>
              </a:rPr>
              <a:t>: 18-20 Oct’22, Sao Paulo, Brazil </a:t>
            </a:r>
          </a:p>
          <a:p>
            <a:pPr marL="285750" indent="-285750">
              <a:lnSpc>
                <a:spcPct val="107000"/>
              </a:lnSpc>
              <a:spcAft>
                <a:spcPts val="800"/>
              </a:spcAft>
              <a:buFont typeface="Arial" panose="020B0604020202020204" pitchFamily="34" charset="0"/>
              <a:buChar char="•"/>
            </a:pPr>
            <a:r>
              <a:rPr lang="en-IN" sz="1600" dirty="0">
                <a:effectLst/>
                <a:latin typeface="Myriad Pro" panose="020B0503030403020204"/>
                <a:ea typeface="Times New Roman" panose="02020603050405020304" pitchFamily="18" charset="0"/>
                <a:cs typeface="Times New Roman" panose="02020603050405020304" pitchFamily="18" charset="0"/>
              </a:rPr>
              <a:t>ETSI IoT Week</a:t>
            </a:r>
          </a:p>
          <a:p>
            <a:pPr marL="285750" indent="-285750">
              <a:lnSpc>
                <a:spcPct val="107000"/>
              </a:lnSpc>
              <a:spcAft>
                <a:spcPts val="800"/>
              </a:spcAft>
              <a:buFont typeface="Arial" panose="020B0604020202020204" pitchFamily="34" charset="0"/>
              <a:buChar char="•"/>
            </a:pPr>
            <a:r>
              <a:rPr lang="en-IN" sz="1600" dirty="0">
                <a:latin typeface="Myriad Pro" panose="020B0503030403020204"/>
                <a:ea typeface="Times New Roman" panose="02020603050405020304" pitchFamily="18" charset="0"/>
                <a:cs typeface="Times New Roman" panose="02020603050405020304" pitchFamily="18" charset="0"/>
              </a:rPr>
              <a:t>Korea IoT event</a:t>
            </a:r>
            <a:endParaRPr lang="en-IN" sz="1600" dirty="0">
              <a:effectLst/>
              <a:latin typeface="Myriad Pro" panose="020B0503030403020204"/>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N" sz="1600" dirty="0">
                <a:effectLst/>
                <a:latin typeface="Myriad Pro" panose="020B0503030403020204"/>
                <a:ea typeface="Times New Roman" panose="02020603050405020304" pitchFamily="18" charset="0"/>
                <a:cs typeface="Times New Roman" panose="02020603050405020304" pitchFamily="18" charset="0"/>
              </a:rPr>
              <a:t>TSDSI Tech Deep Dive 2022</a:t>
            </a:r>
          </a:p>
          <a:p>
            <a:pPr marL="285750" indent="-285750">
              <a:lnSpc>
                <a:spcPct val="107000"/>
              </a:lnSpc>
              <a:spcAft>
                <a:spcPts val="800"/>
              </a:spcAft>
              <a:buFont typeface="Arial" panose="020B0604020202020204" pitchFamily="34" charset="0"/>
              <a:buChar char="•"/>
            </a:pPr>
            <a:r>
              <a:rPr lang="en-IN" sz="1600" strike="sngStrike" dirty="0">
                <a:effectLst/>
                <a:latin typeface="Myriad Pro" panose="020B0503030403020204"/>
                <a:ea typeface="Times New Roman" panose="02020603050405020304" pitchFamily="18" charset="0"/>
                <a:cs typeface="Times New Roman" panose="02020603050405020304" pitchFamily="18" charset="0"/>
              </a:rPr>
              <a:t>India Mobile Congress IMC 2022 (1-4 Oct’22)</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WORLD SMART CITY EXPO 2022 – Korea - 31 Aug-2 Sep’22</a:t>
            </a:r>
          </a:p>
          <a:p>
            <a:pPr marL="285750" indent="-285750">
              <a:lnSpc>
                <a:spcPct val="107000"/>
              </a:lnSpc>
              <a:spcAft>
                <a:spcPts val="800"/>
              </a:spcAft>
              <a:buFont typeface="Arial" panose="020B0604020202020204" pitchFamily="34" charset="0"/>
              <a:buChar char="•"/>
            </a:pPr>
            <a:r>
              <a:rPr lang="en-IN" sz="1600" strike="sngStrike" dirty="0">
                <a:latin typeface="Myriad Pro"/>
                <a:ea typeface="Arial"/>
                <a:cs typeface="Arial"/>
                <a:sym typeface="Arial"/>
              </a:rPr>
              <a:t>Embedded Technology Convention ASIA - 28-29 Sep’22</a:t>
            </a:r>
          </a:p>
          <a:p>
            <a:pPr marL="285750" indent="-285750">
              <a:lnSpc>
                <a:spcPct val="107000"/>
              </a:lnSpc>
              <a:spcAft>
                <a:spcPts val="800"/>
              </a:spcAft>
              <a:buFont typeface="Arial" panose="020B0604020202020204" pitchFamily="34" charset="0"/>
              <a:buChar char="•"/>
            </a:pPr>
            <a:r>
              <a:rPr lang="en-IN" sz="1600" dirty="0">
                <a:latin typeface="Myriad Pro"/>
                <a:cs typeface="Arial"/>
              </a:rPr>
              <a:t>26 Oct-11 Nov: IEEE IoT WF /Tokyo/Hybrid</a:t>
            </a:r>
            <a:endParaRPr lang="en-IN" sz="1600" dirty="0">
              <a:latin typeface="Myriad Pro"/>
              <a:cs typeface="Arial"/>
              <a:sym typeface="Arial"/>
            </a:endParaRP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TSDSI Tech Deep Dive - 07-10 Nov’22</a:t>
            </a:r>
          </a:p>
          <a:p>
            <a:pPr marL="285750" indent="-285750">
              <a:lnSpc>
                <a:spcPct val="107000"/>
              </a:lnSpc>
              <a:spcAft>
                <a:spcPts val="800"/>
              </a:spcAft>
              <a:buFont typeface="Arial" panose="020B0604020202020204" pitchFamily="34" charset="0"/>
              <a:buChar char="•"/>
            </a:pPr>
            <a:r>
              <a:rPr lang="en-IN" sz="1600" strike="sngStrike" dirty="0">
                <a:latin typeface="Myriad Pro"/>
                <a:ea typeface="Arial"/>
                <a:cs typeface="Arial"/>
                <a:sym typeface="Arial"/>
              </a:rPr>
              <a:t>5th INTERNATIONAL CONFERENCE ON FUTURE SMART CITIES (FSC) - 18-20 Nov’22 (Malaysia)</a:t>
            </a:r>
          </a:p>
          <a:p>
            <a:pPr marL="285750" indent="-285750">
              <a:lnSpc>
                <a:spcPct val="107000"/>
              </a:lnSpc>
              <a:spcAft>
                <a:spcPts val="800"/>
              </a:spcAft>
              <a:buFont typeface="Arial" panose="020B0604020202020204" pitchFamily="34" charset="0"/>
              <a:buChar char="•"/>
            </a:pPr>
            <a:r>
              <a:rPr lang="en-IN" sz="1600" dirty="0">
                <a:latin typeface="Myriad Pro"/>
                <a:ea typeface="Arial"/>
                <a:cs typeface="Arial"/>
                <a:sym typeface="Arial"/>
              </a:rPr>
              <a:t>IET Future Tech Congress 2022 (</a:t>
            </a:r>
            <a:r>
              <a:rPr lang="en-IN" sz="1600" dirty="0" err="1">
                <a:latin typeface="Myriad Pro"/>
                <a:ea typeface="Arial"/>
                <a:cs typeface="Arial"/>
                <a:sym typeface="Arial"/>
              </a:rPr>
              <a:t>Phygital</a:t>
            </a:r>
            <a:r>
              <a:rPr lang="en-IN" sz="1600" dirty="0">
                <a:latin typeface="Myriad Pro"/>
                <a:ea typeface="Arial"/>
                <a:cs typeface="Arial"/>
                <a:sym typeface="Arial"/>
              </a:rPr>
              <a:t> event) - 22-23 Nov’22</a:t>
            </a:r>
          </a:p>
          <a:p>
            <a:pPr marL="285750" indent="-285750">
              <a:lnSpc>
                <a:spcPct val="107000"/>
              </a:lnSpc>
              <a:spcAft>
                <a:spcPts val="800"/>
              </a:spcAft>
              <a:buFont typeface="Arial" panose="020B0604020202020204" pitchFamily="34" charset="0"/>
              <a:buChar char="•"/>
            </a:pPr>
            <a:endParaRPr lang="en-GB" sz="1600" b="1" dirty="0">
              <a:effectLst/>
              <a:latin typeface="Myriad Pro" panose="020B0503030403020204"/>
              <a:ea typeface="Times New Roman" panose="02020603050405020304" pitchFamily="18" charset="0"/>
            </a:endParaRPr>
          </a:p>
        </p:txBody>
      </p:sp>
      <p:sp>
        <p:nvSpPr>
          <p:cNvPr id="4" name="Footer Placeholder 38">
            <a:extLst>
              <a:ext uri="{FF2B5EF4-FFF2-40B4-BE49-F238E27FC236}">
                <a16:creationId xmlns:a16="http://schemas.microsoft.com/office/drawing/2014/main" id="{102CFB34-9DB1-AD3D-5D6C-7298C93E1A1E}"/>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429486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9575357931_0_30"/>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oneM2M in News</a:t>
            </a:r>
            <a:endParaRPr/>
          </a:p>
        </p:txBody>
      </p:sp>
      <p:graphicFrame>
        <p:nvGraphicFramePr>
          <p:cNvPr id="124" name="Google Shape;124;g19575357931_0_30"/>
          <p:cNvGraphicFramePr/>
          <p:nvPr/>
        </p:nvGraphicFramePr>
        <p:xfrm>
          <a:off x="586301" y="1493838"/>
          <a:ext cx="9823800" cy="3072469"/>
        </p:xfrm>
        <a:graphic>
          <a:graphicData uri="http://schemas.openxmlformats.org/drawingml/2006/table">
            <a:tbl>
              <a:tblPr firstRow="1" bandRow="1">
                <a:noFill/>
              </a:tblPr>
              <a:tblGrid>
                <a:gridCol w="2145875">
                  <a:extLst>
                    <a:ext uri="{9D8B030D-6E8A-4147-A177-3AD203B41FA5}">
                      <a16:colId xmlns:a16="http://schemas.microsoft.com/office/drawing/2014/main" val="20000"/>
                    </a:ext>
                  </a:extLst>
                </a:gridCol>
                <a:gridCol w="1627725">
                  <a:extLst>
                    <a:ext uri="{9D8B030D-6E8A-4147-A177-3AD203B41FA5}">
                      <a16:colId xmlns:a16="http://schemas.microsoft.com/office/drawing/2014/main" val="20001"/>
                    </a:ext>
                  </a:extLst>
                </a:gridCol>
                <a:gridCol w="6050200">
                  <a:extLst>
                    <a:ext uri="{9D8B030D-6E8A-4147-A177-3AD203B41FA5}">
                      <a16:colId xmlns:a16="http://schemas.microsoft.com/office/drawing/2014/main" val="20002"/>
                    </a:ext>
                  </a:extLst>
                </a:gridCol>
              </a:tblGrid>
              <a:tr h="365775">
                <a:tc>
                  <a:txBody>
                    <a:bodyPr/>
                    <a:lstStyle/>
                    <a:p>
                      <a:pPr marL="0" marR="0" lvl="0" indent="0" algn="l" rtl="0">
                        <a:spcBef>
                          <a:spcPts val="0"/>
                        </a:spcBef>
                        <a:spcAft>
                          <a:spcPts val="0"/>
                        </a:spcAft>
                        <a:buNone/>
                      </a:pPr>
                      <a:endParaRPr sz="1800" b="0" i="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endParaRPr sz="1800" b="0" i="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expectations in 2023</a:t>
                      </a:r>
                      <a:endParaRPr sz="1200">
                        <a:latin typeface="Open Sans"/>
                        <a:ea typeface="Open Sans"/>
                        <a:cs typeface="Open Sans"/>
                        <a:sym typeface="Open Sans"/>
                      </a:endParaRPr>
                    </a:p>
                    <a:p>
                      <a:pPr marL="0" marR="0" lvl="0" indent="0" algn="l" rtl="0">
                        <a:lnSpc>
                          <a:spcPct val="90000"/>
                        </a:lnSpc>
                        <a:spcBef>
                          <a:spcPts val="0"/>
                        </a:spcBef>
                        <a:spcAft>
                          <a:spcPts val="0"/>
                        </a:spcAft>
                        <a:buNone/>
                      </a:pPr>
                      <a:endParaRPr sz="1200">
                        <a:latin typeface="Open Sans"/>
                        <a:ea typeface="Open Sans"/>
                        <a:cs typeface="Open Sans"/>
                        <a:sym typeface="Open Sans"/>
                      </a:endParaRPr>
                    </a:p>
                  </a:txBody>
                  <a:tcPr marL="91450" marR="91450" marT="45725" marB="45725"/>
                </a:tc>
                <a:tc>
                  <a:txBody>
                    <a:bodyPr/>
                    <a:lstStyle/>
                    <a:p>
                      <a:pPr marL="0" lvl="0" indent="0" algn="l" rtl="0">
                        <a:lnSpc>
                          <a:spcPct val="90000"/>
                        </a:lnSpc>
                        <a:spcBef>
                          <a:spcPts val="0"/>
                        </a:spcBef>
                        <a:spcAft>
                          <a:spcPts val="0"/>
                        </a:spcAft>
                        <a:buNone/>
                      </a:pPr>
                      <a:r>
                        <a:rPr lang="en-US" sz="1200" i="1">
                          <a:solidFill>
                            <a:srgbClr val="2E2E31"/>
                          </a:solidFill>
                          <a:highlight>
                            <a:srgbClr val="F5F5F6"/>
                          </a:highlight>
                          <a:latin typeface="Arial"/>
                          <a:ea typeface="Arial"/>
                          <a:cs typeface="Arial"/>
                          <a:sym typeface="Arial"/>
                        </a:rPr>
                        <a:t>18 October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What to Expect with IoT in 2023 - Architecture &amp; Governance</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ETSI Enjoy! </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October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The latest ETSI Enjoy! publication devotes three articles to IoT and the impact of oneM2M standardization, ten years after the launch of oneM2M</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for all</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October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The IoT for All community recently published an article on the need for efficient message payload techniques to improve the performance of constrained IoT devices and sensors. It presents the benefits of common service functions (CSFs)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devices &amp; cyber threats</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August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This is how enterprises can protect their IoT devices from cyber threats - BizzBuzz</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Making IoT Intelligent</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July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Internet of Things (IoT) systems involve combinations of connected devices and sensors.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and Sustainability</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April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IoT technologies provide the building blocks to address sustainability goals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TSI colours">
    <a:dk1>
      <a:sysClr val="windowText" lastClr="000000"/>
    </a:dk1>
    <a:lt1>
      <a:sysClr val="window" lastClr="FFFFFF"/>
    </a:lt1>
    <a:dk2>
      <a:srgbClr val="444D26"/>
    </a:dk2>
    <a:lt2>
      <a:srgbClr val="FEFAC9"/>
    </a:lt2>
    <a:accent1>
      <a:srgbClr val="004A8D"/>
    </a:accent1>
    <a:accent2>
      <a:srgbClr val="007DC3"/>
    </a:accent2>
    <a:accent3>
      <a:srgbClr val="A0CBED"/>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2545</TotalTime>
  <Words>1396</Words>
  <Application>Microsoft Office PowerPoint</Application>
  <PresentationFormat>Widescreen</PresentationFormat>
  <Paragraphs>255</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Symbol</vt:lpstr>
      <vt:lpstr>Century Gothic</vt:lpstr>
      <vt:lpstr>Calibri</vt:lpstr>
      <vt:lpstr>Open Sans</vt:lpstr>
      <vt:lpstr>Myriad Pro</vt:lpstr>
      <vt:lpstr>Myanmar Text</vt:lpstr>
      <vt:lpstr>Office Theme</vt:lpstr>
      <vt:lpstr>Marcom Report to TP 57</vt:lpstr>
      <vt:lpstr>10th Anniversary Celebrations</vt:lpstr>
      <vt:lpstr>oneM2M International Hackathon</vt:lpstr>
      <vt:lpstr>Highlights - CY’22 (Nov’22)</vt:lpstr>
      <vt:lpstr>Thought Leadership – Articles</vt:lpstr>
      <vt:lpstr>Engagement – Interviews &amp; Executive Insights :</vt:lpstr>
      <vt:lpstr>VISIBILITY – Events (Upcoiming):</vt:lpstr>
      <vt:lpstr>Key Speaking Opportunities</vt:lpstr>
      <vt:lpstr>oneM2M in News</vt:lpstr>
      <vt:lpstr>oneM2M in Press</vt:lpstr>
      <vt:lpstr>Website – Visits analysis</vt:lpstr>
      <vt:lpstr>Website - Visits</vt:lpstr>
      <vt:lpstr>Website - Visits</vt:lpstr>
      <vt:lpstr>Reference Slides</vt:lpstr>
      <vt:lpstr>MARCOM Approach </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Akash Malik</cp:lastModifiedBy>
  <cp:revision>73</cp:revision>
  <dcterms:created xsi:type="dcterms:W3CDTF">2017-09-21T15:46:31Z</dcterms:created>
  <dcterms:modified xsi:type="dcterms:W3CDTF">2022-11-28T00:12:53Z</dcterms:modified>
</cp:coreProperties>
</file>