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9" r:id="rId2"/>
    <p:sldId id="275" r:id="rId3"/>
    <p:sldId id="260" r:id="rId4"/>
    <p:sldId id="277" r:id="rId5"/>
    <p:sldId id="278" r:id="rId6"/>
    <p:sldId id="279" r:id="rId7"/>
    <p:sldId id="276" r:id="rId8"/>
    <p:sldId id="280" r:id="rId9"/>
    <p:sldId id="274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yriad Pro" panose="020B0503030403020204" charset="0"/>
      <p:regular r:id="rId16"/>
      <p:bold r:id="rId17"/>
      <p:italic r:id="rId18"/>
      <p:boldItalic r:id="rId19"/>
    </p:embeddedFont>
    <p:embeddedFont>
      <p:font typeface="Myriad Pro Light" panose="020B0403030403020204" charset="0"/>
      <p:regular r:id="rId20"/>
      <p:bold r:id="rId21"/>
      <p:italic r:id="rId22"/>
      <p:boldItalic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" y="1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29-11-2022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11/29/2022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444" y="1122363"/>
            <a:ext cx="11296184" cy="2832120"/>
          </a:xfrm>
        </p:spPr>
        <p:txBody>
          <a:bodyPr>
            <a:normAutofit/>
          </a:bodyPr>
          <a:lstStyle/>
          <a:p>
            <a:r>
              <a:rPr lang="en-US" sz="4400" dirty="0" err="1"/>
              <a:t>oneM2M</a:t>
            </a:r>
            <a:r>
              <a:rPr lang="en-US" sz="4400" dirty="0"/>
              <a:t> metaverse IoT workshop</a:t>
            </a:r>
            <a:br>
              <a:rPr lang="en-US" sz="4400" dirty="0"/>
            </a:br>
            <a:r>
              <a:rPr lang="en-US" sz="4400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>
          <a:xfrm>
            <a:off x="1524000" y="4352306"/>
            <a:ext cx="9144000" cy="2323131"/>
          </a:xfrm>
        </p:spPr>
        <p:txBody>
          <a:bodyPr/>
          <a:lstStyle/>
          <a:p>
            <a:r>
              <a:rPr lang="en-US" b="1" dirty="0"/>
              <a:t>2022-11-29</a:t>
            </a:r>
          </a:p>
          <a:p>
            <a:endParaRPr lang="en-US" b="1" dirty="0"/>
          </a:p>
          <a:p>
            <a:r>
              <a:rPr lang="en-US" b="1" dirty="0" err="1"/>
              <a:t>oneM2M</a:t>
            </a:r>
            <a:r>
              <a:rPr lang="en-US" b="1" dirty="0"/>
              <a:t> </a:t>
            </a:r>
            <a:r>
              <a:rPr lang="en-US" b="1" dirty="0" err="1"/>
              <a:t>RDM</a:t>
            </a:r>
            <a:r>
              <a:rPr lang="en-US" b="1" dirty="0"/>
              <a:t> </a:t>
            </a:r>
            <a:r>
              <a:rPr lang="en-US" b="1" dirty="0" err="1"/>
              <a:t>WG</a:t>
            </a:r>
            <a:endParaRPr lang="en-US" b="1" dirty="0"/>
          </a:p>
          <a:p>
            <a:r>
              <a:rPr lang="en-US" b="1" dirty="0"/>
              <a:t>Intelligent Contents standardization Forum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753850" y="6492875"/>
            <a:ext cx="438150" cy="365125"/>
          </a:xfrm>
        </p:spPr>
        <p:txBody>
          <a:bodyPr/>
          <a:lstStyle/>
          <a:p>
            <a:fld id="{CF81B550-7CF2-4283-9092-C0AEF15491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50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7148A0-730C-4C63-8AF6-FC94B1CE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Workshop Objects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EBDD96-7638-4D8D-BD7D-4865E27673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Consider the scope and definition of  Metaverse, Metaverse IoT</a:t>
            </a:r>
          </a:p>
          <a:p>
            <a:r>
              <a:rPr lang="en-US" altLang="ko-KR" dirty="0"/>
              <a:t>Identify links between metaverse and IoT</a:t>
            </a:r>
          </a:p>
          <a:p>
            <a:r>
              <a:rPr lang="en-US" altLang="ko-KR" dirty="0"/>
              <a:t>Discuss use cases and scenarios, including improving interoperability with other paradigms.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6037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696" y="1288473"/>
            <a:ext cx="11362932" cy="5017324"/>
          </a:xfrm>
        </p:spPr>
        <p:txBody>
          <a:bodyPr>
            <a:normAutofit/>
          </a:bodyPr>
          <a:lstStyle/>
          <a:p>
            <a:r>
              <a:rPr lang="en-US" dirty="0"/>
              <a:t>Greetings &amp; welcome speech and introduction of </a:t>
            </a:r>
            <a:r>
              <a:rPr lang="en-US" dirty="0" err="1"/>
              <a:t>oneM2M</a:t>
            </a:r>
            <a:r>
              <a:rPr lang="en-US" dirty="0"/>
              <a:t> (</a:t>
            </a:r>
            <a:r>
              <a:rPr lang="en-US" dirty="0" err="1"/>
              <a:t>15min</a:t>
            </a:r>
            <a:r>
              <a:rPr lang="en-US" dirty="0"/>
              <a:t>)</a:t>
            </a:r>
          </a:p>
          <a:p>
            <a:r>
              <a:rPr lang="en-US" dirty="0" err="1"/>
              <a:t>oneM2M</a:t>
            </a:r>
            <a:r>
              <a:rPr lang="en-US" dirty="0"/>
              <a:t> Metaverse IoT and its use cases (</a:t>
            </a:r>
            <a:r>
              <a:rPr lang="en-US" dirty="0" err="1"/>
              <a:t>15min</a:t>
            </a:r>
            <a:r>
              <a:rPr lang="en-US" dirty="0"/>
              <a:t>)</a:t>
            </a:r>
          </a:p>
          <a:p>
            <a:r>
              <a:rPr lang="en-US" dirty="0"/>
              <a:t>Metaverse technologies, where we are (2~3 companies from </a:t>
            </a:r>
            <a:r>
              <a:rPr lang="en-US" dirty="0" err="1"/>
              <a:t>TTA</a:t>
            </a:r>
            <a:r>
              <a:rPr lang="en-US" dirty="0"/>
              <a:t> or CCSA-TBD, </a:t>
            </a:r>
            <a:r>
              <a:rPr lang="en-US" dirty="0" err="1"/>
              <a:t>30min</a:t>
            </a:r>
            <a:r>
              <a:rPr lang="en-US" dirty="0"/>
              <a:t>, </a:t>
            </a:r>
            <a:r>
              <a:rPr lang="en-US" dirty="0" err="1"/>
              <a:t>10min</a:t>
            </a:r>
            <a:r>
              <a:rPr lang="en-US" dirty="0"/>
              <a:t> for each)</a:t>
            </a:r>
          </a:p>
          <a:p>
            <a:r>
              <a:rPr lang="en-US" dirty="0"/>
              <a:t>Discussion on Metaverse IoT (30 min)</a:t>
            </a:r>
          </a:p>
          <a:p>
            <a:pPr lvl="1"/>
            <a:r>
              <a:rPr lang="en-US" dirty="0"/>
              <a:t>Definition and scope of Metaverse IoT</a:t>
            </a:r>
          </a:p>
          <a:p>
            <a:pPr lvl="1"/>
            <a:r>
              <a:rPr lang="en-US" dirty="0"/>
              <a:t>Sharing and discussing experiences, ideas, use cases and potential requirements</a:t>
            </a:r>
          </a:p>
          <a:p>
            <a:pPr lvl="1"/>
            <a:r>
              <a:rPr lang="en-US" dirty="0"/>
              <a:t>Direction or strategy of Metaverse IoT standardization</a:t>
            </a:r>
          </a:p>
          <a:p>
            <a:r>
              <a:rPr lang="en-US" dirty="0"/>
              <a:t>Wrap up (</a:t>
            </a:r>
            <a:r>
              <a:rPr lang="en-US" dirty="0" err="1"/>
              <a:t>5min</a:t>
            </a:r>
            <a:r>
              <a:rPr lang="en-US" dirty="0"/>
              <a:t>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29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55B4F3-8372-4A28-BA32-CA4ED143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Discussion points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887F76-D5BF-464F-AFC9-FA726D4E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0515600" cy="4844090"/>
          </a:xfrm>
        </p:spPr>
        <p:txBody>
          <a:bodyPr>
            <a:normAutofit/>
          </a:bodyPr>
          <a:lstStyle/>
          <a:p>
            <a:r>
              <a:rPr lang="en-US" altLang="ko-KR" dirty="0"/>
              <a:t>What is “Metaverse-</a:t>
            </a:r>
            <a:r>
              <a:rPr lang="en-US" altLang="ko-KR" dirty="0" err="1"/>
              <a:t>IoT</a:t>
            </a:r>
            <a:r>
              <a:rPr lang="en-US" altLang="ko-KR" dirty="0"/>
              <a:t>”?</a:t>
            </a:r>
          </a:p>
          <a:p>
            <a:pPr lvl="1"/>
            <a:r>
              <a:rPr lang="en-US" altLang="ko-KR" dirty="0"/>
              <a:t>Virtual device with properties, e.g. Physical device</a:t>
            </a:r>
          </a:p>
          <a:p>
            <a:pPr lvl="1"/>
            <a:r>
              <a:rPr lang="en-US" altLang="ko-KR" dirty="0"/>
              <a:t>Provides data model as digital twin</a:t>
            </a:r>
          </a:p>
          <a:p>
            <a:pPr lvl="1"/>
            <a:r>
              <a:rPr lang="en-US" altLang="ko-KR" dirty="0"/>
              <a:t>Real-Virtual world integration (Metaverse Standards Forum)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28543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55B4F3-8372-4A28-BA32-CA4ED143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Discussion points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887F76-D5BF-464F-AFC9-FA726D4E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0515600" cy="4844090"/>
          </a:xfrm>
        </p:spPr>
        <p:txBody>
          <a:bodyPr>
            <a:normAutofit/>
          </a:bodyPr>
          <a:lstStyle/>
          <a:p>
            <a:r>
              <a:rPr lang="en-US" altLang="ko-KR" dirty="0"/>
              <a:t>What is the key service/technology of Metaverse-IoT?</a:t>
            </a:r>
          </a:p>
          <a:p>
            <a:pPr lvl="1"/>
            <a:r>
              <a:rPr lang="en-US" altLang="ko-KR" dirty="0"/>
              <a:t>Integrating different kinds of network</a:t>
            </a:r>
          </a:p>
          <a:p>
            <a:pPr lvl="1"/>
            <a:r>
              <a:rPr lang="en-US" altLang="ko-KR" dirty="0"/>
              <a:t>Translating communications – integrating different device environments (e.g. HMD and Smartphone) </a:t>
            </a:r>
          </a:p>
          <a:p>
            <a:pPr lvl="1"/>
            <a:r>
              <a:rPr lang="en-US" altLang="ko-KR" dirty="0"/>
              <a:t>Data modeling</a:t>
            </a:r>
          </a:p>
          <a:p>
            <a:pPr lvl="1"/>
            <a:r>
              <a:rPr lang="en-US" altLang="ko-KR" dirty="0"/>
              <a:t>Digital twin</a:t>
            </a:r>
          </a:p>
          <a:p>
            <a:pPr lvl="1"/>
            <a:r>
              <a:rPr lang="en-US" altLang="ko-KR" dirty="0"/>
              <a:t>Personal IoT(</a:t>
            </a:r>
            <a:r>
              <a:rPr lang="en-US" altLang="ko-KR" dirty="0" err="1"/>
              <a:t>3GPP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Event –driven architecture</a:t>
            </a:r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16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55B4F3-8372-4A28-BA32-CA4ED143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Discussion points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8887F76-D5BF-464F-AFC9-FA726D4E2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10515600" cy="4844090"/>
          </a:xfrm>
        </p:spPr>
        <p:txBody>
          <a:bodyPr>
            <a:normAutofit/>
          </a:bodyPr>
          <a:lstStyle/>
          <a:p>
            <a:r>
              <a:rPr lang="en-US" altLang="ko-KR" dirty="0"/>
              <a:t>How we handle the Metaverse services in the oneM2M world?</a:t>
            </a:r>
          </a:p>
          <a:p>
            <a:pPr lvl="1"/>
            <a:r>
              <a:rPr lang="en-US" altLang="ko-KR" dirty="0"/>
              <a:t>Use cases</a:t>
            </a:r>
          </a:p>
          <a:p>
            <a:pPr lvl="1"/>
            <a:r>
              <a:rPr lang="en-US" altLang="ko-KR" dirty="0"/>
              <a:t>Common Service Function</a:t>
            </a:r>
          </a:p>
          <a:p>
            <a:pPr lvl="1"/>
            <a:r>
              <a:rPr lang="en-US" altLang="ko-KR" dirty="0"/>
              <a:t>Interworking</a:t>
            </a:r>
          </a:p>
          <a:p>
            <a:pPr lvl="1"/>
            <a:r>
              <a:rPr lang="en-US" altLang="ko-KR" dirty="0"/>
              <a:t>Information Model</a:t>
            </a:r>
          </a:p>
          <a:p>
            <a:pPr lvl="1"/>
            <a:r>
              <a:rPr lang="en-US" altLang="ko-KR" dirty="0"/>
              <a:t>Consider domains (industrial, home, … )</a:t>
            </a:r>
          </a:p>
          <a:p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3052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8BB3D5-B44F-4FFF-876A-D4C964A66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Contacts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4249F0D-7559-4D90-AC46-128BE048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For registration and participation please also contact:</a:t>
            </a:r>
          </a:p>
          <a:p>
            <a:pPr lvl="1"/>
            <a:r>
              <a:rPr lang="en-US" altLang="ko-KR" dirty="0"/>
              <a:t>Michael KIM (TP Meeting); +82 10 5110 2895, </a:t>
            </a:r>
            <a:r>
              <a:rPr lang="en-US" altLang="ko-KR" dirty="0" err="1"/>
              <a:t>yjkim@tta.or.kr</a:t>
            </a:r>
            <a:endParaRPr lang="en-US" altLang="ko-KR" dirty="0"/>
          </a:p>
          <a:p>
            <a:pPr lvl="1"/>
            <a:r>
              <a:rPr lang="en-US" altLang="ko-KR" dirty="0"/>
              <a:t>Andrew Min-</a:t>
            </a:r>
            <a:r>
              <a:rPr lang="en-US" altLang="ko-KR" dirty="0" err="1"/>
              <a:t>gyu</a:t>
            </a:r>
            <a:r>
              <a:rPr lang="en-US" altLang="ko-KR" dirty="0"/>
              <a:t> Han (Intelligent Contents Standardization Forum); </a:t>
            </a:r>
            <a:br>
              <a:rPr lang="en-US" altLang="ko-KR" dirty="0"/>
            </a:br>
            <a:r>
              <a:rPr lang="en-US" altLang="ko-KR" dirty="0"/>
              <a:t>+82 10 7417 4000, </a:t>
            </a:r>
            <a:r>
              <a:rPr lang="en-US" altLang="ko-KR" dirty="0" err="1"/>
              <a:t>andyhan@hansung.ac.kr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4921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5F3ED3B-FF3D-4026-B287-E1357761B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Social Event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9296B95-C81F-455D-AC3F-F1196FD59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696" y="1493919"/>
            <a:ext cx="6487678" cy="4351338"/>
          </a:xfrm>
        </p:spPr>
        <p:txBody>
          <a:bodyPr/>
          <a:lstStyle/>
          <a:p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Malt</a:t>
            </a:r>
            <a:r>
              <a:rPr lang="ko-KR" altLang="en-US" dirty="0"/>
              <a:t> </a:t>
            </a:r>
            <a:r>
              <a:rPr lang="en-US" altLang="ko-KR" dirty="0"/>
              <a:t>House – Surfing City</a:t>
            </a:r>
          </a:p>
          <a:p>
            <a:pPr lvl="1"/>
            <a:r>
              <a:rPr lang="en-US" altLang="ko-KR" dirty="0"/>
              <a:t>18, </a:t>
            </a:r>
            <a:r>
              <a:rPr lang="en-US" altLang="ko-KR" dirty="0" err="1"/>
              <a:t>Changeop-ro</a:t>
            </a:r>
            <a:r>
              <a:rPr lang="en-US" altLang="ko-KR" dirty="0"/>
              <a:t>, </a:t>
            </a:r>
            <a:r>
              <a:rPr lang="en-US" altLang="ko-KR" dirty="0" err="1"/>
              <a:t>Sujeong-gu</a:t>
            </a:r>
            <a:r>
              <a:rPr lang="en-US" altLang="ko-KR" dirty="0"/>
              <a:t>, </a:t>
            </a:r>
            <a:r>
              <a:rPr lang="en-US" altLang="ko-KR" dirty="0" err="1"/>
              <a:t>Seongnam-si</a:t>
            </a:r>
            <a:r>
              <a:rPr lang="en-US" altLang="ko-KR" dirty="0"/>
              <a:t>, Gyeonggi-do, Korea</a:t>
            </a:r>
          </a:p>
          <a:p>
            <a:r>
              <a:rPr lang="en-US" altLang="ko-KR" dirty="0"/>
              <a:t>Placed in 1</a:t>
            </a:r>
            <a:r>
              <a:rPr lang="en-US" altLang="ko-KR" baseline="30000" dirty="0"/>
              <a:t>st</a:t>
            </a:r>
            <a:r>
              <a:rPr lang="en-US" altLang="ko-KR" dirty="0"/>
              <a:t> Floor of </a:t>
            </a:r>
            <a:r>
              <a:rPr lang="en-US" altLang="ko-KR" dirty="0" err="1"/>
              <a:t>Pameus</a:t>
            </a:r>
            <a:r>
              <a:rPr lang="en-US" altLang="ko-KR" dirty="0"/>
              <a:t> Mall, Nine Tree Hotel</a:t>
            </a:r>
          </a:p>
          <a:p>
            <a:r>
              <a:rPr lang="en-US" altLang="ko-KR" dirty="0"/>
              <a:t>Reserved </a:t>
            </a:r>
            <a:r>
              <a:rPr lang="en-US" altLang="ko-KR"/>
              <a:t>by name, “</a:t>
            </a:r>
            <a:r>
              <a:rPr lang="en-US" altLang="ko-KR" dirty="0" err="1"/>
              <a:t>oneM2M</a:t>
            </a:r>
            <a:r>
              <a:rPr lang="en-US" altLang="ko-KR" dirty="0"/>
              <a:t>”, “Andrew” and “Min-</a:t>
            </a:r>
            <a:r>
              <a:rPr lang="en-US" altLang="ko-KR" dirty="0" err="1"/>
              <a:t>gyu</a:t>
            </a:r>
            <a:r>
              <a:rPr lang="en-US" altLang="ko-KR" dirty="0"/>
              <a:t> Han”</a:t>
            </a:r>
          </a:p>
          <a:p>
            <a:r>
              <a:rPr lang="en-US" altLang="ko-KR" dirty="0"/>
              <a:t>Start at 18:45</a:t>
            </a:r>
          </a:p>
        </p:txBody>
      </p:sp>
      <p:pic>
        <p:nvPicPr>
          <p:cNvPr id="1026" name="Picture 2" descr="판교] 더몰트하우스 서핑시티 - 파스타 맛집, 직장인할인, 메뉴 추천 : 네이버 블로그">
            <a:extLst>
              <a:ext uri="{FF2B5EF4-FFF2-40B4-BE49-F238E27FC236}">
                <a16:creationId xmlns:a16="http://schemas.microsoft.com/office/drawing/2014/main" id="{BA5678E6-1BAA-4036-A0E8-6BE47C9B5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087" y="1613623"/>
            <a:ext cx="3336595" cy="445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27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ECF571-992C-4B17-8D41-96799392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826" y="3034146"/>
            <a:ext cx="3586348" cy="1173570"/>
          </a:xfrm>
        </p:spPr>
        <p:txBody>
          <a:bodyPr>
            <a:noAutofit/>
          </a:bodyPr>
          <a:lstStyle/>
          <a:p>
            <a:r>
              <a:rPr lang="en-US" altLang="ko-KR" sz="7200" dirty="0"/>
              <a:t>Thanks!</a:t>
            </a:r>
            <a:endParaRPr lang="ko-KR" altLang="en-US" sz="7200" dirty="0"/>
          </a:p>
        </p:txBody>
      </p:sp>
    </p:spTree>
    <p:extLst>
      <p:ext uri="{BB962C8B-B14F-4D97-AF65-F5344CB8AC3E}">
        <p14:creationId xmlns:p14="http://schemas.microsoft.com/office/powerpoint/2010/main" val="61296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</TotalTime>
  <Words>336</Words>
  <Application>Microsoft Office PowerPoint</Application>
  <PresentationFormat>와이드스크린</PresentationFormat>
  <Paragraphs>52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5" baseType="lpstr">
      <vt:lpstr>Arial</vt:lpstr>
      <vt:lpstr>Calibri</vt:lpstr>
      <vt:lpstr>맑은 고딕</vt:lpstr>
      <vt:lpstr>Myriad Pro</vt:lpstr>
      <vt:lpstr>Myriad Pro Light</vt:lpstr>
      <vt:lpstr>Office Theme</vt:lpstr>
      <vt:lpstr>oneM2M metaverse IoT workshop Agenda</vt:lpstr>
      <vt:lpstr>Workshop Objects</vt:lpstr>
      <vt:lpstr>Agenda</vt:lpstr>
      <vt:lpstr>Discussion points</vt:lpstr>
      <vt:lpstr>Discussion points</vt:lpstr>
      <vt:lpstr>Discussion points</vt:lpstr>
      <vt:lpstr>Contacts</vt:lpstr>
      <vt:lpstr>Social Event</vt:lpstr>
      <vt:lpstr>Thanks!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Min-gyu Han</cp:lastModifiedBy>
  <cp:revision>51</cp:revision>
  <dcterms:created xsi:type="dcterms:W3CDTF">2017-09-21T15:46:31Z</dcterms:created>
  <dcterms:modified xsi:type="dcterms:W3CDTF">2022-11-30T02:07:12Z</dcterms:modified>
</cp:coreProperties>
</file>